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27343-66CF-49E5-B719-F0395403BB8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76D8-457D-43E1-938D-4E25810D9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1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5345-CE75-BB54-7AE5-9046F2C1C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94374-7B89-D189-70B5-9BD3BEDCD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07AD0-9CBB-67F7-3AFF-C2006C88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0F04-6E9E-D268-7269-7C3A54A4D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A13D9-5419-6E5B-EDB3-17277A4DB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404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E4D7-B345-34AB-4BEC-7EAFDED63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48AF1-D329-72DC-2AA6-083900831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9C53-360A-D28E-9D1F-1DF5D106A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44885-3178-5690-0049-F53408FE2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7FB4D-FE75-F94A-A6A7-7C780C36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2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CD8D0-2DCC-A7D1-C0F5-BAE913390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2C687-06C7-2C3F-4FF8-0CBB216BC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9B43-15AD-BB15-F784-9448832FE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BB2F7-D45E-630F-AF78-C9F05926C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69116-4F77-4412-60EC-F2DD8420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411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97B03-A4F1-2091-2174-3699F09C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CFA8-859A-5381-EDB1-0CB4B3A2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4ADC4-7341-767E-267D-5355EB2E2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D0A4-9BF4-6176-393C-1B0D982B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BF183-6BBC-0443-E17E-F2EE35A9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1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3725-CA9A-2F92-B3FA-62455EDE0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A4AF8-F978-29A0-11E9-6B31CC6FF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D0FD4-A04C-D8CA-68BE-AC32BDB88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EE948-13B6-4288-78A8-3A0F258BC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7F016-B842-A544-F9A8-066034D5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DA43-51F3-E3BD-8ABF-40BB6F8D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A9C2D-33F4-42D0-50A5-DCC49995D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41683-6F70-3B10-06BB-58117471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15DE0-A66F-5572-4F65-7C2EF4C5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5F310-A59B-4961-7C6F-EB09D108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BF3-B1BC-245A-9A5A-5E204C0F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2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99C66-AE97-7A19-7822-7E4AA5342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1E6B0-64A9-8E1A-FDB6-1683A6D7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829C0-B146-1979-11B6-7ECDB317C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CE680-08D8-7F77-EF5B-3A6CB53F7C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95FED2-2357-E11B-2EC4-72580997A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4FBF6B-A4B6-B45A-C5DC-544A0832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E9E84-EF6B-CC09-F520-809EB6FD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774674-5D08-555C-B54B-269AAC154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90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4976-4685-8D8F-A346-B837F815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7398D-8405-E50A-A93A-1D980C700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922C73-AC86-7541-4B30-F95552F66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164830-B514-C1F1-1DA8-0E549E32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8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5F4A8-56C9-672B-D60A-9EAC87E0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D1B06-4514-9076-08AC-AD00D5C0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B1E50-EED2-276D-1EC0-BA1131A9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06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FE0D8-591D-5C2E-6EB2-AA9D45418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345-1007-52FC-4E44-3603EE676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80AA5-AA1A-6BD3-6DB2-7EEB64D9F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C3BEE-3059-60CA-D47D-ECFD03EF8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39A4E-DF21-6137-CF6B-7441B9CB8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8B66E-5F0B-9D04-2C9F-D99727F0C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34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4719-5FCB-A881-06DD-66278AF3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2DED2-40FD-5FA4-1FCC-7F2CD2EEB4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C40311-5EEC-D5F0-1241-73753987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0138A-3001-6F70-9DA7-BFB5215A4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76F62-C6C4-078E-88B9-904DDCD0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AAFF8-E7C4-B34C-784B-84A23F971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14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0B542-AC5D-C7D4-BC91-A53080A3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E4CF-DE36-C22B-C8EE-69FBA7419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9C683-E5A0-6826-18E2-F4F43117F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0C53D1-0DFC-4839-A860-514D319C19DA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48786-A0FB-2504-7662-8E406A5489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0A840-33AB-F51D-EE4C-105170D7B1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1DA0A-FE5E-4476-90D6-454334D70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88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reactjs-componentdidmount-method/?utm_source=chatgpt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E7B6CDE0-12E4-3F61-B629-4B73DE60FB1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386CCC-CCAF-11B1-C183-5DB553ED3EF7}"/>
              </a:ext>
            </a:extLst>
          </p:cNvPr>
          <p:cNvGrpSpPr/>
          <p:nvPr/>
        </p:nvGrpSpPr>
        <p:grpSpPr>
          <a:xfrm>
            <a:off x="4473677" y="2045110"/>
            <a:ext cx="7148052" cy="3979606"/>
            <a:chOff x="4473677" y="2045110"/>
            <a:chExt cx="7148052" cy="39796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84716B-FCCD-43DE-BCEE-85FC5E6D6E99}"/>
                </a:ext>
              </a:extLst>
            </p:cNvPr>
            <p:cNvSpPr/>
            <p:nvPr/>
          </p:nvSpPr>
          <p:spPr>
            <a:xfrm>
              <a:off x="4473677" y="2045110"/>
              <a:ext cx="7148052" cy="3979606"/>
            </a:xfrm>
            <a:prstGeom prst="roundRect">
              <a:avLst>
                <a:gd name="adj" fmla="val 98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9672411-278E-6628-F114-6D06E9511B17}"/>
                </a:ext>
              </a:extLst>
            </p:cNvPr>
            <p:cNvSpPr txBox="1"/>
            <p:nvPr/>
          </p:nvSpPr>
          <p:spPr>
            <a:xfrm>
              <a:off x="7531510" y="2710085"/>
              <a:ext cx="20746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Rokkitt" pitchFamily="2" charset="0"/>
                </a:rPr>
                <a:t>Thành Viên</a:t>
              </a:r>
            </a:p>
            <a:p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10C4EA-AFAD-D54D-8425-A97B6CCD7A1F}"/>
                </a:ext>
              </a:extLst>
            </p:cNvPr>
            <p:cNvSpPr txBox="1"/>
            <p:nvPr/>
          </p:nvSpPr>
          <p:spPr>
            <a:xfrm>
              <a:off x="6636773" y="3211991"/>
              <a:ext cx="3313471" cy="2708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742950" indent="-285750" rtl="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vi-VN" sz="1800" b="1" i="0" u="none" strike="noStrike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 Vũ Trí Trường</a:t>
              </a:r>
              <a:endParaRPr lang="en-US" sz="1800" b="1" i="0" u="none" strike="noStrike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endParaRPr>
            </a:p>
            <a:p>
              <a:pPr marL="742950" indent="-285750" rtl="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800" b="1" i="0" u="none" strike="noStrike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Phạm Văn Giang</a:t>
              </a:r>
              <a:endParaRPr lang="en-US" b="1" dirty="0">
                <a:solidFill>
                  <a:srgbClr val="333333"/>
                </a:solidFill>
                <a:latin typeface="Times New Roman" panose="02020603050405020304" pitchFamily="18" charset="0"/>
              </a:endParaRPr>
            </a:p>
            <a:p>
              <a:pPr marL="742950" indent="-285750" rtl="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800" b="1" i="0" u="none" strike="noStrike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 Lê </a:t>
              </a:r>
              <a:r>
                <a:rPr lang="en-US" sz="1800" b="1" i="0" u="none" strike="noStrike" dirty="0" err="1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Trọng</a:t>
              </a:r>
              <a:r>
                <a:rPr lang="en-US" sz="1800" b="1" i="0" u="none" strike="noStrike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 Huy</a:t>
              </a:r>
            </a:p>
            <a:p>
              <a:pPr marL="742950" indent="-285750" rtl="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333333"/>
                  </a:solidFill>
                  <a:latin typeface="Times New Roman" panose="02020603050405020304" pitchFamily="18" charset="0"/>
                </a:rPr>
                <a:t>Lê Ngọc Tân</a:t>
              </a:r>
            </a:p>
            <a:p>
              <a:pPr marL="742950" indent="-285750" rtl="0">
                <a:spcBef>
                  <a:spcPts val="1200"/>
                </a:spcBef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800" b="1" i="0" u="none" strike="noStrike" dirty="0">
                  <a:solidFill>
                    <a:srgbClr val="333333"/>
                  </a:solidFill>
                  <a:effectLst/>
                  <a:latin typeface="Times New Roman" panose="02020603050405020304" pitchFamily="18" charset="0"/>
                </a:rPr>
                <a:t>Phan Anh</a:t>
              </a:r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4E3F2D-1B81-FA08-87D3-9C0B8CF3966B}"/>
                </a:ext>
              </a:extLst>
            </p:cNvPr>
            <p:cNvCxnSpPr/>
            <p:nvPr/>
          </p:nvCxnSpPr>
          <p:spPr>
            <a:xfrm>
              <a:off x="6548284" y="2647476"/>
              <a:ext cx="50734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AC2CAC-0027-06CF-7DE8-31DB0673EC36}"/>
              </a:ext>
            </a:extLst>
          </p:cNvPr>
          <p:cNvGrpSpPr/>
          <p:nvPr/>
        </p:nvGrpSpPr>
        <p:grpSpPr>
          <a:xfrm>
            <a:off x="570271" y="550677"/>
            <a:ext cx="5987845" cy="3886196"/>
            <a:chOff x="570271" y="550677"/>
            <a:chExt cx="5987845" cy="388619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599D07C-7799-4954-A96B-5A86E53A4E21}"/>
                </a:ext>
              </a:extLst>
            </p:cNvPr>
            <p:cNvSpPr/>
            <p:nvPr/>
          </p:nvSpPr>
          <p:spPr>
            <a:xfrm>
              <a:off x="580103" y="550677"/>
              <a:ext cx="5978013" cy="3886196"/>
            </a:xfrm>
            <a:prstGeom prst="roundRect">
              <a:avLst>
                <a:gd name="adj" fmla="val 98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i="1" u="none" strike="noStrike" dirty="0">
                <a:solidFill>
                  <a:srgbClr val="FF0000"/>
                </a:solidFill>
                <a:effectLst/>
                <a:latin typeface="Rokkitt" pitchFamily="2" charset="0"/>
              </a:endParaRPr>
            </a:p>
            <a:p>
              <a:pPr algn="ctr"/>
              <a:endParaRPr lang="en-US" sz="2800" b="1" i="1" u="none" strike="noStrike" dirty="0">
                <a:solidFill>
                  <a:srgbClr val="FF0000"/>
                </a:solidFill>
                <a:effectLst/>
                <a:latin typeface="Rokkitt" pitchFamily="2" charset="0"/>
              </a:endParaRPr>
            </a:p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Rokkitt" pitchFamily="2" charset="0"/>
                </a:rPr>
                <a:t>      </a:t>
              </a:r>
              <a:r>
                <a:rPr lang="en-US" sz="3000" b="1" i="1" u="none" strike="noStrike" dirty="0">
                  <a:solidFill>
                    <a:srgbClr val="FF0000"/>
                  </a:solidFill>
                  <a:effectLst/>
                  <a:latin typeface="Rokkitt" pitchFamily="2" charset="0"/>
                </a:rPr>
                <a:t>Lifecycle Methods &amp; </a:t>
              </a:r>
              <a:r>
                <a:rPr lang="en-US" sz="3000" b="1" i="1" u="none" strike="noStrike" dirty="0" err="1">
                  <a:solidFill>
                    <a:srgbClr val="FF0000"/>
                  </a:solidFill>
                  <a:effectLst/>
                  <a:latin typeface="Rokkitt" pitchFamily="2" charset="0"/>
                </a:rPr>
                <a:t>useEffect</a:t>
              </a:r>
              <a:endParaRPr lang="en-US" sz="3000" dirty="0">
                <a:latin typeface="Rokkitt" pitchFamily="2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C63A8F5-C2C0-4267-5310-9B1D266FE58A}"/>
                </a:ext>
              </a:extLst>
            </p:cNvPr>
            <p:cNvSpPr txBox="1"/>
            <p:nvPr/>
          </p:nvSpPr>
          <p:spPr>
            <a:xfrm>
              <a:off x="796415" y="2004518"/>
              <a:ext cx="1550424" cy="6351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Rokkitt" pitchFamily="2" charset="0"/>
                </a:rPr>
                <a:t>Đề</a:t>
              </a:r>
              <a:r>
                <a:rPr lang="en-US" sz="3200" b="1" dirty="0">
                  <a:latin typeface="Rokkitt" pitchFamily="2" charset="0"/>
                </a:rPr>
                <a:t> Tài: 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A3E43A8-631F-D688-BEF6-E1EC85023105}"/>
                </a:ext>
              </a:extLst>
            </p:cNvPr>
            <p:cNvCxnSpPr>
              <a:cxnSpLocks/>
            </p:cNvCxnSpPr>
            <p:nvPr/>
          </p:nvCxnSpPr>
          <p:spPr>
            <a:xfrm>
              <a:off x="570271" y="1250372"/>
              <a:ext cx="59878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C55FE3C-E3EA-1CAA-8FB4-EB8D3096133A}"/>
                </a:ext>
              </a:extLst>
            </p:cNvPr>
            <p:cNvSpPr/>
            <p:nvPr/>
          </p:nvSpPr>
          <p:spPr>
            <a:xfrm>
              <a:off x="768148" y="887166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63573D3-D731-F651-A3B8-078352473C2B}"/>
                </a:ext>
              </a:extLst>
            </p:cNvPr>
            <p:cNvSpPr/>
            <p:nvPr/>
          </p:nvSpPr>
          <p:spPr>
            <a:xfrm>
              <a:off x="1127022" y="897364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D54546-457C-3141-63F9-31730962E52B}"/>
                </a:ext>
              </a:extLst>
            </p:cNvPr>
            <p:cNvSpPr/>
            <p:nvPr/>
          </p:nvSpPr>
          <p:spPr>
            <a:xfrm>
              <a:off x="1505564" y="887166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Multiplication Sign 21">
              <a:extLst>
                <a:ext uri="{FF2B5EF4-FFF2-40B4-BE49-F238E27FC236}">
                  <a16:creationId xmlns:a16="http://schemas.microsoft.com/office/drawing/2014/main" id="{E713AFE7-97A0-BFDC-3BEE-9333B84C08F4}"/>
                </a:ext>
              </a:extLst>
            </p:cNvPr>
            <p:cNvSpPr/>
            <p:nvPr/>
          </p:nvSpPr>
          <p:spPr>
            <a:xfrm>
              <a:off x="5968180" y="830461"/>
              <a:ext cx="255639" cy="294964"/>
            </a:xfrm>
            <a:prstGeom prst="mathMultiply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C13ABD5B-FCDE-838E-98A9-D8912E180D86}"/>
              </a:ext>
            </a:extLst>
          </p:cNvPr>
          <p:cNvSpPr/>
          <p:nvPr/>
        </p:nvSpPr>
        <p:spPr>
          <a:xfrm>
            <a:off x="11021961" y="2198811"/>
            <a:ext cx="255639" cy="294964"/>
          </a:xfrm>
          <a:prstGeom prst="mathMultiply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856D59-09C5-3D31-D873-074A66D4ED4B}"/>
              </a:ext>
            </a:extLst>
          </p:cNvPr>
          <p:cNvSpPr/>
          <p:nvPr/>
        </p:nvSpPr>
        <p:spPr>
          <a:xfrm>
            <a:off x="-1824493" y="4566208"/>
            <a:ext cx="4919812" cy="39796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F1DCCD-9945-8614-970F-C7A907CD3A77}"/>
              </a:ext>
            </a:extLst>
          </p:cNvPr>
          <p:cNvSpPr/>
          <p:nvPr/>
        </p:nvSpPr>
        <p:spPr>
          <a:xfrm>
            <a:off x="7267265" y="-1960092"/>
            <a:ext cx="3651453" cy="29482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018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3EF9C-8BCC-A008-88D3-ED6B1174F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0DA1B1E-2EEC-20BC-2321-12734770AC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7220B1-EE07-26D6-7CCB-FB9E17DAFFDF}"/>
              </a:ext>
            </a:extLst>
          </p:cNvPr>
          <p:cNvSpPr/>
          <p:nvPr/>
        </p:nvSpPr>
        <p:spPr>
          <a:xfrm>
            <a:off x="8797232" y="461472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437348B-D5FF-777D-50E7-E7F06AFBD75B}"/>
              </a:ext>
            </a:extLst>
          </p:cNvPr>
          <p:cNvSpPr/>
          <p:nvPr/>
        </p:nvSpPr>
        <p:spPr>
          <a:xfrm>
            <a:off x="-1366256" y="-202079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92846C1-D5A0-D82C-B7D2-FF451DB77CF5}"/>
              </a:ext>
            </a:extLst>
          </p:cNvPr>
          <p:cNvSpPr/>
          <p:nvPr/>
        </p:nvSpPr>
        <p:spPr>
          <a:xfrm>
            <a:off x="3116585" y="1087371"/>
            <a:ext cx="6522720" cy="651108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8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CE030E-6FA4-0015-2B70-659DE04FFEDE}"/>
              </a:ext>
            </a:extLst>
          </p:cNvPr>
          <p:cNvGrpSpPr/>
          <p:nvPr/>
        </p:nvGrpSpPr>
        <p:grpSpPr>
          <a:xfrm>
            <a:off x="9015984" y="1199208"/>
            <a:ext cx="448056" cy="417936"/>
            <a:chOff x="8759952" y="1218840"/>
            <a:chExt cx="448056" cy="4179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7738C72-A7D3-0B2B-299E-5E4EBF3DC26B}"/>
                </a:ext>
              </a:extLst>
            </p:cNvPr>
            <p:cNvSpPr/>
            <p:nvPr/>
          </p:nvSpPr>
          <p:spPr>
            <a:xfrm>
              <a:off x="8759952" y="1218840"/>
              <a:ext cx="301752" cy="299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AC40307-365F-2A40-B9A2-69923D27A7DC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9017513" y="1474107"/>
              <a:ext cx="190495" cy="162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DCFE4C6-1305-C7C1-D6CF-C11F1B536C9B}"/>
              </a:ext>
            </a:extLst>
          </p:cNvPr>
          <p:cNvSpPr txBox="1"/>
          <p:nvPr/>
        </p:nvSpPr>
        <p:spPr>
          <a:xfrm>
            <a:off x="5206585" y="1153921"/>
            <a:ext cx="460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Mount</a:t>
            </a:r>
            <a:endParaRPr lang="en-US" sz="2800" dirty="0">
              <a:latin typeface="Sigmar On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A6F4404-7254-C05B-B5AB-1F684CCB9D25}"/>
              </a:ext>
            </a:extLst>
          </p:cNvPr>
          <p:cNvGrpSpPr/>
          <p:nvPr/>
        </p:nvGrpSpPr>
        <p:grpSpPr>
          <a:xfrm>
            <a:off x="1161288" y="2222796"/>
            <a:ext cx="4361688" cy="3757380"/>
            <a:chOff x="1161288" y="2222796"/>
            <a:chExt cx="4361688" cy="37573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733B6FFA-F0D5-13BB-E972-3D6D02BDF965}"/>
                </a:ext>
              </a:extLst>
            </p:cNvPr>
            <p:cNvSpPr/>
            <p:nvPr/>
          </p:nvSpPr>
          <p:spPr>
            <a:xfrm>
              <a:off x="1161288" y="2222796"/>
              <a:ext cx="4361688" cy="3757380"/>
            </a:xfrm>
            <a:prstGeom prst="roundRect">
              <a:avLst>
                <a:gd name="adj" fmla="val 79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A69847-447F-97E1-53B6-7855D172929E}"/>
                </a:ext>
              </a:extLst>
            </p:cNvPr>
            <p:cNvCxnSpPr/>
            <p:nvPr/>
          </p:nvCxnSpPr>
          <p:spPr>
            <a:xfrm>
              <a:off x="1161288" y="2706624"/>
              <a:ext cx="43616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4A3373-2930-BCFE-5435-46877C0F71CD}"/>
                </a:ext>
              </a:extLst>
            </p:cNvPr>
            <p:cNvSpPr/>
            <p:nvPr/>
          </p:nvSpPr>
          <p:spPr>
            <a:xfrm>
              <a:off x="1371599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E8A9343-607C-776E-3325-32021AD12D11}"/>
                </a:ext>
              </a:extLst>
            </p:cNvPr>
            <p:cNvSpPr/>
            <p:nvPr/>
          </p:nvSpPr>
          <p:spPr>
            <a:xfrm>
              <a:off x="1606295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61CDD4C-9707-0E29-EDF9-8DB6AD60438E}"/>
                </a:ext>
              </a:extLst>
            </p:cNvPr>
            <p:cNvSpPr/>
            <p:nvPr/>
          </p:nvSpPr>
          <p:spPr>
            <a:xfrm>
              <a:off x="1840991" y="2382017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FABE9DAC-99C4-5593-F2E0-CAE58AA5F372}"/>
                </a:ext>
              </a:extLst>
            </p:cNvPr>
            <p:cNvSpPr/>
            <p:nvPr/>
          </p:nvSpPr>
          <p:spPr>
            <a:xfrm>
              <a:off x="5020056" y="2334005"/>
              <a:ext cx="256032" cy="233153"/>
            </a:xfrm>
            <a:prstGeom prst="mathMultipl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AF2D340F-12CE-F454-E726-FE93572845BB}"/>
              </a:ext>
            </a:extLst>
          </p:cNvPr>
          <p:cNvSpPr txBox="1"/>
          <p:nvPr/>
        </p:nvSpPr>
        <p:spPr>
          <a:xfrm>
            <a:off x="1536191" y="2812548"/>
            <a:ext cx="384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Sau lần render đầu tiên, component đã vào DOM</a:t>
            </a:r>
          </a:p>
          <a:p>
            <a:endParaRPr lang="da-DK" sz="2800" b="0" i="0" u="none" strike="noStrike" dirty="0">
              <a:solidFill>
                <a:srgbClr val="000000"/>
              </a:solidFill>
              <a:effectLst/>
              <a:latin typeface="Rokkitt" pitchFamily="2" charset="0"/>
            </a:endParaRPr>
          </a:p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Khởi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tạo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timer,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gọi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API,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đăng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ký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sự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kiện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thao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tác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DOM…</a:t>
            </a:r>
            <a:endParaRPr lang="en-US" sz="2800" dirty="0">
              <a:latin typeface="Rokkitt" pitchFamily="2" charset="0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1F145495-41E8-CC84-8393-70B4F505490C}"/>
              </a:ext>
            </a:extLst>
          </p:cNvPr>
          <p:cNvSpPr/>
          <p:nvPr/>
        </p:nvSpPr>
        <p:spPr>
          <a:xfrm>
            <a:off x="5973462" y="3078977"/>
            <a:ext cx="5768051" cy="1705685"/>
          </a:xfrm>
          <a:custGeom>
            <a:avLst/>
            <a:gdLst/>
            <a:ahLst/>
            <a:cxnLst/>
            <a:rect l="l" t="t" r="r" b="b"/>
            <a:pathLst>
              <a:path w="9226694" h="1548213">
                <a:moveTo>
                  <a:pt x="0" y="0"/>
                </a:moveTo>
                <a:lnTo>
                  <a:pt x="9226694" y="0"/>
                </a:lnTo>
                <a:lnTo>
                  <a:pt x="9226694" y="1548213"/>
                </a:lnTo>
                <a:lnTo>
                  <a:pt x="0" y="1548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" r="-4257"/>
            </a:stretch>
          </a:blipFill>
          <a:ln w="2857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A1519D5-01F0-71EB-D6FE-FCBE14F452D3}"/>
              </a:ext>
            </a:extLst>
          </p:cNvPr>
          <p:cNvSpPr/>
          <p:nvPr/>
        </p:nvSpPr>
        <p:spPr>
          <a:xfrm>
            <a:off x="6034731" y="3207700"/>
            <a:ext cx="5645513" cy="1488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307053-1EF4-6F2E-93E4-5B30049562F8}"/>
              </a:ext>
            </a:extLst>
          </p:cNvPr>
          <p:cNvCxnSpPr/>
          <p:nvPr/>
        </p:nvCxnSpPr>
        <p:spPr>
          <a:xfrm>
            <a:off x="1161288" y="5567423"/>
            <a:ext cx="4361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9C9889D-57D5-F0CF-BAEF-7BF2CD114FE7}"/>
              </a:ext>
            </a:extLst>
          </p:cNvPr>
          <p:cNvSpPr/>
          <p:nvPr/>
        </p:nvSpPr>
        <p:spPr>
          <a:xfrm>
            <a:off x="1840991" y="5694744"/>
            <a:ext cx="1052680" cy="173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BF484D73-8DFA-C99E-0CFB-AAADF54B4849}"/>
              </a:ext>
            </a:extLst>
          </p:cNvPr>
          <p:cNvSpPr/>
          <p:nvPr/>
        </p:nvSpPr>
        <p:spPr>
          <a:xfrm rot="10800000">
            <a:off x="1371599" y="5694744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4D751596-FBB3-76C6-671D-698DC9C5234F}"/>
              </a:ext>
            </a:extLst>
          </p:cNvPr>
          <p:cNvSpPr/>
          <p:nvPr/>
        </p:nvSpPr>
        <p:spPr>
          <a:xfrm rot="21361492">
            <a:off x="5120813" y="5673523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4A08A0-63B8-833D-1A3D-9717D6DCE13C}"/>
              </a:ext>
            </a:extLst>
          </p:cNvPr>
          <p:cNvSpPr txBox="1"/>
          <p:nvPr/>
        </p:nvSpPr>
        <p:spPr>
          <a:xfrm>
            <a:off x="6246239" y="3592364"/>
            <a:ext cx="546463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Mounting: 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constructor()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render()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componentDidMount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b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</a:b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2B206D5-B2B2-C210-A52C-B020DF2BAB04}"/>
              </a:ext>
            </a:extLst>
          </p:cNvPr>
          <p:cNvSpPr/>
          <p:nvPr/>
        </p:nvSpPr>
        <p:spPr>
          <a:xfrm>
            <a:off x="1338807" y="30135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F7D313F-213F-FA7B-15D8-D594AD6E4820}"/>
              </a:ext>
            </a:extLst>
          </p:cNvPr>
          <p:cNvSpPr/>
          <p:nvPr/>
        </p:nvSpPr>
        <p:spPr>
          <a:xfrm>
            <a:off x="1317588" y="43118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8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DC3C1-72FB-6943-7942-42276FF0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93689E-BCA9-4563-02A9-E5D1F500F7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4614F-EE1C-9FD6-14A9-5AF55B42EAB7}"/>
              </a:ext>
            </a:extLst>
          </p:cNvPr>
          <p:cNvSpPr/>
          <p:nvPr/>
        </p:nvSpPr>
        <p:spPr>
          <a:xfrm>
            <a:off x="8797232" y="461472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003032-901F-A068-DCDC-690B4A043664}"/>
              </a:ext>
            </a:extLst>
          </p:cNvPr>
          <p:cNvSpPr/>
          <p:nvPr/>
        </p:nvSpPr>
        <p:spPr>
          <a:xfrm>
            <a:off x="-1366256" y="-202079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C74151-23E6-BCF9-DEF5-F42395FA52A0}"/>
              </a:ext>
            </a:extLst>
          </p:cNvPr>
          <p:cNvSpPr/>
          <p:nvPr/>
        </p:nvSpPr>
        <p:spPr>
          <a:xfrm>
            <a:off x="3116585" y="1087371"/>
            <a:ext cx="6522720" cy="651108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8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E49FABB-2AA1-A642-1250-377113B6820A}"/>
              </a:ext>
            </a:extLst>
          </p:cNvPr>
          <p:cNvGrpSpPr/>
          <p:nvPr/>
        </p:nvGrpSpPr>
        <p:grpSpPr>
          <a:xfrm>
            <a:off x="9015984" y="1199208"/>
            <a:ext cx="448056" cy="417936"/>
            <a:chOff x="8759952" y="1218840"/>
            <a:chExt cx="448056" cy="4179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6946A8D-E402-F55C-F6CF-03E45C95B170}"/>
                </a:ext>
              </a:extLst>
            </p:cNvPr>
            <p:cNvSpPr/>
            <p:nvPr/>
          </p:nvSpPr>
          <p:spPr>
            <a:xfrm>
              <a:off x="8759952" y="1218840"/>
              <a:ext cx="301752" cy="299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0D773EF-63C0-7B2A-4B54-745A93A2B889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9017513" y="1474107"/>
              <a:ext cx="190495" cy="162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E7C66703-227E-1563-5451-F120E84208E8}"/>
              </a:ext>
            </a:extLst>
          </p:cNvPr>
          <p:cNvSpPr txBox="1"/>
          <p:nvPr/>
        </p:nvSpPr>
        <p:spPr>
          <a:xfrm>
            <a:off x="5206585" y="1139314"/>
            <a:ext cx="460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Update</a:t>
            </a:r>
            <a:endParaRPr lang="en-US" sz="3200" dirty="0">
              <a:latin typeface="Sigmar On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D6A2880-6868-56F7-090B-B4793852C0C3}"/>
              </a:ext>
            </a:extLst>
          </p:cNvPr>
          <p:cNvGrpSpPr/>
          <p:nvPr/>
        </p:nvGrpSpPr>
        <p:grpSpPr>
          <a:xfrm>
            <a:off x="1161288" y="2222796"/>
            <a:ext cx="4361688" cy="3757380"/>
            <a:chOff x="1161288" y="2222796"/>
            <a:chExt cx="4361688" cy="37573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BFC03DF-C9DC-5CA2-109A-548CBD96993C}"/>
                </a:ext>
              </a:extLst>
            </p:cNvPr>
            <p:cNvSpPr/>
            <p:nvPr/>
          </p:nvSpPr>
          <p:spPr>
            <a:xfrm>
              <a:off x="1161288" y="2222796"/>
              <a:ext cx="4361688" cy="3757380"/>
            </a:xfrm>
            <a:prstGeom prst="roundRect">
              <a:avLst>
                <a:gd name="adj" fmla="val 79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68C6AA-4B6B-C790-79C3-8C5D1D3FCDBE}"/>
                </a:ext>
              </a:extLst>
            </p:cNvPr>
            <p:cNvCxnSpPr/>
            <p:nvPr/>
          </p:nvCxnSpPr>
          <p:spPr>
            <a:xfrm>
              <a:off x="1161288" y="2706624"/>
              <a:ext cx="43616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FFC6428-4ADA-43AA-156F-16DB7B6D2420}"/>
                </a:ext>
              </a:extLst>
            </p:cNvPr>
            <p:cNvSpPr/>
            <p:nvPr/>
          </p:nvSpPr>
          <p:spPr>
            <a:xfrm>
              <a:off x="1371599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BACA1A-EBE1-1B3C-82E3-F4C84334103D}"/>
                </a:ext>
              </a:extLst>
            </p:cNvPr>
            <p:cNvSpPr/>
            <p:nvPr/>
          </p:nvSpPr>
          <p:spPr>
            <a:xfrm>
              <a:off x="1606295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4F3CFB-EE61-454B-42C3-EF74956AEF63}"/>
                </a:ext>
              </a:extLst>
            </p:cNvPr>
            <p:cNvSpPr/>
            <p:nvPr/>
          </p:nvSpPr>
          <p:spPr>
            <a:xfrm>
              <a:off x="1840991" y="2382017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FD01A429-870B-7C1C-0A69-577266E7BDD2}"/>
                </a:ext>
              </a:extLst>
            </p:cNvPr>
            <p:cNvSpPr/>
            <p:nvPr/>
          </p:nvSpPr>
          <p:spPr>
            <a:xfrm>
              <a:off x="5020056" y="2334005"/>
              <a:ext cx="256032" cy="233153"/>
            </a:xfrm>
            <a:prstGeom prst="mathMultipl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169A990-CAE1-03E7-3101-EC23CC4AAA1C}"/>
              </a:ext>
            </a:extLst>
          </p:cNvPr>
          <p:cNvSpPr txBox="1"/>
          <p:nvPr/>
        </p:nvSpPr>
        <p:spPr>
          <a:xfrm>
            <a:off x="1536191" y="2812548"/>
            <a:ext cx="384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Mỗi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khi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state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hoặc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props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thay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đổi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sau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render</a:t>
            </a:r>
          </a:p>
          <a:p>
            <a:endParaRPr lang="da-DK" sz="2800" b="0" i="0" u="none" strike="noStrike" dirty="0">
              <a:solidFill>
                <a:srgbClr val="000000"/>
              </a:solidFill>
              <a:effectLst/>
              <a:latin typeface="Rokkitt" pitchFamily="2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So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sánh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188038"/>
                </a:solidFill>
                <a:effectLst/>
                <a:latin typeface="Rokkitt" pitchFamily="2" charset="0"/>
              </a:rPr>
              <a:t>prevProps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/</a:t>
            </a:r>
            <a:r>
              <a:rPr lang="en-US" sz="2800" b="0" i="0" u="none" strike="noStrike" dirty="0" err="1">
                <a:solidFill>
                  <a:srgbClr val="188038"/>
                </a:solidFill>
                <a:effectLst/>
                <a:latin typeface="Rokkitt" pitchFamily="2" charset="0"/>
              </a:rPr>
              <a:t>prevState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để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cập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nhật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side-effects</a:t>
            </a:r>
            <a:endParaRPr lang="en-US" sz="2800" dirty="0">
              <a:latin typeface="Rokkitt" pitchFamily="2" charset="0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7CD764FA-EE92-077E-59D1-F1A57D836BAC}"/>
              </a:ext>
            </a:extLst>
          </p:cNvPr>
          <p:cNvSpPr/>
          <p:nvPr/>
        </p:nvSpPr>
        <p:spPr>
          <a:xfrm>
            <a:off x="5973462" y="3078977"/>
            <a:ext cx="5768051" cy="1705685"/>
          </a:xfrm>
          <a:custGeom>
            <a:avLst/>
            <a:gdLst/>
            <a:ahLst/>
            <a:cxnLst/>
            <a:rect l="l" t="t" r="r" b="b"/>
            <a:pathLst>
              <a:path w="9226694" h="1548213">
                <a:moveTo>
                  <a:pt x="0" y="0"/>
                </a:moveTo>
                <a:lnTo>
                  <a:pt x="9226694" y="0"/>
                </a:lnTo>
                <a:lnTo>
                  <a:pt x="9226694" y="1548213"/>
                </a:lnTo>
                <a:lnTo>
                  <a:pt x="0" y="1548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" r="-4257"/>
            </a:stretch>
          </a:blipFill>
          <a:ln w="2857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C666300-9A10-A674-5C1A-AAF68FC004B5}"/>
              </a:ext>
            </a:extLst>
          </p:cNvPr>
          <p:cNvSpPr/>
          <p:nvPr/>
        </p:nvSpPr>
        <p:spPr>
          <a:xfrm>
            <a:off x="6034731" y="3207700"/>
            <a:ext cx="5645513" cy="1488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B27EFE-DC8F-1077-DC09-5FAE828B03BE}"/>
              </a:ext>
            </a:extLst>
          </p:cNvPr>
          <p:cNvCxnSpPr/>
          <p:nvPr/>
        </p:nvCxnSpPr>
        <p:spPr>
          <a:xfrm>
            <a:off x="1161288" y="5567423"/>
            <a:ext cx="4361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35BC9EA-2AED-52DB-0476-D4005711CB1E}"/>
              </a:ext>
            </a:extLst>
          </p:cNvPr>
          <p:cNvSpPr/>
          <p:nvPr/>
        </p:nvSpPr>
        <p:spPr>
          <a:xfrm>
            <a:off x="1840991" y="5694744"/>
            <a:ext cx="1052680" cy="173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8854504-3348-18D4-D37C-C138B6A2701A}"/>
              </a:ext>
            </a:extLst>
          </p:cNvPr>
          <p:cNvSpPr/>
          <p:nvPr/>
        </p:nvSpPr>
        <p:spPr>
          <a:xfrm rot="10800000">
            <a:off x="1371599" y="5694744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81592BB7-6A3F-ADFE-8184-EBA8BE4363BA}"/>
              </a:ext>
            </a:extLst>
          </p:cNvPr>
          <p:cNvSpPr/>
          <p:nvPr/>
        </p:nvSpPr>
        <p:spPr>
          <a:xfrm rot="21361492">
            <a:off x="5120813" y="5673523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6A8D262-3DD1-F753-6507-0ACB419D43DE}"/>
              </a:ext>
            </a:extLst>
          </p:cNvPr>
          <p:cNvSpPr txBox="1"/>
          <p:nvPr/>
        </p:nvSpPr>
        <p:spPr>
          <a:xfrm>
            <a:off x="6276874" y="3259835"/>
            <a:ext cx="546463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Updating: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shouldComponentUpdate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render()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getSnapshotBeforeUpdate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lang="en-US" sz="20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componentDidUpdate</a:t>
            </a:r>
            <a:r>
              <a:rPr lang="en-US" sz="20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b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</a:b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1B21443-80F8-AFCB-A7E2-5BFA0A43D524}"/>
              </a:ext>
            </a:extLst>
          </p:cNvPr>
          <p:cNvSpPr/>
          <p:nvPr/>
        </p:nvSpPr>
        <p:spPr>
          <a:xfrm>
            <a:off x="1338807" y="30135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2B6915B-FCD0-B8CF-C7F1-119ED4C3BBDB}"/>
              </a:ext>
            </a:extLst>
          </p:cNvPr>
          <p:cNvSpPr/>
          <p:nvPr/>
        </p:nvSpPr>
        <p:spPr>
          <a:xfrm>
            <a:off x="1317588" y="43118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982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25C3F-E678-DA8F-F18A-16C6D7E8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A2FB06E-9F0E-B7BC-DED6-999A111C94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69768A-2075-8EC3-42A6-49C6BA76956A}"/>
              </a:ext>
            </a:extLst>
          </p:cNvPr>
          <p:cNvSpPr/>
          <p:nvPr/>
        </p:nvSpPr>
        <p:spPr>
          <a:xfrm>
            <a:off x="8797232" y="461472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4285A-B77C-610C-49C3-BBDEBB238B48}"/>
              </a:ext>
            </a:extLst>
          </p:cNvPr>
          <p:cNvSpPr/>
          <p:nvPr/>
        </p:nvSpPr>
        <p:spPr>
          <a:xfrm>
            <a:off x="-1366256" y="-202079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22427E4-C10E-4AF3-9267-E4599DCBC6CA}"/>
              </a:ext>
            </a:extLst>
          </p:cNvPr>
          <p:cNvSpPr/>
          <p:nvPr/>
        </p:nvSpPr>
        <p:spPr>
          <a:xfrm>
            <a:off x="3116585" y="1087371"/>
            <a:ext cx="6522720" cy="651108"/>
          </a:xfrm>
          <a:prstGeom prst="roundRect">
            <a:avLst/>
          </a:prstGeom>
          <a:effectLst>
            <a:outerShdw blurRad="50800" dist="38100" algn="l" rotWithShape="0">
              <a:prstClr val="black">
                <a:alpha val="87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35626B-D447-6772-F786-DCAB125862BE}"/>
              </a:ext>
            </a:extLst>
          </p:cNvPr>
          <p:cNvGrpSpPr/>
          <p:nvPr/>
        </p:nvGrpSpPr>
        <p:grpSpPr>
          <a:xfrm>
            <a:off x="9015984" y="1199208"/>
            <a:ext cx="448056" cy="417936"/>
            <a:chOff x="8759952" y="1218840"/>
            <a:chExt cx="448056" cy="41793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7CD80EA-0E6E-8AFE-1667-5B37FD0CBDD1}"/>
                </a:ext>
              </a:extLst>
            </p:cNvPr>
            <p:cNvSpPr/>
            <p:nvPr/>
          </p:nvSpPr>
          <p:spPr>
            <a:xfrm>
              <a:off x="8759952" y="1218840"/>
              <a:ext cx="301752" cy="29906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6BDDF0-F0CE-718E-6C7B-2FDCCBAA1BAC}"/>
                </a:ext>
              </a:extLst>
            </p:cNvPr>
            <p:cNvCxnSpPr>
              <a:stCxn id="4" idx="5"/>
            </p:cNvCxnSpPr>
            <p:nvPr/>
          </p:nvCxnSpPr>
          <p:spPr>
            <a:xfrm>
              <a:off x="9017513" y="1474107"/>
              <a:ext cx="190495" cy="1626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520E67-DA32-B554-0346-D9893C01624C}"/>
              </a:ext>
            </a:extLst>
          </p:cNvPr>
          <p:cNvSpPr txBox="1"/>
          <p:nvPr/>
        </p:nvSpPr>
        <p:spPr>
          <a:xfrm>
            <a:off x="5206585" y="1139314"/>
            <a:ext cx="46085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Unmount</a:t>
            </a:r>
            <a:endParaRPr lang="en-US" sz="3200" dirty="0">
              <a:latin typeface="Sigmar One" panose="00000500000000000000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3D3FF3-58F8-5F47-D9D4-9F7C67A7DBB7}"/>
              </a:ext>
            </a:extLst>
          </p:cNvPr>
          <p:cNvGrpSpPr/>
          <p:nvPr/>
        </p:nvGrpSpPr>
        <p:grpSpPr>
          <a:xfrm>
            <a:off x="1161288" y="2222796"/>
            <a:ext cx="4361688" cy="3757380"/>
            <a:chOff x="1161288" y="2222796"/>
            <a:chExt cx="4361688" cy="375738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0A2D26B-1EA0-67BB-1E23-49D6FE72E016}"/>
                </a:ext>
              </a:extLst>
            </p:cNvPr>
            <p:cNvSpPr/>
            <p:nvPr/>
          </p:nvSpPr>
          <p:spPr>
            <a:xfrm>
              <a:off x="1161288" y="2222796"/>
              <a:ext cx="4361688" cy="3757380"/>
            </a:xfrm>
            <a:prstGeom prst="roundRect">
              <a:avLst>
                <a:gd name="adj" fmla="val 790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E667DF-A879-C819-A770-EF4C3958B9FF}"/>
                </a:ext>
              </a:extLst>
            </p:cNvPr>
            <p:cNvCxnSpPr/>
            <p:nvPr/>
          </p:nvCxnSpPr>
          <p:spPr>
            <a:xfrm>
              <a:off x="1161288" y="2706624"/>
              <a:ext cx="43616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7BF645C-A11B-C8D9-D82D-88E8A936B37F}"/>
                </a:ext>
              </a:extLst>
            </p:cNvPr>
            <p:cNvSpPr/>
            <p:nvPr/>
          </p:nvSpPr>
          <p:spPr>
            <a:xfrm>
              <a:off x="1371599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E43DA39-55F9-63B4-BED7-8A7B1B5A9326}"/>
                </a:ext>
              </a:extLst>
            </p:cNvPr>
            <p:cNvSpPr/>
            <p:nvPr/>
          </p:nvSpPr>
          <p:spPr>
            <a:xfrm>
              <a:off x="1606295" y="2386584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4406360-64D6-47C3-0504-556AF8E0D13D}"/>
                </a:ext>
              </a:extLst>
            </p:cNvPr>
            <p:cNvSpPr/>
            <p:nvPr/>
          </p:nvSpPr>
          <p:spPr>
            <a:xfrm>
              <a:off x="1840991" y="2382017"/>
              <a:ext cx="164592" cy="164587"/>
            </a:xfrm>
            <a:prstGeom prst="ellips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Multiplication Sign 19">
              <a:extLst>
                <a:ext uri="{FF2B5EF4-FFF2-40B4-BE49-F238E27FC236}">
                  <a16:creationId xmlns:a16="http://schemas.microsoft.com/office/drawing/2014/main" id="{58941699-494E-F547-A41E-E6619B5905E0}"/>
                </a:ext>
              </a:extLst>
            </p:cNvPr>
            <p:cNvSpPr/>
            <p:nvPr/>
          </p:nvSpPr>
          <p:spPr>
            <a:xfrm>
              <a:off x="5020056" y="2334005"/>
              <a:ext cx="256032" cy="233153"/>
            </a:xfrm>
            <a:prstGeom prst="mathMultiply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5EA88B-ED94-89A7-D40D-1060191777F9}"/>
              </a:ext>
            </a:extLst>
          </p:cNvPr>
          <p:cNvSpPr txBox="1"/>
          <p:nvPr/>
        </p:nvSpPr>
        <p:spPr>
          <a:xfrm>
            <a:off x="1536191" y="2812548"/>
            <a:ext cx="384505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Trước khi component bị gỡ khỏi DOM</a:t>
            </a:r>
          </a:p>
          <a:p>
            <a:endParaRPr lang="da-DK" sz="2800" b="0" i="0" u="none" strike="noStrike" dirty="0">
              <a:solidFill>
                <a:srgbClr val="000000"/>
              </a:solidFill>
              <a:effectLst/>
              <a:latin typeface="Rokkitt" pitchFamily="2" charset="0"/>
            </a:endParaRPr>
          </a:p>
          <a:p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Cleanup: clear timer,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huỷ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subscription,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gỡ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event listeners</a:t>
            </a:r>
            <a:endParaRPr lang="en-US" sz="2800" dirty="0">
              <a:latin typeface="Rokkitt" pitchFamily="2" charset="0"/>
            </a:endParaRPr>
          </a:p>
        </p:txBody>
      </p:sp>
      <p:sp>
        <p:nvSpPr>
          <p:cNvPr id="30" name="Freeform 17">
            <a:extLst>
              <a:ext uri="{FF2B5EF4-FFF2-40B4-BE49-F238E27FC236}">
                <a16:creationId xmlns:a16="http://schemas.microsoft.com/office/drawing/2014/main" id="{276BDE18-55FA-8E67-0C7F-FAA2EE9E6A01}"/>
              </a:ext>
            </a:extLst>
          </p:cNvPr>
          <p:cNvSpPr/>
          <p:nvPr/>
        </p:nvSpPr>
        <p:spPr>
          <a:xfrm>
            <a:off x="5973462" y="3078977"/>
            <a:ext cx="5768051" cy="1705685"/>
          </a:xfrm>
          <a:custGeom>
            <a:avLst/>
            <a:gdLst/>
            <a:ahLst/>
            <a:cxnLst/>
            <a:rect l="l" t="t" r="r" b="b"/>
            <a:pathLst>
              <a:path w="9226694" h="1548213">
                <a:moveTo>
                  <a:pt x="0" y="0"/>
                </a:moveTo>
                <a:lnTo>
                  <a:pt x="9226694" y="0"/>
                </a:lnTo>
                <a:lnTo>
                  <a:pt x="9226694" y="1548213"/>
                </a:lnTo>
                <a:lnTo>
                  <a:pt x="0" y="1548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" r="-4257"/>
            </a:stretch>
          </a:blipFill>
          <a:ln w="2857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D90A315-2A99-B717-FE7B-F95EFE0B99D1}"/>
              </a:ext>
            </a:extLst>
          </p:cNvPr>
          <p:cNvSpPr/>
          <p:nvPr/>
        </p:nvSpPr>
        <p:spPr>
          <a:xfrm>
            <a:off x="6034731" y="3207700"/>
            <a:ext cx="5645513" cy="14884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DAC8317-EABE-6CF3-7E3A-B7863C800DC2}"/>
              </a:ext>
            </a:extLst>
          </p:cNvPr>
          <p:cNvCxnSpPr/>
          <p:nvPr/>
        </p:nvCxnSpPr>
        <p:spPr>
          <a:xfrm>
            <a:off x="1161288" y="5567423"/>
            <a:ext cx="43616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789299B-D96C-68DC-D224-78714772CA05}"/>
              </a:ext>
            </a:extLst>
          </p:cNvPr>
          <p:cNvSpPr/>
          <p:nvPr/>
        </p:nvSpPr>
        <p:spPr>
          <a:xfrm>
            <a:off x="1840991" y="5694744"/>
            <a:ext cx="1052680" cy="173621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4B27C7D-0CDA-9556-C52E-6C8EBA65C70A}"/>
              </a:ext>
            </a:extLst>
          </p:cNvPr>
          <p:cNvSpPr/>
          <p:nvPr/>
        </p:nvSpPr>
        <p:spPr>
          <a:xfrm rot="10800000">
            <a:off x="1371599" y="5694744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Arrow: Chevron 39">
            <a:extLst>
              <a:ext uri="{FF2B5EF4-FFF2-40B4-BE49-F238E27FC236}">
                <a16:creationId xmlns:a16="http://schemas.microsoft.com/office/drawing/2014/main" id="{174FCA54-7AA7-5949-0345-F9CB66F65391}"/>
              </a:ext>
            </a:extLst>
          </p:cNvPr>
          <p:cNvSpPr/>
          <p:nvPr/>
        </p:nvSpPr>
        <p:spPr>
          <a:xfrm rot="21361492">
            <a:off x="5120813" y="5673523"/>
            <a:ext cx="234696" cy="173621"/>
          </a:xfrm>
          <a:prstGeom prst="chevr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3582D-172E-93B3-88D9-55CB39867861}"/>
              </a:ext>
            </a:extLst>
          </p:cNvPr>
          <p:cNvSpPr txBox="1"/>
          <p:nvPr/>
        </p:nvSpPr>
        <p:spPr>
          <a:xfrm>
            <a:off x="6684264" y="3414394"/>
            <a:ext cx="5464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Unmounting: </a:t>
            </a:r>
            <a:r>
              <a:rPr lang="en-US" sz="24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componentWillUnmount</a:t>
            </a:r>
            <a:r>
              <a:rPr lang="en-US" sz="24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()</a:t>
            </a:r>
            <a:br>
              <a:rPr lang="en-US" sz="24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</a:br>
            <a:endParaRPr lang="en-US" sz="24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3C21BD1-8035-2483-11A1-9385EE28C12E}"/>
              </a:ext>
            </a:extLst>
          </p:cNvPr>
          <p:cNvSpPr/>
          <p:nvPr/>
        </p:nvSpPr>
        <p:spPr>
          <a:xfrm>
            <a:off x="1338807" y="30135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1D3817D-70D9-96DC-3218-84C871E6839A}"/>
              </a:ext>
            </a:extLst>
          </p:cNvPr>
          <p:cNvSpPr/>
          <p:nvPr/>
        </p:nvSpPr>
        <p:spPr>
          <a:xfrm>
            <a:off x="1317588" y="431183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47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1253-46AB-E1E8-8A65-CC98A4CBC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DB61F55-670E-CD6C-DB34-F6B50FFF15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6665485-E211-B87E-334D-1B28E097D999}"/>
              </a:ext>
            </a:extLst>
          </p:cNvPr>
          <p:cNvSpPr/>
          <p:nvPr/>
        </p:nvSpPr>
        <p:spPr>
          <a:xfrm>
            <a:off x="9607460" y="-1658099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4CC5ECE-B197-17AF-A68B-FB92C6A5FD34}"/>
              </a:ext>
            </a:extLst>
          </p:cNvPr>
          <p:cNvSpPr/>
          <p:nvPr/>
        </p:nvSpPr>
        <p:spPr>
          <a:xfrm>
            <a:off x="-2269081" y="4530477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AC84C6B-3346-7547-7103-ADB28722715A}"/>
              </a:ext>
            </a:extLst>
          </p:cNvPr>
          <p:cNvGrpSpPr/>
          <p:nvPr/>
        </p:nvGrpSpPr>
        <p:grpSpPr>
          <a:xfrm>
            <a:off x="2748693" y="2356148"/>
            <a:ext cx="7482878" cy="2324101"/>
            <a:chOff x="377778" y="695440"/>
            <a:chExt cx="5309963" cy="1060547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C6AB9C-1B85-80BF-CEA9-4F2AE8EF4871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E2116C9-C14B-90CC-6EC4-024258C12605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B55CAC-4A1C-1F5D-A2AF-72C06F28AAD1}"/>
                </a:ext>
              </a:extLst>
            </p:cNvPr>
            <p:cNvSpPr txBox="1"/>
            <p:nvPr/>
          </p:nvSpPr>
          <p:spPr>
            <a:xfrm>
              <a:off x="556260" y="1010909"/>
              <a:ext cx="5131481" cy="379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4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III. Cú pháp và cơ chế hoạt động của useEffect với dependency array</a:t>
              </a:r>
              <a:endParaRPr lang="en-US" sz="2400" dirty="0">
                <a:latin typeface="Sigmar One" panose="00000500000000000000" pitchFamily="2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0BD7A5-F964-B5EB-157B-B1E4516926EB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1A95242-7C74-CED4-CBAC-5A95F2816E1B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C9FBE29-5DB7-6565-9D37-AEC76021EBEC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D81F991-D9AE-41DD-AF70-2437480E52AA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531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46221-BD09-735A-997C-22A8A9B87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40C78D8-E27B-C9E9-BFFB-EBB12F0058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F747E3-53C0-3763-4ACF-BFB5567C3E3F}"/>
              </a:ext>
            </a:extLst>
          </p:cNvPr>
          <p:cNvSpPr/>
          <p:nvPr/>
        </p:nvSpPr>
        <p:spPr>
          <a:xfrm>
            <a:off x="11530045" y="-3518199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500FE4-F49C-EC3A-C8B0-44D820A64FCC}"/>
              </a:ext>
            </a:extLst>
          </p:cNvPr>
          <p:cNvSpPr/>
          <p:nvPr/>
        </p:nvSpPr>
        <p:spPr>
          <a:xfrm>
            <a:off x="-4601734" y="615400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30BE447-5E05-C1AF-BD52-761DEE735942}"/>
              </a:ext>
            </a:extLst>
          </p:cNvPr>
          <p:cNvSpPr/>
          <p:nvPr/>
        </p:nvSpPr>
        <p:spPr>
          <a:xfrm>
            <a:off x="345440" y="375920"/>
            <a:ext cx="5516880" cy="6116320"/>
          </a:xfrm>
          <a:prstGeom prst="roundRect">
            <a:avLst>
              <a:gd name="adj" fmla="val 6463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FBFF24-451B-39D5-D98F-851E2C664925}"/>
              </a:ext>
            </a:extLst>
          </p:cNvPr>
          <p:cNvCxnSpPr/>
          <p:nvPr/>
        </p:nvCxnSpPr>
        <p:spPr>
          <a:xfrm>
            <a:off x="335280" y="965200"/>
            <a:ext cx="55270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11CC7F1-D51F-4CC5-1C6A-66E1288401F0}"/>
              </a:ext>
            </a:extLst>
          </p:cNvPr>
          <p:cNvSpPr/>
          <p:nvPr/>
        </p:nvSpPr>
        <p:spPr>
          <a:xfrm>
            <a:off x="660400" y="568960"/>
            <a:ext cx="162560" cy="1645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64FDDC-BF97-34E1-390A-F90F0E5F9510}"/>
              </a:ext>
            </a:extLst>
          </p:cNvPr>
          <p:cNvSpPr/>
          <p:nvPr/>
        </p:nvSpPr>
        <p:spPr>
          <a:xfrm>
            <a:off x="975360" y="568960"/>
            <a:ext cx="162560" cy="1645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9202060-3CC3-8E43-64F9-45E9FA52168C}"/>
              </a:ext>
            </a:extLst>
          </p:cNvPr>
          <p:cNvSpPr/>
          <p:nvPr/>
        </p:nvSpPr>
        <p:spPr>
          <a:xfrm>
            <a:off x="1290320" y="568960"/>
            <a:ext cx="162560" cy="16459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5EFD-39D1-7767-CD73-9FE1E3C9EA6E}"/>
              </a:ext>
            </a:extLst>
          </p:cNvPr>
          <p:cNvCxnSpPr>
            <a:cxnSpLocks/>
          </p:cNvCxnSpPr>
          <p:nvPr/>
        </p:nvCxnSpPr>
        <p:spPr>
          <a:xfrm>
            <a:off x="5662772" y="965200"/>
            <a:ext cx="0" cy="55270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B8A846-6A2A-2CAA-8068-254B77ED06EF}"/>
              </a:ext>
            </a:extLst>
          </p:cNvPr>
          <p:cNvSpPr/>
          <p:nvPr/>
        </p:nvSpPr>
        <p:spPr>
          <a:xfrm>
            <a:off x="5662772" y="2006608"/>
            <a:ext cx="182170" cy="126999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BF572A-56D8-75F7-A851-76DE0A2D5077}"/>
              </a:ext>
            </a:extLst>
          </p:cNvPr>
          <p:cNvSpPr/>
          <p:nvPr/>
        </p:nvSpPr>
        <p:spPr>
          <a:xfrm>
            <a:off x="6471920" y="568960"/>
            <a:ext cx="5191760" cy="650238"/>
          </a:xfrm>
          <a:prstGeom prst="roundRect">
            <a:avLst>
              <a:gd name="adj" fmla="val 15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9206A12-0C83-2B59-0F23-5E5A906183DC}"/>
              </a:ext>
            </a:extLst>
          </p:cNvPr>
          <p:cNvSpPr/>
          <p:nvPr/>
        </p:nvSpPr>
        <p:spPr>
          <a:xfrm>
            <a:off x="6471920" y="2270767"/>
            <a:ext cx="5191760" cy="833116"/>
          </a:xfrm>
          <a:prstGeom prst="roundRect">
            <a:avLst>
              <a:gd name="adj" fmla="val 15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1C0D41-3477-2FF2-8954-98475600DCBB}"/>
              </a:ext>
            </a:extLst>
          </p:cNvPr>
          <p:cNvSpPr/>
          <p:nvPr/>
        </p:nvSpPr>
        <p:spPr>
          <a:xfrm>
            <a:off x="6471920" y="3540873"/>
            <a:ext cx="5191760" cy="833116"/>
          </a:xfrm>
          <a:prstGeom prst="roundRect">
            <a:avLst>
              <a:gd name="adj" fmla="val 15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7EAE1C6-381D-2226-D1E5-37C5C3663CCC}"/>
              </a:ext>
            </a:extLst>
          </p:cNvPr>
          <p:cNvSpPr/>
          <p:nvPr/>
        </p:nvSpPr>
        <p:spPr>
          <a:xfrm>
            <a:off x="6471920" y="4927600"/>
            <a:ext cx="5191760" cy="1196848"/>
          </a:xfrm>
          <a:prstGeom prst="roundRect">
            <a:avLst>
              <a:gd name="adj" fmla="val 1544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4B70BC4-4AB1-AC04-AF27-1E12351E4206}"/>
              </a:ext>
            </a:extLst>
          </p:cNvPr>
          <p:cNvSpPr txBox="1"/>
          <p:nvPr/>
        </p:nvSpPr>
        <p:spPr>
          <a:xfrm>
            <a:off x="6748337" y="733552"/>
            <a:ext cx="5058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1. Cú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pháp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chuẩn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 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của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 '</a:t>
            </a:r>
            <a:r>
              <a:rPr lang="en-US" sz="1800" i="0" u="none" strike="noStrike" dirty="0" err="1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useEffect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Sigmar One" panose="00000500000000000000" pitchFamily="2" charset="0"/>
              </a:rPr>
              <a:t>'</a:t>
            </a:r>
            <a:endParaRPr lang="en-US" dirty="0">
              <a:latin typeface="Sigmar One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6F3D988-9143-481D-32F6-6D72E79FBDD7}"/>
              </a:ext>
            </a:extLst>
          </p:cNvPr>
          <p:cNvSpPr txBox="1"/>
          <p:nvPr/>
        </p:nvSpPr>
        <p:spPr>
          <a:xfrm>
            <a:off x="6890035" y="2334358"/>
            <a:ext cx="49565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‘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useEffect()' là một Hook được gọi sau khi component được render ra giao diện</a:t>
            </a:r>
            <a:endParaRPr lang="en-US" sz="2000" dirty="0">
              <a:latin typeface="Rokkitt" pitchFamily="2" charset="0"/>
            </a:endParaRPr>
          </a:p>
        </p:txBody>
      </p:sp>
      <p:sp>
        <p:nvSpPr>
          <p:cNvPr id="32" name="Freeform 17">
            <a:extLst>
              <a:ext uri="{FF2B5EF4-FFF2-40B4-BE49-F238E27FC236}">
                <a16:creationId xmlns:a16="http://schemas.microsoft.com/office/drawing/2014/main" id="{9A6F34F9-BD12-7E81-46F6-63D9DECA528F}"/>
              </a:ext>
            </a:extLst>
          </p:cNvPr>
          <p:cNvSpPr/>
          <p:nvPr/>
        </p:nvSpPr>
        <p:spPr>
          <a:xfrm>
            <a:off x="6600232" y="2420420"/>
            <a:ext cx="213845" cy="221190"/>
          </a:xfrm>
          <a:custGeom>
            <a:avLst/>
            <a:gdLst/>
            <a:ahLst/>
            <a:cxnLst/>
            <a:rect l="l" t="t" r="r" b="b"/>
            <a:pathLst>
              <a:path w="651535" h="651535">
                <a:moveTo>
                  <a:pt x="0" y="0"/>
                </a:moveTo>
                <a:lnTo>
                  <a:pt x="651535" y="0"/>
                </a:lnTo>
                <a:lnTo>
                  <a:pt x="651535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3" name="Freeform 17">
            <a:extLst>
              <a:ext uri="{FF2B5EF4-FFF2-40B4-BE49-F238E27FC236}">
                <a16:creationId xmlns:a16="http://schemas.microsoft.com/office/drawing/2014/main" id="{3E53FC3D-D9E1-64B6-578F-175651989E7B}"/>
              </a:ext>
            </a:extLst>
          </p:cNvPr>
          <p:cNvSpPr/>
          <p:nvPr/>
        </p:nvSpPr>
        <p:spPr>
          <a:xfrm>
            <a:off x="6600232" y="3760366"/>
            <a:ext cx="213845" cy="221190"/>
          </a:xfrm>
          <a:custGeom>
            <a:avLst/>
            <a:gdLst/>
            <a:ahLst/>
            <a:cxnLst/>
            <a:rect l="l" t="t" r="r" b="b"/>
            <a:pathLst>
              <a:path w="651535" h="651535">
                <a:moveTo>
                  <a:pt x="0" y="0"/>
                </a:moveTo>
                <a:lnTo>
                  <a:pt x="651535" y="0"/>
                </a:lnTo>
                <a:lnTo>
                  <a:pt x="651535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4" name="Freeform 17">
            <a:extLst>
              <a:ext uri="{FF2B5EF4-FFF2-40B4-BE49-F238E27FC236}">
                <a16:creationId xmlns:a16="http://schemas.microsoft.com/office/drawing/2014/main" id="{4E8E3CA5-746C-01D4-57C4-F3F14A82779A}"/>
              </a:ext>
            </a:extLst>
          </p:cNvPr>
          <p:cNvSpPr/>
          <p:nvPr/>
        </p:nvSpPr>
        <p:spPr>
          <a:xfrm>
            <a:off x="6600231" y="5124928"/>
            <a:ext cx="213845" cy="221190"/>
          </a:xfrm>
          <a:custGeom>
            <a:avLst/>
            <a:gdLst/>
            <a:ahLst/>
            <a:cxnLst/>
            <a:rect l="l" t="t" r="r" b="b"/>
            <a:pathLst>
              <a:path w="651535" h="651535">
                <a:moveTo>
                  <a:pt x="0" y="0"/>
                </a:moveTo>
                <a:lnTo>
                  <a:pt x="651535" y="0"/>
                </a:lnTo>
                <a:lnTo>
                  <a:pt x="651535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5D38B-F732-E8CB-D562-A1DB14016FE2}"/>
              </a:ext>
            </a:extLst>
          </p:cNvPr>
          <p:cNvSpPr txBox="1"/>
          <p:nvPr/>
        </p:nvSpPr>
        <p:spPr>
          <a:xfrm>
            <a:off x="6942389" y="3641140"/>
            <a:ext cx="4525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Hàm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truyền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vào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'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useEffect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'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có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thể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trả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về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một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function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dùng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để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dọn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dẹp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(cleanup).</a:t>
            </a:r>
            <a:endParaRPr lang="en-US" sz="2000" dirty="0">
              <a:latin typeface="Rokkitt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9EEA3DF-2648-3276-6D1D-FD793B7122EC}"/>
              </a:ext>
            </a:extLst>
          </p:cNvPr>
          <p:cNvSpPr txBox="1"/>
          <p:nvPr/>
        </p:nvSpPr>
        <p:spPr>
          <a:xfrm>
            <a:off x="6894524" y="5018192"/>
            <a:ext cx="4640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Tham số thứ hai '[dependencies]' là mảng phụ thuộc (dependency array) để kiểm soát khi nào effect được thực thi.</a:t>
            </a:r>
            <a:endParaRPr lang="en-US" sz="2000" dirty="0">
              <a:latin typeface="Rokkitt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27020-ED5F-1013-B3C8-7F8A10CB20E7}"/>
              </a:ext>
            </a:extLst>
          </p:cNvPr>
          <p:cNvSpPr txBox="1"/>
          <p:nvPr/>
        </p:nvSpPr>
        <p:spPr>
          <a:xfrm>
            <a:off x="933168" y="1139944"/>
            <a:ext cx="449437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useEffect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(() =&gt; {</a:t>
            </a:r>
            <a:endParaRPr lang="en-US" sz="28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// Side effect: logic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hiện</a:t>
            </a:r>
            <a:endParaRPr lang="en-US" sz="28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2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() =&gt; {</a:t>
            </a:r>
            <a:endParaRPr lang="en-US" sz="28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// Cleanup function (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tuỳ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chọn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sz="28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};</a:t>
            </a:r>
            <a:endParaRPr lang="en-US" sz="28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}, [dependencies]);</a:t>
            </a:r>
            <a:endParaRPr lang="en-US" sz="2800" b="0" dirty="0">
              <a:effectLst/>
            </a:endParaRPr>
          </a:p>
          <a:p>
            <a:pPr>
              <a:buNone/>
            </a:pPr>
            <a:br>
              <a:rPr lang="en-US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04522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55138-3E2E-8179-D09B-42C81C030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65CE6A7-F826-B753-5138-BBF7AF232F5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7530C88-8298-D940-EF84-E005E4A6480E}"/>
              </a:ext>
            </a:extLst>
          </p:cNvPr>
          <p:cNvSpPr/>
          <p:nvPr/>
        </p:nvSpPr>
        <p:spPr>
          <a:xfrm>
            <a:off x="9537121" y="-143085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A778CA4-C827-EEA0-C405-94BC59B0320E}"/>
              </a:ext>
            </a:extLst>
          </p:cNvPr>
          <p:cNvSpPr/>
          <p:nvPr/>
        </p:nvSpPr>
        <p:spPr>
          <a:xfrm>
            <a:off x="-1858534" y="4045263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049CCA-8627-6596-A477-583C1139C14B}"/>
              </a:ext>
            </a:extLst>
          </p:cNvPr>
          <p:cNvGrpSpPr/>
          <p:nvPr/>
        </p:nvGrpSpPr>
        <p:grpSpPr>
          <a:xfrm>
            <a:off x="2952909" y="2235200"/>
            <a:ext cx="6289040" cy="1351280"/>
            <a:chOff x="3474720" y="2428240"/>
            <a:chExt cx="4699000" cy="873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E1104B4-D0CB-47C1-C631-8D84FE7C73EB}"/>
                </a:ext>
              </a:extLst>
            </p:cNvPr>
            <p:cNvSpPr/>
            <p:nvPr/>
          </p:nvSpPr>
          <p:spPr>
            <a:xfrm>
              <a:off x="3474720" y="2479040"/>
              <a:ext cx="4683760" cy="822960"/>
            </a:xfrm>
            <a:prstGeom prst="roundRect">
              <a:avLst>
                <a:gd name="adj" fmla="val 450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786C0CC-E6AF-724D-1ED1-F8FCEBE44D92}"/>
                </a:ext>
              </a:extLst>
            </p:cNvPr>
            <p:cNvSpPr/>
            <p:nvPr/>
          </p:nvSpPr>
          <p:spPr>
            <a:xfrm>
              <a:off x="3489960" y="2428240"/>
              <a:ext cx="4683760" cy="822960"/>
            </a:xfrm>
            <a:prstGeom prst="roundRect">
              <a:avLst>
                <a:gd name="adj" fmla="val 450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D6DFD7-F07B-9578-D8FD-11A634590BBB}"/>
              </a:ext>
            </a:extLst>
          </p:cNvPr>
          <p:cNvSpPr txBox="1"/>
          <p:nvPr/>
        </p:nvSpPr>
        <p:spPr>
          <a:xfrm>
            <a:off x="3945258" y="2360841"/>
            <a:ext cx="450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 2.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Cơ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chế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hoạt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động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theo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'dependency array'</a:t>
            </a:r>
            <a:endParaRPr lang="en-US" sz="3200" b="1" dirty="0">
              <a:latin typeface="Rokk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352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6F86-50BB-FD8E-7709-569A2C79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6E3EFB4-9E59-F61D-65A6-4C233AB1B3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BB29FF-1E1D-A438-195D-05DEB6548F45}"/>
              </a:ext>
            </a:extLst>
          </p:cNvPr>
          <p:cNvSpPr/>
          <p:nvPr/>
        </p:nvSpPr>
        <p:spPr>
          <a:xfrm>
            <a:off x="13717492" y="-1195487"/>
            <a:ext cx="3618594" cy="2935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38093B7-DACA-5225-C7BD-9EF69F6EBA3C}"/>
              </a:ext>
            </a:extLst>
          </p:cNvPr>
          <p:cNvSpPr/>
          <p:nvPr/>
        </p:nvSpPr>
        <p:spPr>
          <a:xfrm>
            <a:off x="-4323915" y="547062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30CB44-BB69-AADC-42BE-A76478E4092F}"/>
              </a:ext>
            </a:extLst>
          </p:cNvPr>
          <p:cNvSpPr/>
          <p:nvPr/>
        </p:nvSpPr>
        <p:spPr>
          <a:xfrm>
            <a:off x="1250491" y="1740406"/>
            <a:ext cx="5185810" cy="2723218"/>
          </a:xfrm>
          <a:prstGeom prst="roundRect">
            <a:avLst>
              <a:gd name="adj" fmla="val 11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EC53E9-FC98-2604-BA56-1811B31532E6}"/>
              </a:ext>
            </a:extLst>
          </p:cNvPr>
          <p:cNvSpPr/>
          <p:nvPr/>
        </p:nvSpPr>
        <p:spPr>
          <a:xfrm>
            <a:off x="6197806" y="462987"/>
            <a:ext cx="5548132" cy="5278056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8F981-BFEA-9669-5E1D-A5BE18645CFD}"/>
              </a:ext>
            </a:extLst>
          </p:cNvPr>
          <p:cNvSpPr/>
          <p:nvPr/>
        </p:nvSpPr>
        <p:spPr>
          <a:xfrm>
            <a:off x="1250491" y="659757"/>
            <a:ext cx="4743704" cy="736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07C23F4-05AB-7DE9-FC6A-8330B4CB176E}"/>
              </a:ext>
            </a:extLst>
          </p:cNvPr>
          <p:cNvCxnSpPr/>
          <p:nvPr/>
        </p:nvCxnSpPr>
        <p:spPr>
          <a:xfrm>
            <a:off x="6197806" y="995423"/>
            <a:ext cx="55481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382C46-5B92-4F8F-2B7E-2F9BDCF94588}"/>
              </a:ext>
            </a:extLst>
          </p:cNvPr>
          <p:cNvCxnSpPr/>
          <p:nvPr/>
        </p:nvCxnSpPr>
        <p:spPr>
          <a:xfrm>
            <a:off x="11563108" y="995423"/>
            <a:ext cx="0" cy="4745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61B783C-2FF6-E3EB-F52C-3E032F17928D}"/>
              </a:ext>
            </a:extLst>
          </p:cNvPr>
          <p:cNvSpPr/>
          <p:nvPr/>
        </p:nvSpPr>
        <p:spPr>
          <a:xfrm>
            <a:off x="11563108" y="1846838"/>
            <a:ext cx="182829" cy="1111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F4CB051-5596-C1B5-D1D1-2B86C6267E63}"/>
              </a:ext>
            </a:extLst>
          </p:cNvPr>
          <p:cNvSpPr/>
          <p:nvPr/>
        </p:nvSpPr>
        <p:spPr>
          <a:xfrm>
            <a:off x="6436301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37BBAF5-C965-B144-5644-2269C462EF9F}"/>
              </a:ext>
            </a:extLst>
          </p:cNvPr>
          <p:cNvSpPr/>
          <p:nvPr/>
        </p:nvSpPr>
        <p:spPr>
          <a:xfrm>
            <a:off x="6835905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B7EBDB-133D-A7C2-1D75-EC1140989A90}"/>
              </a:ext>
            </a:extLst>
          </p:cNvPr>
          <p:cNvSpPr/>
          <p:nvPr/>
        </p:nvSpPr>
        <p:spPr>
          <a:xfrm>
            <a:off x="7235509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A98C1E-FBCA-FEBF-9E2D-A5696CA1ED2F}"/>
              </a:ext>
            </a:extLst>
          </p:cNvPr>
          <p:cNvSpPr txBox="1"/>
          <p:nvPr/>
        </p:nvSpPr>
        <p:spPr>
          <a:xfrm>
            <a:off x="1525492" y="715528"/>
            <a:ext cx="4672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Trường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hợp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1: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Không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có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dependency array</a:t>
            </a:r>
            <a:endParaRPr lang="en-US" sz="2000" b="1" dirty="0">
              <a:latin typeface="Rokkit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99A520-7594-3C25-704F-7C1D93E896BE}"/>
              </a:ext>
            </a:extLst>
          </p:cNvPr>
          <p:cNvSpPr txBox="1"/>
          <p:nvPr/>
        </p:nvSpPr>
        <p:spPr>
          <a:xfrm>
            <a:off x="1746142" y="2444880"/>
            <a:ext cx="45705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Tương đương gọi sau mỗi lần render → dễ gây tốn tài nguyên nếu không kiểm soát.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Rokkitt" pitchFamily="2" charset="0"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307BDC-1E99-1E98-F2F8-9431702E0D98}"/>
              </a:ext>
            </a:extLst>
          </p:cNvPr>
          <p:cNvSpPr/>
          <p:nvPr/>
        </p:nvSpPr>
        <p:spPr>
          <a:xfrm>
            <a:off x="1542877" y="2560763"/>
            <a:ext cx="118872" cy="11967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A704F-A191-555A-5E20-10C4E14504EA}"/>
              </a:ext>
            </a:extLst>
          </p:cNvPr>
          <p:cNvSpPr txBox="1"/>
          <p:nvPr/>
        </p:nvSpPr>
        <p:spPr>
          <a:xfrm>
            <a:off x="6877849" y="1559064"/>
            <a:ext cx="424371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u="none" strike="noStrike" dirty="0" err="1">
                <a:solidFill>
                  <a:srgbClr val="FF0000"/>
                </a:solidFill>
                <a:effectLst/>
                <a:latin typeface="Rokkitt" pitchFamily="2" charset="0"/>
              </a:rPr>
              <a:t>useEffect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(() =&gt; {</a:t>
            </a:r>
            <a:endParaRPr lang="en-US" sz="3200" b="0" dirty="0">
              <a:effectLst/>
              <a:latin typeface="Rokkitt" pitchFamily="2" charset="0"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  //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Chạy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sau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mỗi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lần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render (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cả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Rokkitt" pitchFamily="2" charset="0"/>
              </a:rPr>
              <a:t>mount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và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Rokkitt" pitchFamily="2" charset="0"/>
              </a:rPr>
              <a:t>update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)</a:t>
            </a:r>
            <a:r>
              <a:rPr lang="en-US" sz="3200" dirty="0">
                <a:latin typeface="Rokkitt" pitchFamily="2" charset="0"/>
              </a:rPr>
              <a:t>   </a:t>
            </a: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dirty="0">
                <a:latin typeface="Rokkitt" pitchFamily="2" charset="0"/>
              </a:rPr>
              <a:t>  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});</a:t>
            </a:r>
            <a:endParaRPr lang="en-US" sz="3200" b="0" dirty="0">
              <a:effectLst/>
              <a:latin typeface="Rokkitt" pitchFamily="2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91826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3C66A-DDC8-359F-DB82-3C3490852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E2CB0FC-8768-9640-A25C-A4F5E0F1D9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2F9E3E-CD1E-9510-0B03-8CBD08094D09}"/>
              </a:ext>
            </a:extLst>
          </p:cNvPr>
          <p:cNvSpPr/>
          <p:nvPr/>
        </p:nvSpPr>
        <p:spPr>
          <a:xfrm>
            <a:off x="13717492" y="-1195487"/>
            <a:ext cx="3618594" cy="2935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F0C57C-D51F-7EE3-512C-24477A444B3F}"/>
              </a:ext>
            </a:extLst>
          </p:cNvPr>
          <p:cNvSpPr/>
          <p:nvPr/>
        </p:nvSpPr>
        <p:spPr>
          <a:xfrm>
            <a:off x="-4323915" y="547062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00435B-F656-3097-5949-D8EEAADEA674}"/>
              </a:ext>
            </a:extLst>
          </p:cNvPr>
          <p:cNvSpPr/>
          <p:nvPr/>
        </p:nvSpPr>
        <p:spPr>
          <a:xfrm>
            <a:off x="1250491" y="1740406"/>
            <a:ext cx="5185810" cy="2131798"/>
          </a:xfrm>
          <a:prstGeom prst="roundRect">
            <a:avLst>
              <a:gd name="adj" fmla="val 11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2BE7F2C-2C6C-640B-2E85-0F372781253C}"/>
              </a:ext>
            </a:extLst>
          </p:cNvPr>
          <p:cNvSpPr/>
          <p:nvPr/>
        </p:nvSpPr>
        <p:spPr>
          <a:xfrm>
            <a:off x="6197806" y="462987"/>
            <a:ext cx="5548132" cy="5278056"/>
          </a:xfrm>
          <a:prstGeom prst="roundRect">
            <a:avLst>
              <a:gd name="adj" fmla="val 6141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72CA28-FF6B-464D-EB83-D34A96921A5D}"/>
              </a:ext>
            </a:extLst>
          </p:cNvPr>
          <p:cNvSpPr/>
          <p:nvPr/>
        </p:nvSpPr>
        <p:spPr>
          <a:xfrm>
            <a:off x="1250491" y="659757"/>
            <a:ext cx="4743704" cy="736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F580D34-7D61-79CE-3755-F8AB067B9AFE}"/>
              </a:ext>
            </a:extLst>
          </p:cNvPr>
          <p:cNvCxnSpPr/>
          <p:nvPr/>
        </p:nvCxnSpPr>
        <p:spPr>
          <a:xfrm>
            <a:off x="6197806" y="995423"/>
            <a:ext cx="554813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6E23A34-CE23-B3E4-60B1-6BCDE424C769}"/>
              </a:ext>
            </a:extLst>
          </p:cNvPr>
          <p:cNvCxnSpPr/>
          <p:nvPr/>
        </p:nvCxnSpPr>
        <p:spPr>
          <a:xfrm>
            <a:off x="11563108" y="995423"/>
            <a:ext cx="0" cy="47456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1377AD9-E68F-A1D6-DEE9-EF9DBCABE406}"/>
              </a:ext>
            </a:extLst>
          </p:cNvPr>
          <p:cNvSpPr/>
          <p:nvPr/>
        </p:nvSpPr>
        <p:spPr>
          <a:xfrm>
            <a:off x="11563108" y="1846838"/>
            <a:ext cx="182829" cy="1111444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7CF97DA-D6ED-DAD6-D804-4BE104D3A5F7}"/>
              </a:ext>
            </a:extLst>
          </p:cNvPr>
          <p:cNvSpPr/>
          <p:nvPr/>
        </p:nvSpPr>
        <p:spPr>
          <a:xfrm>
            <a:off x="6436301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E63D68E-E7E8-A018-B43A-16FB72286093}"/>
              </a:ext>
            </a:extLst>
          </p:cNvPr>
          <p:cNvSpPr/>
          <p:nvPr/>
        </p:nvSpPr>
        <p:spPr>
          <a:xfrm>
            <a:off x="6835905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1BEBAB0-28B8-D996-846E-16EE00C3393A}"/>
              </a:ext>
            </a:extLst>
          </p:cNvPr>
          <p:cNvSpPr/>
          <p:nvPr/>
        </p:nvSpPr>
        <p:spPr>
          <a:xfrm>
            <a:off x="7235509" y="659757"/>
            <a:ext cx="195993" cy="20834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9A4AE9-8C97-96A7-E4CB-C50F7D0FEF59}"/>
              </a:ext>
            </a:extLst>
          </p:cNvPr>
          <p:cNvSpPr txBox="1"/>
          <p:nvPr/>
        </p:nvSpPr>
        <p:spPr>
          <a:xfrm>
            <a:off x="1321881" y="827990"/>
            <a:ext cx="4672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Trường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hợp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2: Dependency array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rỗng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'[]'</a:t>
            </a:r>
            <a:endParaRPr lang="en-US" sz="2000" b="1" dirty="0">
              <a:latin typeface="Rokkit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B33D774-A6F7-3952-4C6B-3E2D11C83138}"/>
              </a:ext>
            </a:extLst>
          </p:cNvPr>
          <p:cNvSpPr txBox="1"/>
          <p:nvPr/>
        </p:nvSpPr>
        <p:spPr>
          <a:xfrm>
            <a:off x="1558142" y="1846838"/>
            <a:ext cx="45705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Tương đương 'componentDidMount' trong Class Component.</a:t>
            </a:r>
            <a:endParaRPr lang="en-US" sz="2000" dirty="0">
              <a:latin typeface="Rokkitt" pitchFamily="2" charset="0"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Thường dùng để gọi API, khởi tạo giá trị, đăng ký event,...</a:t>
            </a:r>
            <a:endParaRPr lang="en-US" sz="2000" dirty="0">
              <a:latin typeface="Rokkitt" pitchFamily="2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   </a:t>
            </a: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E54B62-4662-6956-CBDB-99EF30E54DB4}"/>
              </a:ext>
            </a:extLst>
          </p:cNvPr>
          <p:cNvSpPr txBox="1"/>
          <p:nvPr/>
        </p:nvSpPr>
        <p:spPr>
          <a:xfrm>
            <a:off x="6989287" y="1444266"/>
            <a:ext cx="431074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0" i="0" u="none" strike="noStrike" dirty="0" err="1">
                <a:solidFill>
                  <a:srgbClr val="FF0000"/>
                </a:solidFill>
                <a:effectLst/>
                <a:latin typeface="Rokkitt" pitchFamily="2" charset="0"/>
              </a:rPr>
              <a:t>useEffect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(() =&gt; {</a:t>
            </a:r>
            <a:endParaRPr lang="en-US" sz="3200" dirty="0">
              <a:latin typeface="Rokkitt" pitchFamily="2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//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Chạy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duy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nhất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một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lần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(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sau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lần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Rokkitt" pitchFamily="2" charset="0"/>
              </a:rPr>
              <a:t>render </a:t>
            </a:r>
            <a:r>
              <a:rPr lang="en-US" sz="3200" b="0" i="0" u="none" strike="noStrike" dirty="0" err="1">
                <a:solidFill>
                  <a:srgbClr val="FF0000"/>
                </a:solidFill>
                <a:effectLst/>
                <a:latin typeface="Rokkitt" pitchFamily="2" charset="0"/>
              </a:rPr>
              <a:t>đầu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Rokkitt" pitchFamily="2" charset="0"/>
              </a:rPr>
              <a:t> </a:t>
            </a:r>
            <a:r>
              <a:rPr lang="en-US" sz="3200" b="0" i="0" u="none" strike="noStrike" dirty="0" err="1">
                <a:solidFill>
                  <a:srgbClr val="FF0000"/>
                </a:solidFill>
                <a:effectLst/>
                <a:latin typeface="Rokkitt" pitchFamily="2" charset="0"/>
              </a:rPr>
              <a:t>tiên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)</a:t>
            </a:r>
            <a:r>
              <a:rPr lang="en-US" sz="3200" dirty="0">
                <a:latin typeface="Rokkitt" pitchFamily="2" charset="0"/>
              </a:rPr>
              <a:t>    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}, 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[ ]);</a:t>
            </a:r>
            <a:endParaRPr lang="en-US" sz="3200" b="0" dirty="0">
              <a:effectLst/>
              <a:latin typeface="Rokkitt" pitchFamily="2" charset="0"/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773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C88B-76DD-1D53-E0CB-0E6876E64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4A1B9F-CCB1-BBF9-A724-8D95F643B1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C0F934A-CEC7-D7FB-4C65-6C0ACAB6C08F}"/>
              </a:ext>
            </a:extLst>
          </p:cNvPr>
          <p:cNvSpPr/>
          <p:nvPr/>
        </p:nvSpPr>
        <p:spPr>
          <a:xfrm>
            <a:off x="13717492" y="-1195487"/>
            <a:ext cx="3618594" cy="2935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663B604-908E-BB88-9DEE-90C0E381C3B3}"/>
              </a:ext>
            </a:extLst>
          </p:cNvPr>
          <p:cNvSpPr/>
          <p:nvPr/>
        </p:nvSpPr>
        <p:spPr>
          <a:xfrm>
            <a:off x="-4323915" y="547062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D5B374-56B3-FA45-A055-FAAA87F7B35D}"/>
              </a:ext>
            </a:extLst>
          </p:cNvPr>
          <p:cNvSpPr/>
          <p:nvPr/>
        </p:nvSpPr>
        <p:spPr>
          <a:xfrm>
            <a:off x="1250491" y="1740406"/>
            <a:ext cx="5185810" cy="1879872"/>
          </a:xfrm>
          <a:prstGeom prst="roundRect">
            <a:avLst>
              <a:gd name="adj" fmla="val 119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CB1C32-63FF-AE2F-AD00-748448168643}"/>
              </a:ext>
            </a:extLst>
          </p:cNvPr>
          <p:cNvSpPr/>
          <p:nvPr/>
        </p:nvSpPr>
        <p:spPr>
          <a:xfrm>
            <a:off x="1250491" y="659757"/>
            <a:ext cx="4743704" cy="736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924334-5F48-CC9A-5FF4-045C47C76B59}"/>
              </a:ext>
            </a:extLst>
          </p:cNvPr>
          <p:cNvGrpSpPr/>
          <p:nvPr/>
        </p:nvGrpSpPr>
        <p:grpSpPr>
          <a:xfrm>
            <a:off x="6197806" y="462987"/>
            <a:ext cx="5548132" cy="5278056"/>
            <a:chOff x="6197806" y="462987"/>
            <a:chExt cx="5548132" cy="527805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A84A592-15AC-A136-430F-09DD11F21B58}"/>
                </a:ext>
              </a:extLst>
            </p:cNvPr>
            <p:cNvSpPr/>
            <p:nvPr/>
          </p:nvSpPr>
          <p:spPr>
            <a:xfrm>
              <a:off x="6197806" y="462987"/>
              <a:ext cx="5548132" cy="5278056"/>
            </a:xfrm>
            <a:prstGeom prst="roundRect">
              <a:avLst>
                <a:gd name="adj" fmla="val 6141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CEC7042-22A7-F753-3D59-89A280CC2CC8}"/>
                </a:ext>
              </a:extLst>
            </p:cNvPr>
            <p:cNvCxnSpPr/>
            <p:nvPr/>
          </p:nvCxnSpPr>
          <p:spPr>
            <a:xfrm>
              <a:off x="6197806" y="995423"/>
              <a:ext cx="554813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B01CF5E-AB63-26F2-AEB5-79EBB3E80ABF}"/>
                </a:ext>
              </a:extLst>
            </p:cNvPr>
            <p:cNvCxnSpPr/>
            <p:nvPr/>
          </p:nvCxnSpPr>
          <p:spPr>
            <a:xfrm>
              <a:off x="11563108" y="995423"/>
              <a:ext cx="0" cy="474562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78B5E85-2B35-CA24-4792-F4DD0FE61F0B}"/>
                </a:ext>
              </a:extLst>
            </p:cNvPr>
            <p:cNvSpPr/>
            <p:nvPr/>
          </p:nvSpPr>
          <p:spPr>
            <a:xfrm>
              <a:off x="11563108" y="1846838"/>
              <a:ext cx="182829" cy="11114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E1DDB38-7188-9EEB-697C-42F7CCDFD51E}"/>
                </a:ext>
              </a:extLst>
            </p:cNvPr>
            <p:cNvSpPr/>
            <p:nvPr/>
          </p:nvSpPr>
          <p:spPr>
            <a:xfrm>
              <a:off x="6436301" y="659757"/>
              <a:ext cx="195993" cy="208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1EFB914-4302-0CDB-4495-887516D56185}"/>
                </a:ext>
              </a:extLst>
            </p:cNvPr>
            <p:cNvSpPr/>
            <p:nvPr/>
          </p:nvSpPr>
          <p:spPr>
            <a:xfrm>
              <a:off x="6835905" y="659757"/>
              <a:ext cx="195993" cy="208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3ED3EB-3FCF-E0AF-7D2E-F8618C71C751}"/>
                </a:ext>
              </a:extLst>
            </p:cNvPr>
            <p:cNvSpPr/>
            <p:nvPr/>
          </p:nvSpPr>
          <p:spPr>
            <a:xfrm>
              <a:off x="7235509" y="659757"/>
              <a:ext cx="195993" cy="208344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558B32A-8002-8753-6719-CC181C6791CA}"/>
              </a:ext>
            </a:extLst>
          </p:cNvPr>
          <p:cNvSpPr txBox="1"/>
          <p:nvPr/>
        </p:nvSpPr>
        <p:spPr>
          <a:xfrm>
            <a:off x="1413295" y="717694"/>
            <a:ext cx="4672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Trường hợp 3: Có giá trị trong dependency array</a:t>
            </a:r>
            <a:endParaRPr lang="en-US" b="1" dirty="0">
              <a:latin typeface="Rokkitt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AB1DF0-7999-19FF-9B99-89D2D6F72AC9}"/>
              </a:ext>
            </a:extLst>
          </p:cNvPr>
          <p:cNvSpPr txBox="1"/>
          <p:nvPr/>
        </p:nvSpPr>
        <p:spPr>
          <a:xfrm>
            <a:off x="1514870" y="1845645"/>
            <a:ext cx="457050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Tương đương 'componentDidUpdate'.</a:t>
            </a:r>
            <a:endParaRPr lang="vi-VN" b="0" dirty="0">
              <a:effectLst/>
              <a:latin typeface="Rokkitt" pitchFamily="2" charset="0"/>
            </a:endParaRPr>
          </a:p>
          <a:p>
            <a:pPr marL="285750" indent="-285750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vi-VN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Effect sẽ chạy lại mỗi khi 'a' hoặc 'b' thay đổi.</a:t>
            </a:r>
            <a:endParaRPr lang="vi-VN" b="0" dirty="0">
              <a:effectLst/>
              <a:latin typeface="Rokkitt" pitchFamily="2" charset="0"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vi-VN" dirty="0">
                <a:latin typeface="Rokkitt" pitchFamily="2" charset="0"/>
              </a:rPr>
            </a:br>
            <a:br>
              <a:rPr lang="en-US" sz="2000" dirty="0"/>
            </a:br>
            <a:br>
              <a:rPr lang="en-US" sz="2000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B01963-4E3F-8291-BCFF-7B98F741C4B9}"/>
              </a:ext>
            </a:extLst>
          </p:cNvPr>
          <p:cNvSpPr txBox="1"/>
          <p:nvPr/>
        </p:nvSpPr>
        <p:spPr>
          <a:xfrm>
            <a:off x="7016246" y="1432171"/>
            <a:ext cx="414641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useEffect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(() =&gt; {</a:t>
            </a:r>
            <a:endParaRPr lang="en-US" sz="32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console.log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(`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count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đã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thay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${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}`);</a:t>
            </a:r>
            <a:endParaRPr lang="en-US" sz="3200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}, [</a:t>
            </a:r>
            <a:r>
              <a:rPr lang="en-US" sz="32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count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]);</a:t>
            </a:r>
            <a:endParaRPr lang="en-US" sz="3200" b="0" dirty="0">
              <a:effectLst/>
            </a:endParaRPr>
          </a:p>
          <a:p>
            <a:pPr>
              <a:buNone/>
            </a:pPr>
            <a:br>
              <a:rPr lang="en-US" sz="3200" dirty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43195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4ED90-A893-A5CC-AC0F-C11CF1EAA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31B71D4-BB1E-08A1-CC5D-7ACC932909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BFC6AD-1FAD-99D3-996A-13B7E3084565}"/>
              </a:ext>
            </a:extLst>
          </p:cNvPr>
          <p:cNvSpPr/>
          <p:nvPr/>
        </p:nvSpPr>
        <p:spPr>
          <a:xfrm>
            <a:off x="13717492" y="-1195487"/>
            <a:ext cx="3618594" cy="293589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647CAC0-C97C-0B9F-E934-19016F70E4FC}"/>
              </a:ext>
            </a:extLst>
          </p:cNvPr>
          <p:cNvSpPr/>
          <p:nvPr/>
        </p:nvSpPr>
        <p:spPr>
          <a:xfrm>
            <a:off x="-4323915" y="547062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615B5C3-B2F5-45F8-586F-C43675464F1C}"/>
              </a:ext>
            </a:extLst>
          </p:cNvPr>
          <p:cNvSpPr/>
          <p:nvPr/>
        </p:nvSpPr>
        <p:spPr>
          <a:xfrm>
            <a:off x="849910" y="763685"/>
            <a:ext cx="4743704" cy="73657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23FE2D0-94EB-69C8-C354-C853C69B2D52}"/>
              </a:ext>
            </a:extLst>
          </p:cNvPr>
          <p:cNvGrpSpPr/>
          <p:nvPr/>
        </p:nvGrpSpPr>
        <p:grpSpPr>
          <a:xfrm>
            <a:off x="1413295" y="1952110"/>
            <a:ext cx="3616934" cy="3643027"/>
            <a:chOff x="6197806" y="462987"/>
            <a:chExt cx="5548132" cy="5278056"/>
          </a:xfrm>
          <a:solidFill>
            <a:schemeClr val="bg1"/>
          </a:solidFill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A92BD53-39CD-E25D-9151-E8E42C1DF252}"/>
                </a:ext>
              </a:extLst>
            </p:cNvPr>
            <p:cNvSpPr/>
            <p:nvPr/>
          </p:nvSpPr>
          <p:spPr>
            <a:xfrm>
              <a:off x="6197806" y="462987"/>
              <a:ext cx="5548132" cy="5278056"/>
            </a:xfrm>
            <a:prstGeom prst="roundRect">
              <a:avLst>
                <a:gd name="adj" fmla="val 6141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DA17C45-B1E6-AD4F-8FD3-07A82A62D968}"/>
                </a:ext>
              </a:extLst>
            </p:cNvPr>
            <p:cNvCxnSpPr/>
            <p:nvPr/>
          </p:nvCxnSpPr>
          <p:spPr>
            <a:xfrm>
              <a:off x="6197806" y="995423"/>
              <a:ext cx="5548132" cy="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47704B-9CC5-4783-A997-7F5130EFF58E}"/>
                </a:ext>
              </a:extLst>
            </p:cNvPr>
            <p:cNvCxnSpPr/>
            <p:nvPr/>
          </p:nvCxnSpPr>
          <p:spPr>
            <a:xfrm>
              <a:off x="11563108" y="995423"/>
              <a:ext cx="0" cy="4745620"/>
            </a:xfrm>
            <a:prstGeom prst="line">
              <a:avLst/>
            </a:prstGeom>
            <a:grpFill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9ECE576B-428B-EBFA-775C-1FC59F5E3088}"/>
                </a:ext>
              </a:extLst>
            </p:cNvPr>
            <p:cNvSpPr/>
            <p:nvPr/>
          </p:nvSpPr>
          <p:spPr>
            <a:xfrm>
              <a:off x="11563108" y="1846838"/>
              <a:ext cx="182829" cy="1111444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63E81F-97F7-C219-FBA2-37375A421849}"/>
                </a:ext>
              </a:extLst>
            </p:cNvPr>
            <p:cNvSpPr/>
            <p:nvPr/>
          </p:nvSpPr>
          <p:spPr>
            <a:xfrm>
              <a:off x="6436301" y="659757"/>
              <a:ext cx="195993" cy="2083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53FC67B-0351-EC0E-B321-A6C4C703AF3F}"/>
                </a:ext>
              </a:extLst>
            </p:cNvPr>
            <p:cNvSpPr/>
            <p:nvPr/>
          </p:nvSpPr>
          <p:spPr>
            <a:xfrm>
              <a:off x="6835905" y="659757"/>
              <a:ext cx="195993" cy="2083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40C30A6-85CC-A458-FCEC-54FA9EC6D198}"/>
                </a:ext>
              </a:extLst>
            </p:cNvPr>
            <p:cNvSpPr/>
            <p:nvPr/>
          </p:nvSpPr>
          <p:spPr>
            <a:xfrm>
              <a:off x="7235509" y="659757"/>
              <a:ext cx="195993" cy="208344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6A40EEA-6CF9-248E-D817-C9841BD6A69D}"/>
              </a:ext>
            </a:extLst>
          </p:cNvPr>
          <p:cNvSpPr txBox="1"/>
          <p:nvPr/>
        </p:nvSpPr>
        <p:spPr>
          <a:xfrm>
            <a:off x="849910" y="900097"/>
            <a:ext cx="482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 Cleanup Function (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Dọn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dẹp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tài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0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nguyên</a:t>
            </a: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)</a:t>
            </a:r>
            <a:endParaRPr lang="en-US" sz="2000" b="1" dirty="0">
              <a:latin typeface="Rokkitt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0CD084-89E1-0BF2-F29C-D48A45938503}"/>
              </a:ext>
            </a:extLst>
          </p:cNvPr>
          <p:cNvSpPr txBox="1"/>
          <p:nvPr/>
        </p:nvSpPr>
        <p:spPr>
          <a:xfrm>
            <a:off x="1774010" y="2599227"/>
            <a:ext cx="32230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Khi 'useEffect' trả về một function, hàm này sẽ được gọi trước lần chạy effect kế tiếp hoặc khi component bị huỷ (unmount).</a:t>
            </a:r>
            <a:endParaRPr lang="en-US" sz="2000" b="0" i="0" u="none" strike="noStrike" dirty="0">
              <a:solidFill>
                <a:srgbClr val="000000"/>
              </a:solidFill>
              <a:effectLst/>
              <a:latin typeface="Rokkitt" pitchFamily="2" charset="0"/>
            </a:endParaRPr>
          </a:p>
          <a:p>
            <a:endParaRPr lang="en-US" sz="2000" dirty="0">
              <a:solidFill>
                <a:srgbClr val="000000"/>
              </a:solidFill>
              <a:latin typeface="Rokkitt" pitchFamily="2" charset="0"/>
            </a:endParaRPr>
          </a:p>
          <a:p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Tương đương với 'componentWillUnmount'.</a:t>
            </a:r>
            <a:endParaRPr lang="en-US" sz="2000" dirty="0">
              <a:latin typeface="Rokkitt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DFEE71D-C8A1-6FF2-A80D-B4E6594A37BA}"/>
              </a:ext>
            </a:extLst>
          </p:cNvPr>
          <p:cNvSpPr/>
          <p:nvPr/>
        </p:nvSpPr>
        <p:spPr>
          <a:xfrm>
            <a:off x="1609102" y="2714057"/>
            <a:ext cx="127772" cy="143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EF814C-A6F6-EC52-F870-35AC50E4811F}"/>
              </a:ext>
            </a:extLst>
          </p:cNvPr>
          <p:cNvSpPr/>
          <p:nvPr/>
        </p:nvSpPr>
        <p:spPr>
          <a:xfrm>
            <a:off x="1609102" y="4538391"/>
            <a:ext cx="127772" cy="143803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5124D1-7225-9D5C-4E9C-119B2B3576DA}"/>
              </a:ext>
            </a:extLst>
          </p:cNvPr>
          <p:cNvGrpSpPr/>
          <p:nvPr/>
        </p:nvGrpSpPr>
        <p:grpSpPr>
          <a:xfrm>
            <a:off x="6067320" y="695217"/>
            <a:ext cx="5768051" cy="5801798"/>
            <a:chOff x="6067320" y="695217"/>
            <a:chExt cx="5768051" cy="5801798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6CBEC17F-83BE-2C61-F0B6-0E7D9A9755F9}"/>
                </a:ext>
              </a:extLst>
            </p:cNvPr>
            <p:cNvSpPr/>
            <p:nvPr/>
          </p:nvSpPr>
          <p:spPr>
            <a:xfrm>
              <a:off x="6067320" y="695217"/>
              <a:ext cx="5768051" cy="5801798"/>
            </a:xfrm>
            <a:custGeom>
              <a:avLst/>
              <a:gdLst/>
              <a:ahLst/>
              <a:cxnLst/>
              <a:rect l="l" t="t" r="r" b="b"/>
              <a:pathLst>
                <a:path w="9226694" h="1548213">
                  <a:moveTo>
                    <a:pt x="0" y="0"/>
                  </a:moveTo>
                  <a:lnTo>
                    <a:pt x="9226694" y="0"/>
                  </a:lnTo>
                  <a:lnTo>
                    <a:pt x="9226694" y="1548213"/>
                  </a:lnTo>
                  <a:lnTo>
                    <a:pt x="0" y="1548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189" r="-4257"/>
              </a:stretch>
            </a:blipFill>
            <a:ln w="28575" cap="sq">
              <a:solidFill>
                <a:srgbClr val="000000"/>
              </a:solidFill>
              <a:prstDash val="lg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74A956C-B250-5968-53A5-498A98205A28}"/>
                </a:ext>
              </a:extLst>
            </p:cNvPr>
            <p:cNvSpPr/>
            <p:nvPr/>
          </p:nvSpPr>
          <p:spPr>
            <a:xfrm>
              <a:off x="6119135" y="1089991"/>
              <a:ext cx="5685755" cy="533112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517AA2-2C00-70F6-1561-8226FCD6BB38}"/>
              </a:ext>
            </a:extLst>
          </p:cNvPr>
          <p:cNvSpPr txBox="1"/>
          <p:nvPr/>
        </p:nvSpPr>
        <p:spPr>
          <a:xfrm>
            <a:off x="6507434" y="1270484"/>
            <a:ext cx="529745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useEffect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(() =&gt; {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const id =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setInterval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(() =&gt; console.log('tick'), 1000);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return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() =&gt; {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clearInterval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(id); //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Dọn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dẹp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interval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console.log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('cleaned up');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};</a:t>
            </a:r>
            <a:endParaRPr lang="en-US" b="0" dirty="0">
              <a:effectLst/>
            </a:endParaRPr>
          </a:p>
          <a:p>
            <a:pPr marL="228600" indent="-22860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}, []);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43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E46B26-1A4F-F692-911C-2821D1161E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2F0769-7282-F0E4-DA34-F2FCFB15A055}"/>
              </a:ext>
            </a:extLst>
          </p:cNvPr>
          <p:cNvGrpSpPr/>
          <p:nvPr/>
        </p:nvGrpSpPr>
        <p:grpSpPr>
          <a:xfrm>
            <a:off x="580104" y="1828871"/>
            <a:ext cx="4109884" cy="2878323"/>
            <a:chOff x="570271" y="550677"/>
            <a:chExt cx="5987845" cy="3886196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EDF121B-7AE7-432E-FDB6-1E06A1111AD4}"/>
                </a:ext>
              </a:extLst>
            </p:cNvPr>
            <p:cNvSpPr/>
            <p:nvPr/>
          </p:nvSpPr>
          <p:spPr>
            <a:xfrm>
              <a:off x="580102" y="550677"/>
              <a:ext cx="5978014" cy="3886196"/>
            </a:xfrm>
            <a:prstGeom prst="roundRect">
              <a:avLst>
                <a:gd name="adj" fmla="val 9848"/>
              </a:avLst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800" b="1" i="1" u="none" strike="noStrike" dirty="0">
                <a:solidFill>
                  <a:srgbClr val="FF0000"/>
                </a:solidFill>
                <a:effectLst/>
                <a:latin typeface="Rokkitt" pitchFamily="2" charset="0"/>
              </a:endParaRPr>
            </a:p>
            <a:p>
              <a:pPr algn="ctr"/>
              <a:r>
                <a:rPr lang="en-US" sz="2800" b="1" i="1" dirty="0">
                  <a:solidFill>
                    <a:srgbClr val="FF0000"/>
                  </a:solidFill>
                  <a:latin typeface="Rokkitt" pitchFamily="2" charset="0"/>
                </a:rPr>
                <a:t>   </a:t>
              </a:r>
              <a:r>
                <a:rPr lang="en-US" sz="2000" b="1" i="1" u="none" strike="noStrike" dirty="0">
                  <a:solidFill>
                    <a:srgbClr val="FF0000"/>
                  </a:solidFill>
                  <a:effectLst/>
                  <a:latin typeface="Rokkitt" pitchFamily="2" charset="0"/>
                </a:rPr>
                <a:t>Lifecycle Methods &amp; </a:t>
              </a:r>
              <a:r>
                <a:rPr lang="en-US" sz="2000" b="1" i="1" u="none" strike="noStrike" dirty="0" err="1">
                  <a:solidFill>
                    <a:srgbClr val="FF0000"/>
                  </a:solidFill>
                  <a:effectLst/>
                  <a:latin typeface="Rokkitt" pitchFamily="2" charset="0"/>
                </a:rPr>
                <a:t>useEffect</a:t>
              </a:r>
              <a:endParaRPr lang="en-US" sz="2000" dirty="0">
                <a:latin typeface="Rokkitt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0FED6A-83CD-8035-0EAE-6A44F5474787}"/>
                </a:ext>
              </a:extLst>
            </p:cNvPr>
            <p:cNvSpPr txBox="1"/>
            <p:nvPr/>
          </p:nvSpPr>
          <p:spPr>
            <a:xfrm>
              <a:off x="796415" y="2004518"/>
              <a:ext cx="1385404" cy="498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latin typeface="Rokkitt" pitchFamily="2" charset="0"/>
                </a:rPr>
                <a:t>Đề</a:t>
              </a:r>
              <a:r>
                <a:rPr lang="en-US" b="1" dirty="0">
                  <a:latin typeface="Rokkitt" pitchFamily="2" charset="0"/>
                </a:rPr>
                <a:t> Tài: 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8B18669-34C8-C287-B028-CEC394DEA29F}"/>
                </a:ext>
              </a:extLst>
            </p:cNvPr>
            <p:cNvCxnSpPr>
              <a:cxnSpLocks/>
            </p:cNvCxnSpPr>
            <p:nvPr/>
          </p:nvCxnSpPr>
          <p:spPr>
            <a:xfrm>
              <a:off x="570271" y="1250372"/>
              <a:ext cx="598784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34CCCE-A3C2-9A2E-8435-5137089AA1C7}"/>
                </a:ext>
              </a:extLst>
            </p:cNvPr>
            <p:cNvSpPr/>
            <p:nvPr/>
          </p:nvSpPr>
          <p:spPr>
            <a:xfrm>
              <a:off x="768148" y="887166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831B5B-9269-5795-3CE9-057A83BA4E8C}"/>
                </a:ext>
              </a:extLst>
            </p:cNvPr>
            <p:cNvSpPr/>
            <p:nvPr/>
          </p:nvSpPr>
          <p:spPr>
            <a:xfrm>
              <a:off x="1127022" y="897364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2C40D2-D080-B8F2-97DC-BBFA5A4D5EE3}"/>
                </a:ext>
              </a:extLst>
            </p:cNvPr>
            <p:cNvSpPr/>
            <p:nvPr/>
          </p:nvSpPr>
          <p:spPr>
            <a:xfrm>
              <a:off x="1505564" y="887166"/>
              <a:ext cx="176981" cy="18155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Multiplication Sign 13">
              <a:extLst>
                <a:ext uri="{FF2B5EF4-FFF2-40B4-BE49-F238E27FC236}">
                  <a16:creationId xmlns:a16="http://schemas.microsoft.com/office/drawing/2014/main" id="{54EBF948-251B-78DA-B76E-54B8DA114FA2}"/>
                </a:ext>
              </a:extLst>
            </p:cNvPr>
            <p:cNvSpPr/>
            <p:nvPr/>
          </p:nvSpPr>
          <p:spPr>
            <a:xfrm>
              <a:off x="5968180" y="830461"/>
              <a:ext cx="255639" cy="294964"/>
            </a:xfrm>
            <a:prstGeom prst="mathMultiply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F095263-D828-0DF0-DC5B-1AF1CF55CD0F}"/>
              </a:ext>
            </a:extLst>
          </p:cNvPr>
          <p:cNvSpPr/>
          <p:nvPr/>
        </p:nvSpPr>
        <p:spPr>
          <a:xfrm>
            <a:off x="9413778" y="5244634"/>
            <a:ext cx="4919812" cy="397960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96D46B-0516-FD01-1B96-3D1CED7B6A4C}"/>
              </a:ext>
            </a:extLst>
          </p:cNvPr>
          <p:cNvSpPr/>
          <p:nvPr/>
        </p:nvSpPr>
        <p:spPr>
          <a:xfrm>
            <a:off x="138878" y="-2121518"/>
            <a:ext cx="3651453" cy="294823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8901F95-3451-AEDB-47B9-BEA6176B371E}"/>
              </a:ext>
            </a:extLst>
          </p:cNvPr>
          <p:cNvGrpSpPr/>
          <p:nvPr/>
        </p:nvGrpSpPr>
        <p:grpSpPr>
          <a:xfrm>
            <a:off x="5384445" y="1365277"/>
            <a:ext cx="6194323" cy="3805510"/>
            <a:chOff x="5384445" y="1365277"/>
            <a:chExt cx="6194323" cy="380551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64AE90-56D8-3023-9F24-1DA2FF26C559}"/>
                </a:ext>
              </a:extLst>
            </p:cNvPr>
            <p:cNvGrpSpPr/>
            <p:nvPr/>
          </p:nvGrpSpPr>
          <p:grpSpPr>
            <a:xfrm>
              <a:off x="5384445" y="1365277"/>
              <a:ext cx="6194323" cy="3805510"/>
              <a:chOff x="5417573" y="776322"/>
              <a:chExt cx="6194323" cy="530535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34F55903-DD73-AB1F-B708-54A0B62C8F87}"/>
                  </a:ext>
                </a:extLst>
              </p:cNvPr>
              <p:cNvSpPr/>
              <p:nvPr/>
            </p:nvSpPr>
            <p:spPr>
              <a:xfrm>
                <a:off x="5420639" y="776322"/>
                <a:ext cx="6191257" cy="5305355"/>
              </a:xfrm>
              <a:prstGeom prst="roundRect">
                <a:avLst>
                  <a:gd name="adj" fmla="val 3903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D82A7565-0818-14BD-377E-B16DAC695259}"/>
                  </a:ext>
                </a:extLst>
              </p:cNvPr>
              <p:cNvCxnSpPr/>
              <p:nvPr/>
            </p:nvCxnSpPr>
            <p:spPr>
              <a:xfrm>
                <a:off x="5417573" y="2532600"/>
                <a:ext cx="61943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DC9AF52-D94B-6049-D305-81AAD76CFD7D}"/>
                  </a:ext>
                </a:extLst>
              </p:cNvPr>
              <p:cNvCxnSpPr/>
              <p:nvPr/>
            </p:nvCxnSpPr>
            <p:spPr>
              <a:xfrm>
                <a:off x="5417573" y="4461694"/>
                <a:ext cx="619432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A5D6AB7-5CF3-E2FD-2F7E-D97F510F0DC3}"/>
                </a:ext>
              </a:extLst>
            </p:cNvPr>
            <p:cNvSpPr txBox="1"/>
            <p:nvPr/>
          </p:nvSpPr>
          <p:spPr>
            <a:xfrm>
              <a:off x="6690851" y="1811183"/>
              <a:ext cx="46113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componentDidMount</a:t>
              </a:r>
              <a:endParaRPr 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E9449BB-99E4-0FFC-C697-DE4B3E7A97A2}"/>
                </a:ext>
              </a:extLst>
            </p:cNvPr>
            <p:cNvSpPr txBox="1"/>
            <p:nvPr/>
          </p:nvSpPr>
          <p:spPr>
            <a:xfrm>
              <a:off x="6690851" y="3083366"/>
              <a:ext cx="31954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componentDidUpdate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652F057-14D1-3B35-5A5D-38E808EF5260}"/>
                </a:ext>
              </a:extLst>
            </p:cNvPr>
            <p:cNvSpPr txBox="1"/>
            <p:nvPr/>
          </p:nvSpPr>
          <p:spPr>
            <a:xfrm>
              <a:off x="6690851" y="4405118"/>
              <a:ext cx="31856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componentWillUnmount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hlinkClick r:id="rId3"/>
                </a:rPr>
                <a:t> </a:t>
              </a:r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FEF05BB-9ABF-12C7-2F07-169EFCAA62C7}"/>
                </a:ext>
              </a:extLst>
            </p:cNvPr>
            <p:cNvSpPr/>
            <p:nvPr/>
          </p:nvSpPr>
          <p:spPr>
            <a:xfrm>
              <a:off x="6404432" y="3243172"/>
              <a:ext cx="160625" cy="14748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25051CF-63CA-E3BD-FBC2-2AB92CA2C43B}"/>
                </a:ext>
              </a:extLst>
            </p:cNvPr>
            <p:cNvSpPr/>
            <p:nvPr/>
          </p:nvSpPr>
          <p:spPr>
            <a:xfrm>
              <a:off x="6404432" y="1930609"/>
              <a:ext cx="160625" cy="14748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52CE83-D6F4-CF2B-B7DA-108226630420}"/>
                </a:ext>
              </a:extLst>
            </p:cNvPr>
            <p:cNvSpPr/>
            <p:nvPr/>
          </p:nvSpPr>
          <p:spPr>
            <a:xfrm>
              <a:off x="6404431" y="4516042"/>
              <a:ext cx="160625" cy="147484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417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9793D-E933-8412-60EF-23CAC1EE7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DEB19BE-20BE-2A36-0B8D-BE0899C443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EF5A84-4E52-D74B-399F-5192A0C070E9}"/>
              </a:ext>
            </a:extLst>
          </p:cNvPr>
          <p:cNvSpPr/>
          <p:nvPr/>
        </p:nvSpPr>
        <p:spPr>
          <a:xfrm>
            <a:off x="9531572" y="-1114207"/>
            <a:ext cx="4489228" cy="4091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0EF0969-7F84-E0F5-22D1-D0BDD6C739B1}"/>
              </a:ext>
            </a:extLst>
          </p:cNvPr>
          <p:cNvSpPr/>
          <p:nvPr/>
        </p:nvSpPr>
        <p:spPr>
          <a:xfrm>
            <a:off x="-1322292" y="403827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D3CDAD-4866-F58C-B06D-534CFA1EDB35}"/>
              </a:ext>
            </a:extLst>
          </p:cNvPr>
          <p:cNvGrpSpPr/>
          <p:nvPr/>
        </p:nvGrpSpPr>
        <p:grpSpPr>
          <a:xfrm>
            <a:off x="2951480" y="2214880"/>
            <a:ext cx="6289040" cy="1351280"/>
            <a:chOff x="3474720" y="2428240"/>
            <a:chExt cx="4699000" cy="87376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B4217B8-FE89-6D2B-6A64-CA0D065B79D3}"/>
                </a:ext>
              </a:extLst>
            </p:cNvPr>
            <p:cNvSpPr/>
            <p:nvPr/>
          </p:nvSpPr>
          <p:spPr>
            <a:xfrm>
              <a:off x="3474720" y="2479040"/>
              <a:ext cx="4683760" cy="822960"/>
            </a:xfrm>
            <a:prstGeom prst="roundRect">
              <a:avLst>
                <a:gd name="adj" fmla="val 4506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5C3F670-B1CF-81FC-A9FA-8A6D47282222}"/>
                </a:ext>
              </a:extLst>
            </p:cNvPr>
            <p:cNvSpPr/>
            <p:nvPr/>
          </p:nvSpPr>
          <p:spPr>
            <a:xfrm>
              <a:off x="3489960" y="2428240"/>
              <a:ext cx="4683760" cy="822960"/>
            </a:xfrm>
            <a:prstGeom prst="roundRect">
              <a:avLst>
                <a:gd name="adj" fmla="val 45062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73BC734-409A-655B-7E2A-8BABBBF6597C}"/>
              </a:ext>
            </a:extLst>
          </p:cNvPr>
          <p:cNvSpPr txBox="1"/>
          <p:nvPr/>
        </p:nvSpPr>
        <p:spPr>
          <a:xfrm>
            <a:off x="3561003" y="2374184"/>
            <a:ext cx="56591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Ví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dụ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minh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hoạ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: Component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đếm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thời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</a:t>
            </a:r>
            <a:r>
              <a:rPr lang="en-US" sz="2800" b="1" i="0" u="none" strike="noStrike" dirty="0" err="1">
                <a:solidFill>
                  <a:srgbClr val="000000"/>
                </a:solidFill>
                <a:effectLst/>
                <a:latin typeface="Rokkitt" pitchFamily="2" charset="0"/>
              </a:rPr>
              <a:t>gian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(Timer)</a:t>
            </a:r>
            <a:endParaRPr lang="en-US" sz="2800" dirty="0">
              <a:latin typeface="Rokkit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38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8B93-C1B7-1F06-66D3-4EE7D563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B6B32EE-9B80-8A59-C05D-7AC4A028BA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CB6FA9-5628-810C-BEA7-D4F955A7221F}"/>
              </a:ext>
            </a:extLst>
          </p:cNvPr>
          <p:cNvSpPr/>
          <p:nvPr/>
        </p:nvSpPr>
        <p:spPr>
          <a:xfrm>
            <a:off x="12559252" y="-2384207"/>
            <a:ext cx="4489228" cy="4091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92EEC3-F910-0CC2-F5F6-202C232F3849}"/>
              </a:ext>
            </a:extLst>
          </p:cNvPr>
          <p:cNvSpPr/>
          <p:nvPr/>
        </p:nvSpPr>
        <p:spPr>
          <a:xfrm>
            <a:off x="-4095972" y="5226992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D1D882-0A70-9796-FC1E-4060DF61E103}"/>
              </a:ext>
            </a:extLst>
          </p:cNvPr>
          <p:cNvGrpSpPr/>
          <p:nvPr/>
        </p:nvGrpSpPr>
        <p:grpSpPr>
          <a:xfrm>
            <a:off x="396240" y="365760"/>
            <a:ext cx="3027680" cy="680720"/>
            <a:chOff x="396240" y="132080"/>
            <a:chExt cx="3027680" cy="68072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CE0FF2DB-20ED-B11E-F71B-506AA7DEF328}"/>
                </a:ext>
              </a:extLst>
            </p:cNvPr>
            <p:cNvSpPr/>
            <p:nvPr/>
          </p:nvSpPr>
          <p:spPr>
            <a:xfrm>
              <a:off x="396240" y="203200"/>
              <a:ext cx="2976880" cy="6096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A53C3B7-037A-72B2-7696-42B97C861D9F}"/>
                </a:ext>
              </a:extLst>
            </p:cNvPr>
            <p:cNvSpPr/>
            <p:nvPr/>
          </p:nvSpPr>
          <p:spPr>
            <a:xfrm>
              <a:off x="447040" y="132080"/>
              <a:ext cx="2976880" cy="6096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635C5DF-DDA1-B934-F566-7499DD5A2084}"/>
              </a:ext>
            </a:extLst>
          </p:cNvPr>
          <p:cNvSpPr txBox="1"/>
          <p:nvPr/>
        </p:nvSpPr>
        <p:spPr>
          <a:xfrm>
            <a:off x="1200372" y="406400"/>
            <a:ext cx="254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gmar One" panose="00000500000000000000" pitchFamily="2" charset="0"/>
              </a:rPr>
              <a:t>Demo</a:t>
            </a:r>
          </a:p>
          <a:p>
            <a:endParaRPr lang="en-US" sz="2800" dirty="0">
              <a:latin typeface="Sigmar One" panose="00000500000000000000" pitchFamily="2" charset="0"/>
            </a:endParaRPr>
          </a:p>
        </p:txBody>
      </p:sp>
      <p:sp>
        <p:nvSpPr>
          <p:cNvPr id="19" name="Freeform 17">
            <a:extLst>
              <a:ext uri="{FF2B5EF4-FFF2-40B4-BE49-F238E27FC236}">
                <a16:creationId xmlns:a16="http://schemas.microsoft.com/office/drawing/2014/main" id="{0F16D2BE-C7BC-7553-C6D3-DA8C216BAE19}"/>
              </a:ext>
            </a:extLst>
          </p:cNvPr>
          <p:cNvSpPr/>
          <p:nvPr/>
        </p:nvSpPr>
        <p:spPr>
          <a:xfrm>
            <a:off x="1024662" y="1446245"/>
            <a:ext cx="10601281" cy="4572000"/>
          </a:xfrm>
          <a:custGeom>
            <a:avLst/>
            <a:gdLst/>
            <a:ahLst/>
            <a:cxnLst/>
            <a:rect l="l" t="t" r="r" b="b"/>
            <a:pathLst>
              <a:path w="9226694" h="1548213">
                <a:moveTo>
                  <a:pt x="0" y="0"/>
                </a:moveTo>
                <a:lnTo>
                  <a:pt x="9226694" y="0"/>
                </a:lnTo>
                <a:lnTo>
                  <a:pt x="9226694" y="1548213"/>
                </a:lnTo>
                <a:lnTo>
                  <a:pt x="0" y="1548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89" r="-4257"/>
            </a:stretch>
          </a:blipFill>
          <a:ln w="28575" cap="sq">
            <a:solidFill>
              <a:srgbClr val="000000"/>
            </a:solidFill>
            <a:prstDash val="lgDash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AAB6AE6-1D08-EAC1-74D8-899D73498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47" y="1535511"/>
            <a:ext cx="10495505" cy="439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82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48404-1414-F5C1-6652-58BC90341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8A74551-1BCE-8665-F766-93817C2FCB5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99DF69-E193-5786-5D8D-8EF86A7B81D7}"/>
              </a:ext>
            </a:extLst>
          </p:cNvPr>
          <p:cNvSpPr/>
          <p:nvPr/>
        </p:nvSpPr>
        <p:spPr>
          <a:xfrm>
            <a:off x="9744932" y="-1394619"/>
            <a:ext cx="4489228" cy="4091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46C012-B1F5-1716-E2F1-3C14998C8943}"/>
              </a:ext>
            </a:extLst>
          </p:cNvPr>
          <p:cNvSpPr/>
          <p:nvPr/>
        </p:nvSpPr>
        <p:spPr>
          <a:xfrm>
            <a:off x="-1183812" y="4138909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2FF93-2467-DFF5-6709-1DB18B4EF45A}"/>
              </a:ext>
            </a:extLst>
          </p:cNvPr>
          <p:cNvGrpSpPr/>
          <p:nvPr/>
        </p:nvGrpSpPr>
        <p:grpSpPr>
          <a:xfrm>
            <a:off x="2748693" y="2356148"/>
            <a:ext cx="9063876" cy="2324101"/>
            <a:chOff x="377778" y="695440"/>
            <a:chExt cx="6431863" cy="106054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EB9CFA9-B899-988A-A9C3-959BEE7537EF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EBCD5A7-79FE-3ED3-DADE-02860BC93016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1BC46B-6E0F-2375-25BF-74AA09DEC7B0}"/>
                </a:ext>
              </a:extLst>
            </p:cNvPr>
            <p:cNvSpPr txBox="1"/>
            <p:nvPr/>
          </p:nvSpPr>
          <p:spPr>
            <a:xfrm>
              <a:off x="1678160" y="1046786"/>
              <a:ext cx="5131481" cy="2668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0000"/>
                  </a:solidFill>
                  <a:latin typeface="Sigmar One" panose="00000500000000000000" pitchFamily="2" charset="0"/>
                </a:rPr>
                <a:t>IV</a:t>
              </a:r>
              <a:r>
                <a:rPr lang="vi-VN" sz="3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. </a:t>
              </a:r>
              <a:r>
                <a:rPr lang="en-US" sz="3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Kết</a:t>
              </a:r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3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luận</a:t>
              </a:r>
              <a:endParaRPr lang="en-US" sz="3200" dirty="0">
                <a:latin typeface="Sigmar One" panose="00000500000000000000" pitchFamily="2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43F322-4C18-4AA5-92EE-E3210CEF2767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6BEBB7-9A38-885C-8BDF-D0FB849AAECF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DE6E03-D9C1-E505-D5A6-12A052ADC59F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A92F917-F8B3-4EFE-63D7-979DAD9CEE19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45094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FE2A5-78D4-437C-C81B-8B40471B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9E6190F-2E1C-29AF-25B9-FEAA42F726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97F62FF-A361-D860-3A3E-D1206F8C3209}"/>
              </a:ext>
            </a:extLst>
          </p:cNvPr>
          <p:cNvSpPr/>
          <p:nvPr/>
        </p:nvSpPr>
        <p:spPr>
          <a:xfrm>
            <a:off x="-2000028" y="-1641564"/>
            <a:ext cx="4489228" cy="409108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FBFD6D-ACF0-2A5B-1F68-A9794EAA0D74}"/>
              </a:ext>
            </a:extLst>
          </p:cNvPr>
          <p:cNvSpPr/>
          <p:nvPr/>
        </p:nvSpPr>
        <p:spPr>
          <a:xfrm>
            <a:off x="9636588" y="4443709"/>
            <a:ext cx="3932505" cy="393393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883A7E-E6BC-5E4D-FC44-65279DDA13B0}"/>
              </a:ext>
            </a:extLst>
          </p:cNvPr>
          <p:cNvSpPr/>
          <p:nvPr/>
        </p:nvSpPr>
        <p:spPr>
          <a:xfrm>
            <a:off x="2489200" y="605270"/>
            <a:ext cx="7355840" cy="949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9B581F-5CC6-37D5-9256-D193EACD5B4F}"/>
              </a:ext>
            </a:extLst>
          </p:cNvPr>
          <p:cNvSpPr/>
          <p:nvPr/>
        </p:nvSpPr>
        <p:spPr>
          <a:xfrm>
            <a:off x="2489200" y="1978495"/>
            <a:ext cx="7355840" cy="94902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6420B-63D0-CBBE-8080-490446271076}"/>
              </a:ext>
            </a:extLst>
          </p:cNvPr>
          <p:cNvSpPr txBox="1"/>
          <p:nvPr/>
        </p:nvSpPr>
        <p:spPr>
          <a:xfrm>
            <a:off x="2702560" y="712230"/>
            <a:ext cx="55575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Khởi tạo dự án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 (Create React App hoặc Vite) giúp nhanh chóng có boilerplate cơ bản và dev server.</a:t>
            </a:r>
            <a:b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</a:br>
            <a:endParaRPr lang="en-US" sz="2000" dirty="0">
              <a:latin typeface="Rokkitt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5563E6-8D41-318C-0BD3-9E6A0170A0E4}"/>
              </a:ext>
            </a:extLst>
          </p:cNvPr>
          <p:cNvSpPr txBox="1"/>
          <p:nvPr/>
        </p:nvSpPr>
        <p:spPr>
          <a:xfrm>
            <a:off x="2702560" y="2150850"/>
            <a:ext cx="6746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Class Lifecycle Methods</a:t>
            </a: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Rokkitt" pitchFamily="2" charset="0"/>
              </a:rPr>
              <a:t>: tách biệt rõ Mount, Update, Unmount nhưng dễ gây lặp code khi side-effects phức tạp.</a:t>
            </a:r>
            <a:endParaRPr lang="en-US" sz="2000" dirty="0">
              <a:latin typeface="Rokkitt" pitchFamily="2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0DFF7C-1A83-1458-5A11-DCA5D89811C0}"/>
              </a:ext>
            </a:extLst>
          </p:cNvPr>
          <p:cNvGrpSpPr/>
          <p:nvPr/>
        </p:nvGrpSpPr>
        <p:grpSpPr>
          <a:xfrm>
            <a:off x="2489200" y="3436970"/>
            <a:ext cx="7355840" cy="1308234"/>
            <a:chOff x="2489200" y="3344774"/>
            <a:chExt cx="7355840" cy="130823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2C84E2A-D621-36BE-2A8B-DC233B04AE47}"/>
                </a:ext>
              </a:extLst>
            </p:cNvPr>
            <p:cNvSpPr/>
            <p:nvPr/>
          </p:nvSpPr>
          <p:spPr>
            <a:xfrm>
              <a:off x="2489200" y="3344774"/>
              <a:ext cx="7355840" cy="1308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C7C7EF-2AEE-FB41-FFA5-C79F6895F298}"/>
                </a:ext>
              </a:extLst>
            </p:cNvPr>
            <p:cNvSpPr txBox="1"/>
            <p:nvPr/>
          </p:nvSpPr>
          <p:spPr>
            <a:xfrm>
              <a:off x="2804160" y="3474229"/>
              <a:ext cx="69340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Hook </a:t>
              </a:r>
              <a:r>
                <a:rPr lang="en-US" sz="2000" b="1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useEffect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: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gom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chung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mount, update, unmount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trong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một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API,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sử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dụng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dependency array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để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kiểm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soát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chính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xác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khi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nào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effect </a:t>
              </a:r>
              <a:r>
                <a:rPr lang="en-US" sz="2000" b="0" i="0" u="none" strike="noStrike" dirty="0" err="1">
                  <a:solidFill>
                    <a:srgbClr val="000000"/>
                  </a:solidFill>
                  <a:effectLst/>
                  <a:latin typeface="Rokkitt" pitchFamily="2" charset="0"/>
                </a:rPr>
                <a:t>chạy</a:t>
              </a:r>
              <a:r>
                <a:rPr lang="en-US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/cleanup.</a:t>
              </a:r>
              <a:endParaRPr lang="en-US" sz="2000" dirty="0">
                <a:latin typeface="Rokkitt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5E8BB81-257E-24FC-208D-65805C24F789}"/>
              </a:ext>
            </a:extLst>
          </p:cNvPr>
          <p:cNvGrpSpPr/>
          <p:nvPr/>
        </p:nvGrpSpPr>
        <p:grpSpPr>
          <a:xfrm>
            <a:off x="2489200" y="5220745"/>
            <a:ext cx="7355840" cy="949029"/>
            <a:chOff x="2489200" y="4864418"/>
            <a:chExt cx="7355840" cy="94902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83CECB2-E792-B0C8-10A2-A82AD13C4252}"/>
                </a:ext>
              </a:extLst>
            </p:cNvPr>
            <p:cNvSpPr/>
            <p:nvPr/>
          </p:nvSpPr>
          <p:spPr>
            <a:xfrm>
              <a:off x="2489200" y="4864418"/>
              <a:ext cx="7355840" cy="9490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0AFBFC-56E5-AA69-AE00-D09178785A59}"/>
                </a:ext>
              </a:extLst>
            </p:cNvPr>
            <p:cNvSpPr txBox="1"/>
            <p:nvPr/>
          </p:nvSpPr>
          <p:spPr>
            <a:xfrm>
              <a:off x="2804160" y="4984989"/>
              <a:ext cx="62585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2000" b="1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Thực hành Timer</a:t>
              </a:r>
              <a:r>
                <a:rPr lang="vi-VN" sz="2000" b="0" i="0" u="none" strike="noStrike" dirty="0">
                  <a:solidFill>
                    <a:srgbClr val="000000"/>
                  </a:solidFill>
                  <a:effectLst/>
                  <a:latin typeface="Rokkitt" pitchFamily="2" charset="0"/>
                </a:rPr>
                <a:t> giúp hiểu rõ cơ chế hook và lifecycle, nhớ luôn cleanup để tránh memory leaks.</a:t>
              </a:r>
              <a:endParaRPr lang="en-US" sz="2000" dirty="0">
                <a:latin typeface="Rokkit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145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6A7B1-7B89-30DB-FCFD-2AE338FF1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A597719-F7CF-B977-FDAC-A9AE068193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F584FB-E23B-A7CF-E036-C9DEE79D3306}"/>
              </a:ext>
            </a:extLst>
          </p:cNvPr>
          <p:cNvSpPr/>
          <p:nvPr/>
        </p:nvSpPr>
        <p:spPr>
          <a:xfrm>
            <a:off x="1107831" y="-1529862"/>
            <a:ext cx="13225759" cy="107541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B61CDB8-402B-2B9F-E480-A6964B2482B0}"/>
              </a:ext>
            </a:extLst>
          </p:cNvPr>
          <p:cNvSpPr/>
          <p:nvPr/>
        </p:nvSpPr>
        <p:spPr>
          <a:xfrm>
            <a:off x="-2255890" y="-3113095"/>
            <a:ext cx="11988975" cy="11236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5F9B5E-718E-3AED-15A1-6C8B6128A642}"/>
              </a:ext>
            </a:extLst>
          </p:cNvPr>
          <p:cNvGrpSpPr/>
          <p:nvPr/>
        </p:nvGrpSpPr>
        <p:grpSpPr>
          <a:xfrm>
            <a:off x="377778" y="695440"/>
            <a:ext cx="5240946" cy="1060547"/>
            <a:chOff x="377778" y="695440"/>
            <a:chExt cx="5240946" cy="1060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6B6D1B8-400F-94D6-7F3E-AFEA637B99CC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ACF03A4-7B34-BF78-BE8C-FE90CFC35F8C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4CADADB-3EA8-67C1-CFDB-14B37481F767}"/>
                </a:ext>
              </a:extLst>
            </p:cNvPr>
            <p:cNvSpPr txBox="1"/>
            <p:nvPr/>
          </p:nvSpPr>
          <p:spPr>
            <a:xfrm>
              <a:off x="740313" y="990600"/>
              <a:ext cx="46253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I.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Khởi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tạo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dự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án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React</a:t>
              </a:r>
              <a:endParaRPr lang="en-US" sz="2200" dirty="0">
                <a:latin typeface="Sigmar One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D51453-9A58-8D69-F3F1-C8AC33372378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7DA488-876C-50A6-6FBB-E199838ABB64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7BD9CE2-EFE0-03EE-D0FD-69852D14BB90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078F8E-E1EC-3FCA-C10A-8CDB870A61B1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6B294E1-DA66-5A59-7F75-C26C7FDF059A}"/>
              </a:ext>
            </a:extLst>
          </p:cNvPr>
          <p:cNvSpPr/>
          <p:nvPr/>
        </p:nvSpPr>
        <p:spPr>
          <a:xfrm>
            <a:off x="5273040" y="723900"/>
            <a:ext cx="106680" cy="9144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5C4A04-8241-4AB3-4B88-19B09B382EC4}"/>
              </a:ext>
            </a:extLst>
          </p:cNvPr>
          <p:cNvGrpSpPr/>
          <p:nvPr/>
        </p:nvGrpSpPr>
        <p:grpSpPr>
          <a:xfrm>
            <a:off x="1726635" y="2315066"/>
            <a:ext cx="2690852" cy="2625032"/>
            <a:chOff x="1726635" y="2315066"/>
            <a:chExt cx="2690852" cy="2625032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39FDE4C-4881-AF8B-6B82-9ACBB7D7FE6E}"/>
                </a:ext>
              </a:extLst>
            </p:cNvPr>
            <p:cNvGrpSpPr/>
            <p:nvPr/>
          </p:nvGrpSpPr>
          <p:grpSpPr>
            <a:xfrm>
              <a:off x="1726635" y="2315066"/>
              <a:ext cx="2690852" cy="2625032"/>
              <a:chOff x="1726635" y="2315066"/>
              <a:chExt cx="2690852" cy="2625032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9D74D2E7-F312-914E-818A-6DB622A4B3FF}"/>
                  </a:ext>
                </a:extLst>
              </p:cNvPr>
              <p:cNvGrpSpPr/>
              <p:nvPr/>
            </p:nvGrpSpPr>
            <p:grpSpPr>
              <a:xfrm rot="2293555">
                <a:off x="1726635" y="2315066"/>
                <a:ext cx="2690852" cy="2625032"/>
                <a:chOff x="1607820" y="2044302"/>
                <a:chExt cx="2690852" cy="2625032"/>
              </a:xfrm>
            </p:grpSpPr>
            <p:sp>
              <p:nvSpPr>
                <p:cNvPr id="72" name="Block Arc 71">
                  <a:extLst>
                    <a:ext uri="{FF2B5EF4-FFF2-40B4-BE49-F238E27FC236}">
                      <a16:creationId xmlns:a16="http://schemas.microsoft.com/office/drawing/2014/main" id="{FBFAECBC-9386-70FA-4E65-037EEA1992C9}"/>
                    </a:ext>
                  </a:extLst>
                </p:cNvPr>
                <p:cNvSpPr/>
                <p:nvPr/>
              </p:nvSpPr>
              <p:spPr>
                <a:xfrm>
                  <a:off x="1607820" y="2390923"/>
                  <a:ext cx="2225040" cy="2221992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Block Arc 74">
                  <a:extLst>
                    <a:ext uri="{FF2B5EF4-FFF2-40B4-BE49-F238E27FC236}">
                      <a16:creationId xmlns:a16="http://schemas.microsoft.com/office/drawing/2014/main" id="{EF7FA98D-5BAB-68E4-EC2D-8B4387DA3A9D}"/>
                    </a:ext>
                  </a:extLst>
                </p:cNvPr>
                <p:cNvSpPr/>
                <p:nvPr/>
              </p:nvSpPr>
              <p:spPr>
                <a:xfrm rot="16200000">
                  <a:off x="1606296" y="2445818"/>
                  <a:ext cx="2225040" cy="2221992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6" name="Block Arc 75">
                  <a:extLst>
                    <a:ext uri="{FF2B5EF4-FFF2-40B4-BE49-F238E27FC236}">
                      <a16:creationId xmlns:a16="http://schemas.microsoft.com/office/drawing/2014/main" id="{9BFD9E8A-2CF4-25C1-B280-DD92DF3B3F9E}"/>
                    </a:ext>
                  </a:extLst>
                </p:cNvPr>
                <p:cNvSpPr/>
                <p:nvPr/>
              </p:nvSpPr>
              <p:spPr>
                <a:xfrm flipH="1">
                  <a:off x="1691230" y="2044302"/>
                  <a:ext cx="2607442" cy="2567190"/>
                </a:xfrm>
                <a:prstGeom prst="blockArc">
                  <a:avLst>
                    <a:gd name="adj1" fmla="val 10800000"/>
                    <a:gd name="adj2" fmla="val 16205053"/>
                    <a:gd name="adj3" fmla="val 2743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Block Arc 76">
                  <a:extLst>
                    <a:ext uri="{FF2B5EF4-FFF2-40B4-BE49-F238E27FC236}">
                      <a16:creationId xmlns:a16="http://schemas.microsoft.com/office/drawing/2014/main" id="{74666499-E6DF-CA36-D723-DDCF275C2A8B}"/>
                    </a:ext>
                  </a:extLst>
                </p:cNvPr>
                <p:cNvSpPr/>
                <p:nvPr/>
              </p:nvSpPr>
              <p:spPr>
                <a:xfrm rot="5400000" flipH="1">
                  <a:off x="1682086" y="2438196"/>
                  <a:ext cx="2225040" cy="2221992"/>
                </a:xfrm>
                <a:prstGeom prst="blockArc">
                  <a:avLst>
                    <a:gd name="adj1" fmla="val 10704532"/>
                    <a:gd name="adj2" fmla="val 16255604"/>
                    <a:gd name="adj3" fmla="val 2674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73DD0F5-1B36-877D-11FE-78EA972CF5B2}"/>
                  </a:ext>
                </a:extLst>
              </p:cNvPr>
              <p:cNvSpPr txBox="1"/>
              <p:nvPr/>
            </p:nvSpPr>
            <p:spPr>
              <a:xfrm rot="2293555">
                <a:off x="3826220" y="3334932"/>
                <a:ext cx="55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igmar One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533ED6A-B44D-04E0-201C-196DBEC56F11}"/>
                </a:ext>
              </a:extLst>
            </p:cNvPr>
            <p:cNvSpPr txBox="1"/>
            <p:nvPr/>
          </p:nvSpPr>
          <p:spPr>
            <a:xfrm rot="2293555">
              <a:off x="2772799" y="4197722"/>
              <a:ext cx="330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2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7310FFB-47D6-B6B3-A3EF-761DAF4DD55E}"/>
                </a:ext>
              </a:extLst>
            </p:cNvPr>
            <p:cNvSpPr txBox="1"/>
            <p:nvPr/>
          </p:nvSpPr>
          <p:spPr>
            <a:xfrm rot="2293555">
              <a:off x="1760510" y="3434615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3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2575567-9373-224F-AA73-F818B67AD48C}"/>
                </a:ext>
              </a:extLst>
            </p:cNvPr>
            <p:cNvSpPr txBox="1"/>
            <p:nvPr/>
          </p:nvSpPr>
          <p:spPr>
            <a:xfrm rot="2293555">
              <a:off x="2413794" y="2538178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4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57C1A80-DDF7-2C1F-A0B9-3EBD87FDAABA}"/>
              </a:ext>
            </a:extLst>
          </p:cNvPr>
          <p:cNvGrpSpPr/>
          <p:nvPr/>
        </p:nvGrpSpPr>
        <p:grpSpPr>
          <a:xfrm>
            <a:off x="6469835" y="1569720"/>
            <a:ext cx="4704388" cy="3884708"/>
            <a:chOff x="6469835" y="1569720"/>
            <a:chExt cx="4704388" cy="38847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BA6E451-591B-97A1-6577-ECFCE38E2FDC}"/>
                </a:ext>
              </a:extLst>
            </p:cNvPr>
            <p:cNvGrpSpPr/>
            <p:nvPr/>
          </p:nvGrpSpPr>
          <p:grpSpPr>
            <a:xfrm>
              <a:off x="6469835" y="1569720"/>
              <a:ext cx="4605326" cy="3884708"/>
              <a:chOff x="6469835" y="1569720"/>
              <a:chExt cx="4605326" cy="388470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0FBD38C4-BBF3-3BCA-19D8-C47320D8A1BE}"/>
                  </a:ext>
                </a:extLst>
              </p:cNvPr>
              <p:cNvSpPr/>
              <p:nvPr/>
            </p:nvSpPr>
            <p:spPr>
              <a:xfrm>
                <a:off x="6469835" y="1569720"/>
                <a:ext cx="4605326" cy="3884708"/>
              </a:xfrm>
              <a:prstGeom prst="roundRect">
                <a:avLst>
                  <a:gd name="adj" fmla="val 862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233B02B1-D0B0-5123-AE6F-4B41B730D63A}"/>
                  </a:ext>
                </a:extLst>
              </p:cNvPr>
              <p:cNvCxnSpPr/>
              <p:nvPr/>
            </p:nvCxnSpPr>
            <p:spPr>
              <a:xfrm>
                <a:off x="6469835" y="2127524"/>
                <a:ext cx="45995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E995ACA-9CB3-7B72-A8AE-EECC01496C19}"/>
                </a:ext>
              </a:extLst>
            </p:cNvPr>
            <p:cNvSpPr txBox="1"/>
            <p:nvPr/>
          </p:nvSpPr>
          <p:spPr>
            <a:xfrm>
              <a:off x="7609969" y="1684020"/>
              <a:ext cx="35642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Cài đặt môi trường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D0C5FEB-B9E8-18B2-849B-63738B943C20}"/>
                </a:ext>
              </a:extLst>
            </p:cNvPr>
            <p:cNvSpPr txBox="1"/>
            <p:nvPr/>
          </p:nvSpPr>
          <p:spPr>
            <a:xfrm>
              <a:off x="7229913" y="2819062"/>
              <a:ext cx="351047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Cài Node.js (&gt;= v14)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và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npm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hoặc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Yarn.</a:t>
              </a:r>
            </a:p>
            <a:p>
              <a:endPara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Kiểm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tra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phiên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bản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: 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node -v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, </a:t>
              </a:r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npm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 -v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.</a:t>
              </a:r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6701C18-6D08-0BC3-8F57-5141D51C0EBE}"/>
                </a:ext>
              </a:extLst>
            </p:cNvPr>
            <p:cNvSpPr/>
            <p:nvPr/>
          </p:nvSpPr>
          <p:spPr>
            <a:xfrm>
              <a:off x="6890639" y="2926080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B713AEA-9F42-0130-7195-A711D37CC063}"/>
                </a:ext>
              </a:extLst>
            </p:cNvPr>
            <p:cNvSpPr/>
            <p:nvPr/>
          </p:nvSpPr>
          <p:spPr>
            <a:xfrm>
              <a:off x="6890639" y="4015544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0485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83714-7413-AC28-A9BD-50B447976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B64448F-07F9-8701-D897-72E6F90D0C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A7D7F3-47A0-0AA8-6FAD-83820DDA4E20}"/>
              </a:ext>
            </a:extLst>
          </p:cNvPr>
          <p:cNvSpPr/>
          <p:nvPr/>
        </p:nvSpPr>
        <p:spPr>
          <a:xfrm>
            <a:off x="1107831" y="-1529862"/>
            <a:ext cx="13225759" cy="107541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950C04-31D5-679D-0000-88417B0540C6}"/>
              </a:ext>
            </a:extLst>
          </p:cNvPr>
          <p:cNvSpPr/>
          <p:nvPr/>
        </p:nvSpPr>
        <p:spPr>
          <a:xfrm>
            <a:off x="-2255890" y="-3113095"/>
            <a:ext cx="11988975" cy="11236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8929DB-C714-F831-6E32-170761EF2AC5}"/>
              </a:ext>
            </a:extLst>
          </p:cNvPr>
          <p:cNvGrpSpPr/>
          <p:nvPr/>
        </p:nvGrpSpPr>
        <p:grpSpPr>
          <a:xfrm>
            <a:off x="377778" y="695440"/>
            <a:ext cx="5240946" cy="1060547"/>
            <a:chOff x="377778" y="695440"/>
            <a:chExt cx="5240946" cy="1060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86D14BA-5B86-118D-3817-89805FADA0F2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6980007-6B6A-B37B-9E75-4C9177F7F2A6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0FE91D-5991-98C1-87C8-4DF218EC6647}"/>
                </a:ext>
              </a:extLst>
            </p:cNvPr>
            <p:cNvSpPr txBox="1"/>
            <p:nvPr/>
          </p:nvSpPr>
          <p:spPr>
            <a:xfrm>
              <a:off x="740313" y="990600"/>
              <a:ext cx="46253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I.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Khởi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tạo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dự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án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React</a:t>
              </a:r>
              <a:endParaRPr lang="en-US" sz="2200" dirty="0">
                <a:latin typeface="Sigmar One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3C0A025-1BCB-9E72-1F78-5F4F6ACB26C0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2B644B-A274-EB0E-6ECB-DD3CCE30F43D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C8FE417-3F4C-FE39-BF46-5826A67415C8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2D65F8F-154E-7918-DB3F-C7D384A0D265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C202D235-AD80-31B4-CE4D-D36A629D6F5A}"/>
              </a:ext>
            </a:extLst>
          </p:cNvPr>
          <p:cNvSpPr/>
          <p:nvPr/>
        </p:nvSpPr>
        <p:spPr>
          <a:xfrm>
            <a:off x="5273040" y="723900"/>
            <a:ext cx="106680" cy="9144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D903188-4E5D-877B-6F23-800BD3FF6207}"/>
              </a:ext>
            </a:extLst>
          </p:cNvPr>
          <p:cNvGrpSpPr/>
          <p:nvPr/>
        </p:nvGrpSpPr>
        <p:grpSpPr>
          <a:xfrm>
            <a:off x="6469835" y="1569720"/>
            <a:ext cx="4634809" cy="3884708"/>
            <a:chOff x="6469835" y="1569720"/>
            <a:chExt cx="4634809" cy="38847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CCEFFC0-AE5A-CB89-EA60-1024A8762014}"/>
                </a:ext>
              </a:extLst>
            </p:cNvPr>
            <p:cNvGrpSpPr/>
            <p:nvPr/>
          </p:nvGrpSpPr>
          <p:grpSpPr>
            <a:xfrm>
              <a:off x="6469835" y="1569720"/>
              <a:ext cx="4605326" cy="3884708"/>
              <a:chOff x="6469835" y="1569720"/>
              <a:chExt cx="4605326" cy="388470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BB941B09-13E7-8F16-01F4-3B1030E4564B}"/>
                  </a:ext>
                </a:extLst>
              </p:cNvPr>
              <p:cNvSpPr/>
              <p:nvPr/>
            </p:nvSpPr>
            <p:spPr>
              <a:xfrm>
                <a:off x="6469835" y="1569720"/>
                <a:ext cx="4605326" cy="3884708"/>
              </a:xfrm>
              <a:prstGeom prst="roundRect">
                <a:avLst>
                  <a:gd name="adj" fmla="val 862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62DF9AC-E92C-CA6A-44B4-7924A70F39D5}"/>
                  </a:ext>
                </a:extLst>
              </p:cNvPr>
              <p:cNvCxnSpPr/>
              <p:nvPr/>
            </p:nvCxnSpPr>
            <p:spPr>
              <a:xfrm>
                <a:off x="6469835" y="2127524"/>
                <a:ext cx="45995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2067D70C-43C7-94D7-38FF-028D63ADE385}"/>
                </a:ext>
              </a:extLst>
            </p:cNvPr>
            <p:cNvSpPr txBox="1"/>
            <p:nvPr/>
          </p:nvSpPr>
          <p:spPr>
            <a:xfrm>
              <a:off x="6788341" y="1664870"/>
              <a:ext cx="431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Tạo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ứng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dụng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với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Create React App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28B2C83-F54A-5E64-AC25-F0297BD6EC32}"/>
                </a:ext>
              </a:extLst>
            </p:cNvPr>
            <p:cNvSpPr txBox="1"/>
            <p:nvPr/>
          </p:nvSpPr>
          <p:spPr>
            <a:xfrm>
              <a:off x="7213722" y="2418096"/>
              <a:ext cx="3714506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npx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create-react-app</a:t>
              </a:r>
            </a:p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cd my-timer-app</a:t>
              </a:r>
            </a:p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cd my-timer-app</a:t>
              </a:r>
            </a:p>
            <a:p>
              <a:endParaRPr lang="en-US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Lệnh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npm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 start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khởi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động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development server </a:t>
              </a:r>
              <a:r>
                <a:rPr lang="en-US" sz="18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tại</a:t>
              </a:r>
              <a:r>
                <a:rPr lang="en-US" sz="1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http://localhost:3000</a:t>
              </a:r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3C5D7BBC-45B7-A3DA-7D08-F926F78618FB}"/>
                </a:ext>
              </a:extLst>
            </p:cNvPr>
            <p:cNvSpPr/>
            <p:nvPr/>
          </p:nvSpPr>
          <p:spPr>
            <a:xfrm>
              <a:off x="6885886" y="3637225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339C714-9DD0-92EC-9B1B-B3CBB61984F5}"/>
                </a:ext>
              </a:extLst>
            </p:cNvPr>
            <p:cNvSpPr/>
            <p:nvPr/>
          </p:nvSpPr>
          <p:spPr>
            <a:xfrm>
              <a:off x="6890639" y="4189209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9714AA7E-4B8E-344E-EA36-517D4142098D}"/>
              </a:ext>
            </a:extLst>
          </p:cNvPr>
          <p:cNvSpPr/>
          <p:nvPr/>
        </p:nvSpPr>
        <p:spPr>
          <a:xfrm>
            <a:off x="6885886" y="3088444"/>
            <a:ext cx="152400" cy="16001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1E1CDD5-1026-5746-C8C0-84FC45D42018}"/>
              </a:ext>
            </a:extLst>
          </p:cNvPr>
          <p:cNvSpPr/>
          <p:nvPr/>
        </p:nvSpPr>
        <p:spPr>
          <a:xfrm>
            <a:off x="6885886" y="2536460"/>
            <a:ext cx="152400" cy="16001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9644553-B039-B958-9D32-59F05C22D4F7}"/>
              </a:ext>
            </a:extLst>
          </p:cNvPr>
          <p:cNvGrpSpPr/>
          <p:nvPr/>
        </p:nvGrpSpPr>
        <p:grpSpPr>
          <a:xfrm rot="16200000">
            <a:off x="1768884" y="2250403"/>
            <a:ext cx="2664707" cy="2753151"/>
            <a:chOff x="1492945" y="2538178"/>
            <a:chExt cx="2664707" cy="275315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2DB7CCD-CB58-FE68-ED0B-D0610CC51D6F}"/>
                </a:ext>
              </a:extLst>
            </p:cNvPr>
            <p:cNvGrpSpPr/>
            <p:nvPr/>
          </p:nvGrpSpPr>
          <p:grpSpPr>
            <a:xfrm>
              <a:off x="1492945" y="2548159"/>
              <a:ext cx="2664707" cy="2743170"/>
              <a:chOff x="1492945" y="2548159"/>
              <a:chExt cx="2664707" cy="274317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C4E4681-66E7-91CE-E83C-33AFAF771313}"/>
                  </a:ext>
                </a:extLst>
              </p:cNvPr>
              <p:cNvGrpSpPr/>
              <p:nvPr/>
            </p:nvGrpSpPr>
            <p:grpSpPr>
              <a:xfrm rot="2293555">
                <a:off x="1492945" y="2548159"/>
                <a:ext cx="2664707" cy="2743170"/>
                <a:chOff x="1607820" y="2367436"/>
                <a:chExt cx="2664707" cy="2743170"/>
              </a:xfrm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090B3D76-38AD-9044-7D71-3B649FD1C280}"/>
                    </a:ext>
                  </a:extLst>
                </p:cNvPr>
                <p:cNvSpPr/>
                <p:nvPr/>
              </p:nvSpPr>
              <p:spPr>
                <a:xfrm>
                  <a:off x="1607820" y="2390923"/>
                  <a:ext cx="2225040" cy="2221992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66CE898E-65CE-4A95-7AEC-8C73C9BEAB30}"/>
                    </a:ext>
                  </a:extLst>
                </p:cNvPr>
                <p:cNvSpPr/>
                <p:nvPr/>
              </p:nvSpPr>
              <p:spPr>
                <a:xfrm rot="16200000">
                  <a:off x="1606296" y="2445818"/>
                  <a:ext cx="2225040" cy="2221992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465DDBDC-4BB8-752B-CF97-38582B84FE9B}"/>
                    </a:ext>
                  </a:extLst>
                </p:cNvPr>
                <p:cNvSpPr/>
                <p:nvPr/>
              </p:nvSpPr>
              <p:spPr>
                <a:xfrm flipH="1">
                  <a:off x="1691231" y="2367436"/>
                  <a:ext cx="2197193" cy="2244056"/>
                </a:xfrm>
                <a:prstGeom prst="blockArc">
                  <a:avLst>
                    <a:gd name="adj1" fmla="val 10800000"/>
                    <a:gd name="adj2" fmla="val 16205053"/>
                    <a:gd name="adj3" fmla="val 2743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28">
                  <a:extLst>
                    <a:ext uri="{FF2B5EF4-FFF2-40B4-BE49-F238E27FC236}">
                      <a16:creationId xmlns:a16="http://schemas.microsoft.com/office/drawing/2014/main" id="{3731A39B-74A4-80B6-6FFB-D33CE650270D}"/>
                    </a:ext>
                  </a:extLst>
                </p:cNvPr>
                <p:cNvSpPr/>
                <p:nvPr/>
              </p:nvSpPr>
              <p:spPr>
                <a:xfrm rot="5400000" flipH="1">
                  <a:off x="1641101" y="2479180"/>
                  <a:ext cx="2673935" cy="2588917"/>
                </a:xfrm>
                <a:prstGeom prst="blockArc">
                  <a:avLst>
                    <a:gd name="adj1" fmla="val 10704532"/>
                    <a:gd name="adj2" fmla="val 16255604"/>
                    <a:gd name="adj3" fmla="val 2674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C041BB2-7AA4-EE13-F663-7A1CC1EFACC2}"/>
                  </a:ext>
                </a:extLst>
              </p:cNvPr>
              <p:cNvSpPr txBox="1"/>
              <p:nvPr/>
            </p:nvSpPr>
            <p:spPr>
              <a:xfrm rot="2293555">
                <a:off x="3413696" y="3375615"/>
                <a:ext cx="55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igmar One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2F8281-9727-998D-3EB7-DE8C39869AF3}"/>
                </a:ext>
              </a:extLst>
            </p:cNvPr>
            <p:cNvSpPr txBox="1"/>
            <p:nvPr/>
          </p:nvSpPr>
          <p:spPr>
            <a:xfrm rot="2293555">
              <a:off x="2750218" y="4646356"/>
              <a:ext cx="330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64F6F3-4DA5-110C-C36E-412305A531EE}"/>
                </a:ext>
              </a:extLst>
            </p:cNvPr>
            <p:cNvSpPr txBox="1"/>
            <p:nvPr/>
          </p:nvSpPr>
          <p:spPr>
            <a:xfrm rot="2293555">
              <a:off x="1760510" y="3434615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0A56BDE-697F-1B46-9722-AE85C55CB3E8}"/>
                </a:ext>
              </a:extLst>
            </p:cNvPr>
            <p:cNvSpPr txBox="1"/>
            <p:nvPr/>
          </p:nvSpPr>
          <p:spPr>
            <a:xfrm rot="2293555">
              <a:off x="2413794" y="2538178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297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F7464-9F1F-10F7-9D5A-67CC3FC95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26FDEEB-A56A-60D5-C26A-734E0F08979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96A85A-6F99-9C6B-420C-CB2006136756}"/>
              </a:ext>
            </a:extLst>
          </p:cNvPr>
          <p:cNvSpPr/>
          <p:nvPr/>
        </p:nvSpPr>
        <p:spPr>
          <a:xfrm>
            <a:off x="1107831" y="-1529862"/>
            <a:ext cx="13225759" cy="107541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A67C3E-CCD8-E023-74CF-05E56AB91A55}"/>
              </a:ext>
            </a:extLst>
          </p:cNvPr>
          <p:cNvSpPr/>
          <p:nvPr/>
        </p:nvSpPr>
        <p:spPr>
          <a:xfrm>
            <a:off x="-2255890" y="-3113095"/>
            <a:ext cx="11988975" cy="11236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836AE9E-A71C-7A52-D4FF-176C06DB7EB8}"/>
              </a:ext>
            </a:extLst>
          </p:cNvPr>
          <p:cNvGrpSpPr/>
          <p:nvPr/>
        </p:nvGrpSpPr>
        <p:grpSpPr>
          <a:xfrm>
            <a:off x="377778" y="695440"/>
            <a:ext cx="5240946" cy="1060547"/>
            <a:chOff x="377778" y="695440"/>
            <a:chExt cx="5240946" cy="1060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DD5F9CC-9077-453E-E2BF-B74C6A02C065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D78B21-A659-7AA5-BE75-FD8754511E98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AF920D-179B-66F5-730F-E9523DE1B2B4}"/>
                </a:ext>
              </a:extLst>
            </p:cNvPr>
            <p:cNvSpPr txBox="1"/>
            <p:nvPr/>
          </p:nvSpPr>
          <p:spPr>
            <a:xfrm>
              <a:off x="740313" y="990600"/>
              <a:ext cx="46253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I.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Khởi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tạo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dự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án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React</a:t>
              </a:r>
              <a:endParaRPr lang="en-US" sz="2200" dirty="0">
                <a:latin typeface="Sigmar One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CF77B47-0EBE-7075-A149-0D09CE317068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38B5324-E0EA-8C8A-638B-03DE309C4C17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22790E0-25CE-DCED-EE11-CF469FB160EA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E877652-EF71-BDFE-2277-9C832608BDF5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86B32FD5-B9ED-6574-1FC1-49F37B2ABFF1}"/>
              </a:ext>
            </a:extLst>
          </p:cNvPr>
          <p:cNvSpPr/>
          <p:nvPr/>
        </p:nvSpPr>
        <p:spPr>
          <a:xfrm>
            <a:off x="5273040" y="723900"/>
            <a:ext cx="106680" cy="9144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E6B8607-8798-8177-5148-3BE8DD595B6B}"/>
              </a:ext>
            </a:extLst>
          </p:cNvPr>
          <p:cNvGrpSpPr/>
          <p:nvPr/>
        </p:nvGrpSpPr>
        <p:grpSpPr>
          <a:xfrm>
            <a:off x="6469835" y="1569720"/>
            <a:ext cx="4634809" cy="3884708"/>
            <a:chOff x="6469835" y="1569720"/>
            <a:chExt cx="4634809" cy="388470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DC672C2F-65E4-C5F7-28E9-53ED4F06F1AF}"/>
                </a:ext>
              </a:extLst>
            </p:cNvPr>
            <p:cNvGrpSpPr/>
            <p:nvPr/>
          </p:nvGrpSpPr>
          <p:grpSpPr>
            <a:xfrm>
              <a:off x="6469835" y="1569720"/>
              <a:ext cx="4605326" cy="3884708"/>
              <a:chOff x="6469835" y="1569720"/>
              <a:chExt cx="4605326" cy="388470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B546E40F-B4D5-A10A-CF4C-FD2FD0310B70}"/>
                  </a:ext>
                </a:extLst>
              </p:cNvPr>
              <p:cNvSpPr/>
              <p:nvPr/>
            </p:nvSpPr>
            <p:spPr>
              <a:xfrm>
                <a:off x="6469835" y="1569720"/>
                <a:ext cx="4605326" cy="3884708"/>
              </a:xfrm>
              <a:prstGeom prst="roundRect">
                <a:avLst>
                  <a:gd name="adj" fmla="val 862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78074198-69C7-2D96-BD0F-2F8D847B2E60}"/>
                  </a:ext>
                </a:extLst>
              </p:cNvPr>
              <p:cNvCxnSpPr/>
              <p:nvPr/>
            </p:nvCxnSpPr>
            <p:spPr>
              <a:xfrm>
                <a:off x="6469835" y="2127524"/>
                <a:ext cx="45995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CD2EDDD-EF16-2828-F115-EF2C1DD7C7F5}"/>
                </a:ext>
              </a:extLst>
            </p:cNvPr>
            <p:cNvSpPr txBox="1"/>
            <p:nvPr/>
          </p:nvSpPr>
          <p:spPr>
            <a:xfrm>
              <a:off x="6788341" y="1664870"/>
              <a:ext cx="431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Tạo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ứng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dụng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với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Vite (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tùy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lang="en-US" sz="1800" b="1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chọn</a:t>
              </a:r>
              <a:r>
                <a:rPr lang="en-US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1061C04-F255-8C71-69D9-E83CB8F01888}"/>
                </a:ext>
              </a:extLst>
            </p:cNvPr>
            <p:cNvSpPr txBox="1"/>
            <p:nvPr/>
          </p:nvSpPr>
          <p:spPr>
            <a:xfrm>
              <a:off x="7340202" y="2175149"/>
              <a:ext cx="371450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npm</a:t>
              </a:r>
              <a:r>
                <a:rPr lang="en-US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create </a:t>
              </a:r>
              <a:r>
                <a:rPr lang="en-US" sz="17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vite@latest</a:t>
              </a:r>
              <a:r>
                <a:rPr lang="en-US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my-timer-app --template react</a:t>
              </a:r>
            </a:p>
            <a:p>
              <a:endParaRPr lang="en-US" sz="17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cd my-timer-app</a:t>
              </a:r>
            </a:p>
            <a:p>
              <a:endParaRPr lang="en-US" sz="17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cd my-timer-app</a:t>
              </a:r>
            </a:p>
            <a:p>
              <a:endParaRPr lang="en-US" sz="17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en-US" sz="17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npm</a:t>
              </a:r>
              <a:r>
                <a:rPr lang="en-US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run dev</a:t>
              </a:r>
            </a:p>
            <a:p>
              <a:endParaRPr lang="en-US" sz="17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r>
                <a:rPr lang="vi-VN" sz="17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Vite nhanh hơn cho dev, server mặc định tại </a:t>
              </a:r>
              <a:r>
                <a:rPr lang="vi-VN" sz="1700" b="0" i="0" u="sng" strike="noStrike" dirty="0">
                  <a:solidFill>
                    <a:srgbClr val="1155CC"/>
                  </a:solidFill>
                  <a:effectLst/>
                  <a:latin typeface="Roboto Mono" panose="00000009000000000000" pitchFamily="49" charset="0"/>
                  <a:hlinkClick r:id="rId3"/>
                </a:rPr>
                <a:t>http://localhost:3000</a:t>
              </a:r>
              <a:r>
                <a:rPr lang="vi-VN" sz="17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.</a:t>
              </a:r>
              <a:endParaRPr lang="en-US" sz="1700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88449DD-C623-A7F4-DF20-3F1914E5C352}"/>
                </a:ext>
              </a:extLst>
            </p:cNvPr>
            <p:cNvSpPr/>
            <p:nvPr/>
          </p:nvSpPr>
          <p:spPr>
            <a:xfrm>
              <a:off x="6885886" y="3606745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47BD576C-047D-6C54-6AF2-C9759117B562}"/>
                </a:ext>
              </a:extLst>
            </p:cNvPr>
            <p:cNvSpPr/>
            <p:nvPr/>
          </p:nvSpPr>
          <p:spPr>
            <a:xfrm>
              <a:off x="6890639" y="4120629"/>
              <a:ext cx="152400" cy="160018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D7B3743-8BC0-C553-23E1-5A6E7874F8CA}"/>
              </a:ext>
            </a:extLst>
          </p:cNvPr>
          <p:cNvSpPr/>
          <p:nvPr/>
        </p:nvSpPr>
        <p:spPr>
          <a:xfrm>
            <a:off x="6885886" y="3073204"/>
            <a:ext cx="152400" cy="16001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4EA376-73CA-6C85-5605-0EC6F9A10B50}"/>
              </a:ext>
            </a:extLst>
          </p:cNvPr>
          <p:cNvSpPr/>
          <p:nvPr/>
        </p:nvSpPr>
        <p:spPr>
          <a:xfrm>
            <a:off x="6898976" y="2291741"/>
            <a:ext cx="152400" cy="16001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9CEBDB-BDF1-27CB-E81D-C4CF2D23A2F0}"/>
              </a:ext>
            </a:extLst>
          </p:cNvPr>
          <p:cNvGrpSpPr/>
          <p:nvPr/>
        </p:nvGrpSpPr>
        <p:grpSpPr>
          <a:xfrm rot="10800000">
            <a:off x="1672267" y="2250961"/>
            <a:ext cx="2931282" cy="2749782"/>
            <a:chOff x="1038674" y="2266125"/>
            <a:chExt cx="2931282" cy="274978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6CB7813-D252-C7D4-3FC9-C02CB993CA04}"/>
                </a:ext>
              </a:extLst>
            </p:cNvPr>
            <p:cNvGrpSpPr/>
            <p:nvPr/>
          </p:nvGrpSpPr>
          <p:grpSpPr>
            <a:xfrm>
              <a:off x="1038674" y="2266125"/>
              <a:ext cx="2931282" cy="2749782"/>
              <a:chOff x="1038674" y="2266125"/>
              <a:chExt cx="2931282" cy="2749782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8AF5B362-B656-476A-4498-A9E607732A25}"/>
                  </a:ext>
                </a:extLst>
              </p:cNvPr>
              <p:cNvGrpSpPr/>
              <p:nvPr/>
            </p:nvGrpSpPr>
            <p:grpSpPr>
              <a:xfrm rot="2293555">
                <a:off x="1038674" y="2266125"/>
                <a:ext cx="2854823" cy="2749782"/>
                <a:chOff x="1058105" y="2367436"/>
                <a:chExt cx="2854823" cy="2749782"/>
              </a:xfrm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84B6ED75-FF45-4E95-6A5B-91E000B13FA5}"/>
                    </a:ext>
                  </a:extLst>
                </p:cNvPr>
                <p:cNvSpPr/>
                <p:nvPr/>
              </p:nvSpPr>
              <p:spPr>
                <a:xfrm>
                  <a:off x="1607820" y="2390923"/>
                  <a:ext cx="2225040" cy="2221992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DB599CF8-902B-7317-78FF-F8136429FF82}"/>
                    </a:ext>
                  </a:extLst>
                </p:cNvPr>
                <p:cNvSpPr/>
                <p:nvPr/>
              </p:nvSpPr>
              <p:spPr>
                <a:xfrm rot="16200000">
                  <a:off x="1107497" y="2394902"/>
                  <a:ext cx="2672924" cy="2771707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04BEA9A2-D23C-5091-73F7-E47BA330B290}"/>
                    </a:ext>
                  </a:extLst>
                </p:cNvPr>
                <p:cNvSpPr/>
                <p:nvPr/>
              </p:nvSpPr>
              <p:spPr>
                <a:xfrm flipH="1">
                  <a:off x="1691231" y="2367436"/>
                  <a:ext cx="2197193" cy="2244056"/>
                </a:xfrm>
                <a:prstGeom prst="blockArc">
                  <a:avLst>
                    <a:gd name="adj1" fmla="val 10800000"/>
                    <a:gd name="adj2" fmla="val 16205053"/>
                    <a:gd name="adj3" fmla="val 2743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28">
                  <a:extLst>
                    <a:ext uri="{FF2B5EF4-FFF2-40B4-BE49-F238E27FC236}">
                      <a16:creationId xmlns:a16="http://schemas.microsoft.com/office/drawing/2014/main" id="{19CE7F94-1FD7-08ED-3B5C-A245268FEB8A}"/>
                    </a:ext>
                  </a:extLst>
                </p:cNvPr>
                <p:cNvSpPr/>
                <p:nvPr/>
              </p:nvSpPr>
              <p:spPr>
                <a:xfrm rot="5400000" flipH="1">
                  <a:off x="1689572" y="2430707"/>
                  <a:ext cx="2217393" cy="2229319"/>
                </a:xfrm>
                <a:prstGeom prst="blockArc">
                  <a:avLst>
                    <a:gd name="adj1" fmla="val 10704532"/>
                    <a:gd name="adj2" fmla="val 16255604"/>
                    <a:gd name="adj3" fmla="val 2674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C62E8D-6E23-9B74-3333-ECFAE796F91A}"/>
                  </a:ext>
                </a:extLst>
              </p:cNvPr>
              <p:cNvSpPr txBox="1"/>
              <p:nvPr/>
            </p:nvSpPr>
            <p:spPr>
              <a:xfrm rot="2293555">
                <a:off x="3413696" y="3375615"/>
                <a:ext cx="55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igmar One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1639B3-F89E-FD8D-59C9-812966C4CA4D}"/>
                </a:ext>
              </a:extLst>
            </p:cNvPr>
            <p:cNvSpPr txBox="1"/>
            <p:nvPr/>
          </p:nvSpPr>
          <p:spPr>
            <a:xfrm rot="2293555">
              <a:off x="2713725" y="4181536"/>
              <a:ext cx="330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1C2B2B-C6ED-ECC2-57A7-648CF2EB9CEC}"/>
                </a:ext>
              </a:extLst>
            </p:cNvPr>
            <p:cNvSpPr txBox="1"/>
            <p:nvPr/>
          </p:nvSpPr>
          <p:spPr>
            <a:xfrm rot="10800000">
              <a:off x="1218138" y="3493185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C1CEB7A-7F7B-B9AD-FD51-78403A0D7FE6}"/>
                </a:ext>
              </a:extLst>
            </p:cNvPr>
            <p:cNvSpPr txBox="1"/>
            <p:nvPr/>
          </p:nvSpPr>
          <p:spPr>
            <a:xfrm rot="2293555">
              <a:off x="2413794" y="2538178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1B362720-98FB-B275-7F99-481806957B24}"/>
              </a:ext>
            </a:extLst>
          </p:cNvPr>
          <p:cNvSpPr/>
          <p:nvPr/>
        </p:nvSpPr>
        <p:spPr>
          <a:xfrm>
            <a:off x="6890912" y="4603066"/>
            <a:ext cx="152400" cy="16001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755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9EC6D-F1C1-3407-CC82-154FB82F6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32EE720-4A8F-8F23-279A-B4E0A930E6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68C804-9D7A-DDAA-F7E4-64B40E1CED7E}"/>
              </a:ext>
            </a:extLst>
          </p:cNvPr>
          <p:cNvSpPr/>
          <p:nvPr/>
        </p:nvSpPr>
        <p:spPr>
          <a:xfrm>
            <a:off x="1107831" y="-1529862"/>
            <a:ext cx="13225759" cy="107541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A9FA84-FB77-C0A7-6474-76B431BDE533}"/>
              </a:ext>
            </a:extLst>
          </p:cNvPr>
          <p:cNvSpPr/>
          <p:nvPr/>
        </p:nvSpPr>
        <p:spPr>
          <a:xfrm>
            <a:off x="-2255890" y="-3113095"/>
            <a:ext cx="11988975" cy="11236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BF423E0-869D-26E0-DADE-6E4F5CF55AF8}"/>
              </a:ext>
            </a:extLst>
          </p:cNvPr>
          <p:cNvGrpSpPr/>
          <p:nvPr/>
        </p:nvGrpSpPr>
        <p:grpSpPr>
          <a:xfrm>
            <a:off x="377778" y="695440"/>
            <a:ext cx="5240946" cy="1060547"/>
            <a:chOff x="377778" y="695440"/>
            <a:chExt cx="5240946" cy="1060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9A8DF45-A0C2-9ACB-3497-AD5695898579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F2952D8-9439-544A-3B69-53C29B11F9FA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41A2B9D-3E0F-DAAA-6240-D24341DDF001}"/>
                </a:ext>
              </a:extLst>
            </p:cNvPr>
            <p:cNvSpPr txBox="1"/>
            <p:nvPr/>
          </p:nvSpPr>
          <p:spPr>
            <a:xfrm>
              <a:off x="740313" y="990600"/>
              <a:ext cx="46253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I.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Khởi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tạo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dự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án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React</a:t>
              </a:r>
              <a:endParaRPr lang="en-US" sz="2200" dirty="0">
                <a:latin typeface="Sigmar One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3577346-64DA-0AD2-6AF9-224A427DB487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DB86715-208B-26DD-60EE-CC8650908233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3391C57-AE69-DA6C-52B9-2789A19FE26A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C056A7-BF8D-9198-A744-256A92C081A8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AF19D61F-99CA-CCB9-57B0-292298BFD379}"/>
              </a:ext>
            </a:extLst>
          </p:cNvPr>
          <p:cNvSpPr/>
          <p:nvPr/>
        </p:nvSpPr>
        <p:spPr>
          <a:xfrm>
            <a:off x="5273040" y="723900"/>
            <a:ext cx="106680" cy="9144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4E3DD4E-0C9B-8AB5-C4D9-CF6AF18D0B1F}"/>
              </a:ext>
            </a:extLst>
          </p:cNvPr>
          <p:cNvGrpSpPr/>
          <p:nvPr/>
        </p:nvGrpSpPr>
        <p:grpSpPr>
          <a:xfrm>
            <a:off x="6469835" y="640082"/>
            <a:ext cx="5011834" cy="6518725"/>
            <a:chOff x="6469835" y="640082"/>
            <a:chExt cx="5011834" cy="6518725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85ABB0-DAD9-FCA5-BBF2-9D9B705678B7}"/>
                </a:ext>
              </a:extLst>
            </p:cNvPr>
            <p:cNvGrpSpPr/>
            <p:nvPr/>
          </p:nvGrpSpPr>
          <p:grpSpPr>
            <a:xfrm>
              <a:off x="6469835" y="640082"/>
              <a:ext cx="4605326" cy="6057898"/>
              <a:chOff x="6469835" y="640082"/>
              <a:chExt cx="4605326" cy="605789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C0CEE128-FB6F-1972-8B46-6F351775C2E5}"/>
                  </a:ext>
                </a:extLst>
              </p:cNvPr>
              <p:cNvSpPr/>
              <p:nvPr/>
            </p:nvSpPr>
            <p:spPr>
              <a:xfrm>
                <a:off x="6469835" y="640082"/>
                <a:ext cx="4605326" cy="6057898"/>
              </a:xfrm>
              <a:prstGeom prst="roundRect">
                <a:avLst>
                  <a:gd name="adj" fmla="val 862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D6C0D08-3424-433C-0508-75106DE49C57}"/>
                  </a:ext>
                </a:extLst>
              </p:cNvPr>
              <p:cNvCxnSpPr/>
              <p:nvPr/>
            </p:nvCxnSpPr>
            <p:spPr>
              <a:xfrm>
                <a:off x="6469835" y="1184727"/>
                <a:ext cx="45995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791D75B-8398-C3BE-8A9E-25FBEF78E8B8}"/>
                </a:ext>
              </a:extLst>
            </p:cNvPr>
            <p:cNvSpPr txBox="1"/>
            <p:nvPr/>
          </p:nvSpPr>
          <p:spPr>
            <a:xfrm>
              <a:off x="7165366" y="723900"/>
              <a:ext cx="43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Cấu trúc thư mục cơ bản</a:t>
              </a:r>
              <a:br>
                <a:rPr lang="vi-V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endParaRPr lang="en-US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4F812686-D467-A3D1-F35A-1238BAE1D759}"/>
                </a:ext>
              </a:extLst>
            </p:cNvPr>
            <p:cNvSpPr txBox="1"/>
            <p:nvPr/>
          </p:nvSpPr>
          <p:spPr>
            <a:xfrm>
              <a:off x="7260675" y="1403385"/>
              <a:ext cx="2760401" cy="57554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├── </a:t>
              </a:r>
              <a:r>
                <a:rPr lang="en-US" sz="14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node_modules</a:t>
              </a: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├── public/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│   └── index.html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├── </a:t>
              </a:r>
              <a:r>
                <a:rPr lang="en-US" sz="14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src</a:t>
              </a: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/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│   └── components/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│       └── time.js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│   ├── App.js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│   ├── index.js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├── </a:t>
              </a:r>
              <a:r>
                <a:rPr lang="en-US" sz="140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package.json</a:t>
              </a:r>
              <a:endParaRPr lang="en-US" sz="1400" b="0" dirty="0">
                <a:effectLst/>
              </a:endParaRPr>
            </a:p>
            <a:p>
              <a:pPr marL="899998" rtl="0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└── README.md</a:t>
              </a:r>
              <a:endParaRPr lang="en-US" sz="1400" b="0" dirty="0">
                <a:effectLst/>
              </a:endParaRPr>
            </a:p>
            <a:p>
              <a:pPr>
                <a:buNone/>
              </a:pPr>
              <a:br>
                <a:rPr lang="en-US" sz="1200" dirty="0"/>
              </a:br>
              <a:endParaRPr lang="en-US" sz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07D286-0E09-F0A7-EB04-DAC2FE094564}"/>
              </a:ext>
            </a:extLst>
          </p:cNvPr>
          <p:cNvGrpSpPr/>
          <p:nvPr/>
        </p:nvGrpSpPr>
        <p:grpSpPr>
          <a:xfrm rot="5800050">
            <a:off x="1758568" y="2240861"/>
            <a:ext cx="2763361" cy="2749101"/>
            <a:chOff x="1386141" y="1957291"/>
            <a:chExt cx="2763361" cy="27491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E208363-7959-E6A1-85F1-0C9A33040334}"/>
                </a:ext>
              </a:extLst>
            </p:cNvPr>
            <p:cNvGrpSpPr/>
            <p:nvPr/>
          </p:nvGrpSpPr>
          <p:grpSpPr>
            <a:xfrm>
              <a:off x="1386141" y="1957291"/>
              <a:ext cx="2763361" cy="2749101"/>
              <a:chOff x="1386141" y="1957291"/>
              <a:chExt cx="2763361" cy="27491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019220C9-0AB7-EB7E-C29B-4206F457A0AB}"/>
                  </a:ext>
                </a:extLst>
              </p:cNvPr>
              <p:cNvGrpSpPr/>
              <p:nvPr/>
            </p:nvGrpSpPr>
            <p:grpSpPr>
              <a:xfrm rot="2293555">
                <a:off x="1386141" y="1957291"/>
                <a:ext cx="2763361" cy="2749101"/>
                <a:chOff x="1149567" y="1938193"/>
                <a:chExt cx="2763361" cy="2749101"/>
              </a:xfrm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709C9737-05AD-D91E-F7A5-BA8D0267E4D6}"/>
                    </a:ext>
                  </a:extLst>
                </p:cNvPr>
                <p:cNvSpPr/>
                <p:nvPr/>
              </p:nvSpPr>
              <p:spPr>
                <a:xfrm>
                  <a:off x="1149567" y="1938193"/>
                  <a:ext cx="2683293" cy="2674723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5FEFB0BE-2DD9-39B2-50AC-AEAE0D6FE98E}"/>
                    </a:ext>
                  </a:extLst>
                </p:cNvPr>
                <p:cNvSpPr/>
                <p:nvPr/>
              </p:nvSpPr>
              <p:spPr>
                <a:xfrm rot="16200000">
                  <a:off x="1595373" y="2452854"/>
                  <a:ext cx="2243000" cy="2225880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ABBB31BF-98B8-DAF4-40DE-0BEAFE5B82B7}"/>
                    </a:ext>
                  </a:extLst>
                </p:cNvPr>
                <p:cNvSpPr/>
                <p:nvPr/>
              </p:nvSpPr>
              <p:spPr>
                <a:xfrm flipH="1">
                  <a:off x="1691231" y="2367436"/>
                  <a:ext cx="2197193" cy="2244056"/>
                </a:xfrm>
                <a:prstGeom prst="blockArc">
                  <a:avLst>
                    <a:gd name="adj1" fmla="val 10800000"/>
                    <a:gd name="adj2" fmla="val 16205053"/>
                    <a:gd name="adj3" fmla="val 2743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28">
                  <a:extLst>
                    <a:ext uri="{FF2B5EF4-FFF2-40B4-BE49-F238E27FC236}">
                      <a16:creationId xmlns:a16="http://schemas.microsoft.com/office/drawing/2014/main" id="{CE2147BE-7927-A0B4-4BF9-B82E3151FF88}"/>
                    </a:ext>
                  </a:extLst>
                </p:cNvPr>
                <p:cNvSpPr/>
                <p:nvPr/>
              </p:nvSpPr>
              <p:spPr>
                <a:xfrm rot="5400000" flipH="1">
                  <a:off x="1689572" y="2430707"/>
                  <a:ext cx="2217393" cy="2229319"/>
                </a:xfrm>
                <a:prstGeom prst="blockArc">
                  <a:avLst>
                    <a:gd name="adj1" fmla="val 10704532"/>
                    <a:gd name="adj2" fmla="val 16255604"/>
                    <a:gd name="adj3" fmla="val 2674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D335495-92D8-1EEF-1DD4-830333361371}"/>
                  </a:ext>
                </a:extLst>
              </p:cNvPr>
              <p:cNvSpPr txBox="1"/>
              <p:nvPr/>
            </p:nvSpPr>
            <p:spPr>
              <a:xfrm rot="2293555">
                <a:off x="3413696" y="3375615"/>
                <a:ext cx="55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igmar One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2E6FB5-A18A-7540-9611-C26DF912B3C3}"/>
                </a:ext>
              </a:extLst>
            </p:cNvPr>
            <p:cNvSpPr txBox="1"/>
            <p:nvPr/>
          </p:nvSpPr>
          <p:spPr>
            <a:xfrm rot="2293555">
              <a:off x="2713725" y="4181536"/>
              <a:ext cx="330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2029E2-7108-D664-950E-753F0F2293D1}"/>
                </a:ext>
              </a:extLst>
            </p:cNvPr>
            <p:cNvSpPr txBox="1"/>
            <p:nvPr/>
          </p:nvSpPr>
          <p:spPr>
            <a:xfrm rot="10800000">
              <a:off x="1783620" y="3453472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92B49D2-9F82-2ACB-FDB2-99A2E4E8A194}"/>
                </a:ext>
              </a:extLst>
            </p:cNvPr>
            <p:cNvSpPr txBox="1"/>
            <p:nvPr/>
          </p:nvSpPr>
          <p:spPr>
            <a:xfrm rot="15799950">
              <a:off x="2391739" y="2055170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4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4772FD3-C34E-315E-B537-7624ABF118E0}"/>
              </a:ext>
            </a:extLst>
          </p:cNvPr>
          <p:cNvSpPr txBox="1"/>
          <p:nvPr/>
        </p:nvSpPr>
        <p:spPr>
          <a:xfrm>
            <a:off x="6617091" y="1240035"/>
            <a:ext cx="1624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time_counter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endParaRPr lang="en-US" sz="1600" b="0" dirty="0">
              <a:effectLst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2813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87B22-2C00-B027-6025-F44D8DBE0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54FF71B-3627-F086-909D-DF85C122D7D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CB8D2A5-97BE-5743-5AA6-FE9914606759}"/>
              </a:ext>
            </a:extLst>
          </p:cNvPr>
          <p:cNvSpPr/>
          <p:nvPr/>
        </p:nvSpPr>
        <p:spPr>
          <a:xfrm>
            <a:off x="1107831" y="-1529862"/>
            <a:ext cx="13225759" cy="107541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EB753C-8393-9CE6-78AE-2E30F5B90025}"/>
              </a:ext>
            </a:extLst>
          </p:cNvPr>
          <p:cNvSpPr/>
          <p:nvPr/>
        </p:nvSpPr>
        <p:spPr>
          <a:xfrm>
            <a:off x="-2255890" y="-3113095"/>
            <a:ext cx="11988975" cy="1123657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B33F4C-9C58-1948-EF75-F91FAA6E1E95}"/>
              </a:ext>
            </a:extLst>
          </p:cNvPr>
          <p:cNvGrpSpPr/>
          <p:nvPr/>
        </p:nvGrpSpPr>
        <p:grpSpPr>
          <a:xfrm>
            <a:off x="377778" y="695440"/>
            <a:ext cx="5240946" cy="1060547"/>
            <a:chOff x="377778" y="695440"/>
            <a:chExt cx="5240946" cy="106054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9A67A7-0333-8AFB-4C0E-A076554A9954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6F9EC0C-DE72-7AD6-63C3-6BC70D2D42B6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1106ED4-6486-F62F-28F5-46FE017A3AD8}"/>
                </a:ext>
              </a:extLst>
            </p:cNvPr>
            <p:cNvSpPr txBox="1"/>
            <p:nvPr/>
          </p:nvSpPr>
          <p:spPr>
            <a:xfrm>
              <a:off x="740313" y="990600"/>
              <a:ext cx="46253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I.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Khởi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tạo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dự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</a:t>
              </a:r>
              <a:r>
                <a:rPr lang="en-US" sz="2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án</a:t>
              </a:r>
              <a:r>
                <a:rPr lang="en-US" sz="2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React</a:t>
              </a:r>
              <a:endParaRPr lang="en-US" sz="2200" dirty="0">
                <a:latin typeface="Sigmar One" panose="00000500000000000000" pitchFamily="2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598E945-7B51-4643-5323-E5F74DED394E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E16E3F-6436-ED1C-C6A0-5A10F6083818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6FFC40-4BB4-C336-5BC6-4F1AEFBB98AC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89CE38-6D45-0C3F-E081-54E2A32E1FF9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22142FE5-1C93-B8F8-A466-4F38E93752A1}"/>
              </a:ext>
            </a:extLst>
          </p:cNvPr>
          <p:cNvSpPr/>
          <p:nvPr/>
        </p:nvSpPr>
        <p:spPr>
          <a:xfrm>
            <a:off x="5273040" y="723900"/>
            <a:ext cx="106680" cy="91440"/>
          </a:xfrm>
          <a:prstGeom prst="mathMultiply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9386CDF-D0F9-8927-8B80-489854F329FB}"/>
              </a:ext>
            </a:extLst>
          </p:cNvPr>
          <p:cNvGrpSpPr/>
          <p:nvPr/>
        </p:nvGrpSpPr>
        <p:grpSpPr>
          <a:xfrm>
            <a:off x="6439853" y="1421487"/>
            <a:ext cx="4319831" cy="4548613"/>
            <a:chOff x="6469835" y="640082"/>
            <a:chExt cx="4919329" cy="6057898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4F61D1AF-1D35-F709-6A5F-F14A0BF31879}"/>
                </a:ext>
              </a:extLst>
            </p:cNvPr>
            <p:cNvGrpSpPr/>
            <p:nvPr/>
          </p:nvGrpSpPr>
          <p:grpSpPr>
            <a:xfrm>
              <a:off x="6469835" y="640082"/>
              <a:ext cx="4605326" cy="6057898"/>
              <a:chOff x="6469835" y="640082"/>
              <a:chExt cx="4605326" cy="6057898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58572E5E-D221-D8AC-DE4A-850268E24F29}"/>
                  </a:ext>
                </a:extLst>
              </p:cNvPr>
              <p:cNvSpPr/>
              <p:nvPr/>
            </p:nvSpPr>
            <p:spPr>
              <a:xfrm>
                <a:off x="6469835" y="640082"/>
                <a:ext cx="4605326" cy="6057898"/>
              </a:xfrm>
              <a:prstGeom prst="roundRect">
                <a:avLst>
                  <a:gd name="adj" fmla="val 862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A7E55EE4-3D08-74A5-AAFF-FD4AE12A48C2}"/>
                  </a:ext>
                </a:extLst>
              </p:cNvPr>
              <p:cNvCxnSpPr/>
              <p:nvPr/>
            </p:nvCxnSpPr>
            <p:spPr>
              <a:xfrm>
                <a:off x="6469835" y="1501430"/>
                <a:ext cx="4599549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4E8ED48-E8CD-4EE2-3330-0154774A97CE}"/>
                </a:ext>
              </a:extLst>
            </p:cNvPr>
            <p:cNvSpPr txBox="1"/>
            <p:nvPr/>
          </p:nvSpPr>
          <p:spPr>
            <a:xfrm>
              <a:off x="7072861" y="855099"/>
              <a:ext cx="43163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vi-V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Cấu trúc thư mục cơ bản</a:t>
              </a:r>
              <a:br>
                <a:rPr lang="vi-VN" sz="1800" b="1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</a:br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AFE0D2-F003-8EAA-363A-BCEEF1A4DE10}"/>
              </a:ext>
            </a:extLst>
          </p:cNvPr>
          <p:cNvGrpSpPr/>
          <p:nvPr/>
        </p:nvGrpSpPr>
        <p:grpSpPr>
          <a:xfrm rot="5800050">
            <a:off x="1758568" y="2240861"/>
            <a:ext cx="2763361" cy="2749101"/>
            <a:chOff x="1386141" y="1957291"/>
            <a:chExt cx="2763361" cy="27491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157F159-3DC0-BCDA-A9C1-BEC3516D3407}"/>
                </a:ext>
              </a:extLst>
            </p:cNvPr>
            <p:cNvGrpSpPr/>
            <p:nvPr/>
          </p:nvGrpSpPr>
          <p:grpSpPr>
            <a:xfrm>
              <a:off x="1386141" y="1957291"/>
              <a:ext cx="2763361" cy="2749101"/>
              <a:chOff x="1386141" y="1957291"/>
              <a:chExt cx="2763361" cy="274910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7F1A3FB-D5E3-8A62-BD27-5C4F62354324}"/>
                  </a:ext>
                </a:extLst>
              </p:cNvPr>
              <p:cNvGrpSpPr/>
              <p:nvPr/>
            </p:nvGrpSpPr>
            <p:grpSpPr>
              <a:xfrm rot="2293555">
                <a:off x="1386141" y="1957291"/>
                <a:ext cx="2763361" cy="2749101"/>
                <a:chOff x="1149567" y="1938193"/>
                <a:chExt cx="2763361" cy="2749101"/>
              </a:xfrm>
            </p:grpSpPr>
            <p:sp>
              <p:nvSpPr>
                <p:cNvPr id="25" name="Block Arc 24">
                  <a:extLst>
                    <a:ext uri="{FF2B5EF4-FFF2-40B4-BE49-F238E27FC236}">
                      <a16:creationId xmlns:a16="http://schemas.microsoft.com/office/drawing/2014/main" id="{A6020B64-A5B4-34B3-F3B1-B83BC8EA83D3}"/>
                    </a:ext>
                  </a:extLst>
                </p:cNvPr>
                <p:cNvSpPr/>
                <p:nvPr/>
              </p:nvSpPr>
              <p:spPr>
                <a:xfrm>
                  <a:off x="1149567" y="1938193"/>
                  <a:ext cx="2683293" cy="2674723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Block Arc 25">
                  <a:extLst>
                    <a:ext uri="{FF2B5EF4-FFF2-40B4-BE49-F238E27FC236}">
                      <a16:creationId xmlns:a16="http://schemas.microsoft.com/office/drawing/2014/main" id="{4C2C2344-2972-D128-24B7-E7DB22A0D61D}"/>
                    </a:ext>
                  </a:extLst>
                </p:cNvPr>
                <p:cNvSpPr/>
                <p:nvPr/>
              </p:nvSpPr>
              <p:spPr>
                <a:xfrm rot="16200000">
                  <a:off x="1595373" y="2452854"/>
                  <a:ext cx="2243000" cy="2225880"/>
                </a:xfrm>
                <a:prstGeom prst="blockArc">
                  <a:avLst>
                    <a:gd name="adj1" fmla="val 10800000"/>
                    <a:gd name="adj2" fmla="val 16256436"/>
                    <a:gd name="adj3" fmla="val 27089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Block Arc 27">
                  <a:extLst>
                    <a:ext uri="{FF2B5EF4-FFF2-40B4-BE49-F238E27FC236}">
                      <a16:creationId xmlns:a16="http://schemas.microsoft.com/office/drawing/2014/main" id="{38C812BC-7848-770D-74BB-7AEF74143218}"/>
                    </a:ext>
                  </a:extLst>
                </p:cNvPr>
                <p:cNvSpPr/>
                <p:nvPr/>
              </p:nvSpPr>
              <p:spPr>
                <a:xfrm flipH="1">
                  <a:off x="1691231" y="2367436"/>
                  <a:ext cx="2197193" cy="2244056"/>
                </a:xfrm>
                <a:prstGeom prst="blockArc">
                  <a:avLst>
                    <a:gd name="adj1" fmla="val 10800000"/>
                    <a:gd name="adj2" fmla="val 16205053"/>
                    <a:gd name="adj3" fmla="val 27435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Block Arc 28">
                  <a:extLst>
                    <a:ext uri="{FF2B5EF4-FFF2-40B4-BE49-F238E27FC236}">
                      <a16:creationId xmlns:a16="http://schemas.microsoft.com/office/drawing/2014/main" id="{DAB4EFD4-41B2-E57A-7C9B-E176ABDE1CBF}"/>
                    </a:ext>
                  </a:extLst>
                </p:cNvPr>
                <p:cNvSpPr/>
                <p:nvPr/>
              </p:nvSpPr>
              <p:spPr>
                <a:xfrm rot="5400000" flipH="1">
                  <a:off x="1689572" y="2430707"/>
                  <a:ext cx="2217393" cy="2229319"/>
                </a:xfrm>
                <a:prstGeom prst="blockArc">
                  <a:avLst>
                    <a:gd name="adj1" fmla="val 10704532"/>
                    <a:gd name="adj2" fmla="val 16255604"/>
                    <a:gd name="adj3" fmla="val 26746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ACBF9DA-1BBE-69AD-6B02-22D51DD5A429}"/>
                  </a:ext>
                </a:extLst>
              </p:cNvPr>
              <p:cNvSpPr txBox="1"/>
              <p:nvPr/>
            </p:nvSpPr>
            <p:spPr>
              <a:xfrm rot="2293555">
                <a:off x="3413696" y="3375615"/>
                <a:ext cx="5562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igmar One" panose="00000500000000000000" pitchFamily="2" charset="0"/>
                  </a:rPr>
                  <a:t>1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409B1A-E493-0709-6A15-C63C0AD1A183}"/>
                </a:ext>
              </a:extLst>
            </p:cNvPr>
            <p:cNvSpPr txBox="1"/>
            <p:nvPr/>
          </p:nvSpPr>
          <p:spPr>
            <a:xfrm rot="2293555">
              <a:off x="2713725" y="4181536"/>
              <a:ext cx="3307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C5C924A-A12D-BAEF-175E-B7B248F9B316}"/>
                </a:ext>
              </a:extLst>
            </p:cNvPr>
            <p:cNvSpPr txBox="1"/>
            <p:nvPr/>
          </p:nvSpPr>
          <p:spPr>
            <a:xfrm rot="10800000">
              <a:off x="1783620" y="3453472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F869FF-E89E-1589-5139-8B8CE4F58768}"/>
                </a:ext>
              </a:extLst>
            </p:cNvPr>
            <p:cNvSpPr txBox="1"/>
            <p:nvPr/>
          </p:nvSpPr>
          <p:spPr>
            <a:xfrm rot="15799950">
              <a:off x="2391739" y="2055170"/>
              <a:ext cx="4200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Sigmar One" panose="00000500000000000000" pitchFamily="2" charset="0"/>
                </a:rPr>
                <a:t>4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9297A9-A203-A333-0D2D-8A74367D0C73}"/>
              </a:ext>
            </a:extLst>
          </p:cNvPr>
          <p:cNvSpPr txBox="1"/>
          <p:nvPr/>
        </p:nvSpPr>
        <p:spPr>
          <a:xfrm>
            <a:off x="6904214" y="2467506"/>
            <a:ext cx="3682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/index.js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entry point, render 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&lt;App /&gt;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DOM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/App.js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component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import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component con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src</a:t>
            </a:r>
            <a:r>
              <a: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/components/time.js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chứa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demo time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lifecycle/hooks</a:t>
            </a:r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761921-2BCB-99BC-664B-66296E5BC5F3}"/>
              </a:ext>
            </a:extLst>
          </p:cNvPr>
          <p:cNvSpPr/>
          <p:nvPr/>
        </p:nvSpPr>
        <p:spPr>
          <a:xfrm>
            <a:off x="6695165" y="2615336"/>
            <a:ext cx="172573" cy="136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9BD4FF-77CE-1509-13F5-93EB2464096B}"/>
              </a:ext>
            </a:extLst>
          </p:cNvPr>
          <p:cNvSpPr/>
          <p:nvPr/>
        </p:nvSpPr>
        <p:spPr>
          <a:xfrm>
            <a:off x="6658690" y="3435615"/>
            <a:ext cx="172573" cy="136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C5EAA58-82C9-38DC-6966-82B110088909}"/>
              </a:ext>
            </a:extLst>
          </p:cNvPr>
          <p:cNvSpPr/>
          <p:nvPr/>
        </p:nvSpPr>
        <p:spPr>
          <a:xfrm>
            <a:off x="6658689" y="4518488"/>
            <a:ext cx="172573" cy="13659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601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EE558-F477-1E66-7871-A1240121D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713F376-C527-D84D-40BD-614543C4A2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C8A5C3-83C1-B1A8-E083-41C845CC0B5F}"/>
              </a:ext>
            </a:extLst>
          </p:cNvPr>
          <p:cNvSpPr/>
          <p:nvPr/>
        </p:nvSpPr>
        <p:spPr>
          <a:xfrm>
            <a:off x="8797232" y="461472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C183614-5E8C-5B91-FD63-D475CC635E5D}"/>
              </a:ext>
            </a:extLst>
          </p:cNvPr>
          <p:cNvSpPr/>
          <p:nvPr/>
        </p:nvSpPr>
        <p:spPr>
          <a:xfrm>
            <a:off x="-1366256" y="-202079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944C90-0787-569B-A326-DDDE0890890D}"/>
              </a:ext>
            </a:extLst>
          </p:cNvPr>
          <p:cNvGrpSpPr/>
          <p:nvPr/>
        </p:nvGrpSpPr>
        <p:grpSpPr>
          <a:xfrm>
            <a:off x="2771842" y="2177750"/>
            <a:ext cx="7482878" cy="2324101"/>
            <a:chOff x="377778" y="695440"/>
            <a:chExt cx="5309963" cy="106054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2E02F3D7-D164-CC4C-72A4-C256A55271B6}"/>
                </a:ext>
              </a:extLst>
            </p:cNvPr>
            <p:cNvSpPr/>
            <p:nvPr/>
          </p:nvSpPr>
          <p:spPr>
            <a:xfrm>
              <a:off x="487242" y="881707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9FC215B-616E-04A9-FBBE-E099C9578D17}"/>
                </a:ext>
              </a:extLst>
            </p:cNvPr>
            <p:cNvSpPr/>
            <p:nvPr/>
          </p:nvSpPr>
          <p:spPr>
            <a:xfrm>
              <a:off x="377778" y="695440"/>
              <a:ext cx="5131482" cy="87428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B50952-444B-CE23-C399-602DBB6F4265}"/>
                </a:ext>
              </a:extLst>
            </p:cNvPr>
            <p:cNvSpPr txBox="1"/>
            <p:nvPr/>
          </p:nvSpPr>
          <p:spPr>
            <a:xfrm>
              <a:off x="556260" y="981910"/>
              <a:ext cx="5131481" cy="491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II. Lifecycle Methods </a:t>
              </a:r>
              <a:r>
                <a:rPr lang="en-US" sz="3200" b="1" i="0" u="none" strike="noStrike" dirty="0" err="1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trong</a:t>
              </a:r>
              <a:r>
                <a:rPr lang="en-US" sz="3200" b="1" i="0" u="none" strike="noStrike" dirty="0">
                  <a:solidFill>
                    <a:srgbClr val="000000"/>
                  </a:solidFill>
                  <a:effectLst/>
                  <a:latin typeface="Sigmar One" panose="00000500000000000000" pitchFamily="2" charset="0"/>
                </a:rPr>
                <a:t> Class Components</a:t>
              </a:r>
              <a:endParaRPr lang="en-US" sz="3200" dirty="0">
                <a:latin typeface="Sigmar One" panose="00000500000000000000" pitchFamily="2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FEA8B89-8A59-B1E0-9272-523115ADB4B1}"/>
                </a:ext>
              </a:extLst>
            </p:cNvPr>
            <p:cNvCxnSpPr/>
            <p:nvPr/>
          </p:nvCxnSpPr>
          <p:spPr>
            <a:xfrm>
              <a:off x="377778" y="861060"/>
              <a:ext cx="513148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B093775-FFDE-12C6-F1A6-8D68FFD10C9F}"/>
                </a:ext>
              </a:extLst>
            </p:cNvPr>
            <p:cNvSpPr/>
            <p:nvPr/>
          </p:nvSpPr>
          <p:spPr>
            <a:xfrm>
              <a:off x="4872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967AF1-38E9-B06E-3320-4A60F7C7B256}"/>
                </a:ext>
              </a:extLst>
            </p:cNvPr>
            <p:cNvSpPr/>
            <p:nvPr/>
          </p:nvSpPr>
          <p:spPr>
            <a:xfrm>
              <a:off x="63964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605A01E-C1D2-0D40-6263-3E74C4C73E53}"/>
                </a:ext>
              </a:extLst>
            </p:cNvPr>
            <p:cNvSpPr/>
            <p:nvPr/>
          </p:nvSpPr>
          <p:spPr>
            <a:xfrm>
              <a:off x="784422" y="754380"/>
              <a:ext cx="69018" cy="4571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50086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7AA05-DFC6-06C2-1709-3772DE6DF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5D49D5-5C33-82A1-E086-2F2DC7F63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1E13CA6-CFB0-EF9B-CBEE-0DAF75F5D81E}"/>
              </a:ext>
            </a:extLst>
          </p:cNvPr>
          <p:cNvSpPr/>
          <p:nvPr/>
        </p:nvSpPr>
        <p:spPr>
          <a:xfrm>
            <a:off x="8797232" y="4614723"/>
            <a:ext cx="3746479" cy="351819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923AA84-E107-B9F9-48F9-8FF99B6EEB4A}"/>
              </a:ext>
            </a:extLst>
          </p:cNvPr>
          <p:cNvSpPr/>
          <p:nvPr/>
        </p:nvSpPr>
        <p:spPr>
          <a:xfrm>
            <a:off x="-1366256" y="-2020794"/>
            <a:ext cx="4811443" cy="424359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2C4FFA-A9CD-8352-98AD-8476DFA5360A}"/>
              </a:ext>
            </a:extLst>
          </p:cNvPr>
          <p:cNvSpPr txBox="1"/>
          <p:nvPr/>
        </p:nvSpPr>
        <p:spPr>
          <a:xfrm>
            <a:off x="9292203" y="1603790"/>
            <a:ext cx="2450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Unmount</a:t>
            </a:r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DB758B-A143-8F7D-744B-E974565637C5}"/>
              </a:ext>
            </a:extLst>
          </p:cNvPr>
          <p:cNvGrpSpPr/>
          <p:nvPr/>
        </p:nvGrpSpPr>
        <p:grpSpPr>
          <a:xfrm>
            <a:off x="1017544" y="1341180"/>
            <a:ext cx="3367287" cy="920688"/>
            <a:chOff x="8501721" y="1302108"/>
            <a:chExt cx="3367287" cy="920688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3612EC3E-9840-3FDF-A5B3-34AC31FDC356}"/>
                </a:ext>
              </a:extLst>
            </p:cNvPr>
            <p:cNvSpPr/>
            <p:nvPr/>
          </p:nvSpPr>
          <p:spPr>
            <a:xfrm>
              <a:off x="8501721" y="1354116"/>
              <a:ext cx="2791871" cy="86868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4CC493D-4BB7-8D3C-70C1-760327B8B5A4}"/>
                </a:ext>
              </a:extLst>
            </p:cNvPr>
            <p:cNvGrpSpPr/>
            <p:nvPr/>
          </p:nvGrpSpPr>
          <p:grpSpPr>
            <a:xfrm>
              <a:off x="8533433" y="1302108"/>
              <a:ext cx="3335575" cy="868680"/>
              <a:chOff x="8523712" y="1314063"/>
              <a:chExt cx="3335575" cy="868680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7FE48548-AB42-E6E4-2A12-3F7E485A6B5E}"/>
                  </a:ext>
                </a:extLst>
              </p:cNvPr>
              <p:cNvSpPr/>
              <p:nvPr/>
            </p:nvSpPr>
            <p:spPr>
              <a:xfrm>
                <a:off x="8523712" y="1314063"/>
                <a:ext cx="2791871" cy="8686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3FA637BB-6861-4582-38D4-872D013A6C6F}"/>
                  </a:ext>
                </a:extLst>
              </p:cNvPr>
              <p:cNvSpPr txBox="1"/>
              <p:nvPr/>
            </p:nvSpPr>
            <p:spPr>
              <a:xfrm>
                <a:off x="9408695" y="1563737"/>
                <a:ext cx="2450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Mount</a:t>
                </a:r>
                <a:endParaRPr lang="en-US" dirty="0"/>
              </a:p>
            </p:txBody>
          </p:sp>
        </p:grpSp>
      </p:grpSp>
      <p:sp>
        <p:nvSpPr>
          <p:cNvPr id="69" name="Arrow: Down 68">
            <a:extLst>
              <a:ext uri="{FF2B5EF4-FFF2-40B4-BE49-F238E27FC236}">
                <a16:creationId xmlns:a16="http://schemas.microsoft.com/office/drawing/2014/main" id="{A8CAED98-DAC7-B978-C1D0-BC0259632B22}"/>
              </a:ext>
            </a:extLst>
          </p:cNvPr>
          <p:cNvSpPr/>
          <p:nvPr/>
        </p:nvSpPr>
        <p:spPr>
          <a:xfrm>
            <a:off x="2263883" y="2274804"/>
            <a:ext cx="299192" cy="74950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6722549-3F6D-188D-2253-DD90269A7394}"/>
              </a:ext>
            </a:extLst>
          </p:cNvPr>
          <p:cNvGrpSpPr/>
          <p:nvPr/>
        </p:nvGrpSpPr>
        <p:grpSpPr>
          <a:xfrm>
            <a:off x="627277" y="1302108"/>
            <a:ext cx="11314445" cy="3114451"/>
            <a:chOff x="627277" y="1302108"/>
            <a:chExt cx="11314445" cy="3114451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860DA9C-E5F0-B16F-D617-82D4F20EC679}"/>
                </a:ext>
              </a:extLst>
            </p:cNvPr>
            <p:cNvSpPr/>
            <p:nvPr/>
          </p:nvSpPr>
          <p:spPr>
            <a:xfrm>
              <a:off x="4482184" y="3012370"/>
              <a:ext cx="3430857" cy="1404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2BB428D-C76D-0DDE-CCA6-06AB48BFF7A4}"/>
                </a:ext>
              </a:extLst>
            </p:cNvPr>
            <p:cNvSpPr/>
            <p:nvPr/>
          </p:nvSpPr>
          <p:spPr>
            <a:xfrm>
              <a:off x="627277" y="3011371"/>
              <a:ext cx="3430857" cy="1404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64550C19-DAF1-00DF-E710-38E95501A493}"/>
                </a:ext>
              </a:extLst>
            </p:cNvPr>
            <p:cNvSpPr/>
            <p:nvPr/>
          </p:nvSpPr>
          <p:spPr>
            <a:xfrm>
              <a:off x="8337092" y="3011370"/>
              <a:ext cx="3430857" cy="140418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BD89019-4E07-94E2-A012-874C424C45B4}"/>
                </a:ext>
              </a:extLst>
            </p:cNvPr>
            <p:cNvGrpSpPr/>
            <p:nvPr/>
          </p:nvGrpSpPr>
          <p:grpSpPr>
            <a:xfrm>
              <a:off x="8510865" y="1302108"/>
              <a:ext cx="3213642" cy="920688"/>
              <a:chOff x="8501721" y="1302108"/>
              <a:chExt cx="3213642" cy="920688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EF154EF1-567D-1EC9-35A9-F14189544BEA}"/>
                  </a:ext>
                </a:extLst>
              </p:cNvPr>
              <p:cNvSpPr/>
              <p:nvPr/>
            </p:nvSpPr>
            <p:spPr>
              <a:xfrm>
                <a:off x="8501721" y="1354116"/>
                <a:ext cx="2791871" cy="8686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7CC8CAB9-B401-788E-6EC3-A659F6FFE7C6}"/>
                  </a:ext>
                </a:extLst>
              </p:cNvPr>
              <p:cNvGrpSpPr/>
              <p:nvPr/>
            </p:nvGrpSpPr>
            <p:grpSpPr>
              <a:xfrm>
                <a:off x="8533433" y="1302108"/>
                <a:ext cx="3181930" cy="868680"/>
                <a:chOff x="8523712" y="1314063"/>
                <a:chExt cx="3181930" cy="8686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08690B2B-615B-97C5-9CB9-519D1FD4449D}"/>
                    </a:ext>
                  </a:extLst>
                </p:cNvPr>
                <p:cNvSpPr/>
                <p:nvPr/>
              </p:nvSpPr>
              <p:spPr>
                <a:xfrm>
                  <a:off x="8523712" y="1314063"/>
                  <a:ext cx="2791871" cy="8686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1645FC-1FA0-1B93-FD7F-ED5BA7F132EE}"/>
                    </a:ext>
                  </a:extLst>
                </p:cNvPr>
                <p:cNvSpPr txBox="1"/>
                <p:nvPr/>
              </p:nvSpPr>
              <p:spPr>
                <a:xfrm>
                  <a:off x="9255050" y="1563737"/>
                  <a:ext cx="24505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i="0" u="none" strike="noStrike" dirty="0"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 Unmount</a:t>
                  </a:r>
                  <a:endParaRPr lang="en-US" dirty="0"/>
                </a:p>
              </p:txBody>
            </p:sp>
          </p:grp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4F8E2BF-C362-3FCB-B142-912816572C07}"/>
                </a:ext>
              </a:extLst>
            </p:cNvPr>
            <p:cNvGrpSpPr/>
            <p:nvPr/>
          </p:nvGrpSpPr>
          <p:grpSpPr>
            <a:xfrm>
              <a:off x="4829552" y="1315176"/>
              <a:ext cx="3367287" cy="920688"/>
              <a:chOff x="8501721" y="1302108"/>
              <a:chExt cx="3367287" cy="920688"/>
            </a:xfrm>
          </p:grpSpPr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449A1EE8-5E6D-6DA4-CB11-995303433B39}"/>
                  </a:ext>
                </a:extLst>
              </p:cNvPr>
              <p:cNvSpPr/>
              <p:nvPr/>
            </p:nvSpPr>
            <p:spPr>
              <a:xfrm>
                <a:off x="8501721" y="1354116"/>
                <a:ext cx="2791871" cy="8686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C086A57-3322-E259-5796-887AEFE0AAEE}"/>
                  </a:ext>
                </a:extLst>
              </p:cNvPr>
              <p:cNvGrpSpPr/>
              <p:nvPr/>
            </p:nvGrpSpPr>
            <p:grpSpPr>
              <a:xfrm>
                <a:off x="8533433" y="1302108"/>
                <a:ext cx="3335575" cy="868680"/>
                <a:chOff x="8523712" y="1314063"/>
                <a:chExt cx="3335575" cy="868680"/>
              </a:xfrm>
            </p:grpSpPr>
            <p:sp>
              <p:nvSpPr>
                <p:cNvPr id="59" name="Rectangle: Rounded Corners 58">
                  <a:extLst>
                    <a:ext uri="{FF2B5EF4-FFF2-40B4-BE49-F238E27FC236}">
                      <a16:creationId xmlns:a16="http://schemas.microsoft.com/office/drawing/2014/main" id="{AF81BB30-04F9-F036-7857-D6DFE6CF80CC}"/>
                    </a:ext>
                  </a:extLst>
                </p:cNvPr>
                <p:cNvSpPr/>
                <p:nvPr/>
              </p:nvSpPr>
              <p:spPr>
                <a:xfrm>
                  <a:off x="8523712" y="1314063"/>
                  <a:ext cx="2791871" cy="8686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624E49D-6F25-4CD5-1B3C-54126A5666D8}"/>
                    </a:ext>
                  </a:extLst>
                </p:cNvPr>
                <p:cNvSpPr txBox="1"/>
                <p:nvPr/>
              </p:nvSpPr>
              <p:spPr>
                <a:xfrm>
                  <a:off x="9408695" y="1563737"/>
                  <a:ext cx="24505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0000"/>
                      </a:solidFill>
                      <a:latin typeface="Arial" panose="020B0604020202020204" pitchFamily="34" charset="0"/>
                    </a:rPr>
                    <a:t>Update</a:t>
                  </a:r>
                  <a:endParaRPr lang="en-US" dirty="0"/>
                </a:p>
              </p:txBody>
            </p:sp>
          </p:grp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A34175-A353-3329-0448-6D9506AA9148}"/>
                </a:ext>
              </a:extLst>
            </p:cNvPr>
            <p:cNvSpPr txBox="1"/>
            <p:nvPr/>
          </p:nvSpPr>
          <p:spPr>
            <a:xfrm>
              <a:off x="974775" y="3483390"/>
              <a:ext cx="2834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componentDidMount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()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EAF7713-0D66-B2EB-8ED0-A9B6DE895C8E}"/>
                </a:ext>
              </a:extLst>
            </p:cNvPr>
            <p:cNvSpPr txBox="1"/>
            <p:nvPr/>
          </p:nvSpPr>
          <p:spPr>
            <a:xfrm>
              <a:off x="4613071" y="3344890"/>
              <a:ext cx="32999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componentDidUpdate</a:t>
              </a:r>
              <a:endParaRPr lang="en-US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endParaRPr>
            </a:p>
            <a:p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(</a:t>
              </a:r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prevProps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, </a:t>
              </a:r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prevState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)</a:t>
              </a:r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684313F-9681-5A90-C4A2-E118B8A5EED2}"/>
                </a:ext>
              </a:extLst>
            </p:cNvPr>
            <p:cNvSpPr txBox="1"/>
            <p:nvPr/>
          </p:nvSpPr>
          <p:spPr>
            <a:xfrm>
              <a:off x="8510865" y="3483390"/>
              <a:ext cx="34308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b="0" i="0" u="none" strike="noStrike" dirty="0" err="1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componentWillUnmount</a:t>
              </a:r>
              <a:r>
                <a:rPr lang="en-US" sz="1800" b="0" i="0" u="none" strike="noStrike" dirty="0">
                  <a:solidFill>
                    <a:srgbClr val="188038"/>
                  </a:solidFill>
                  <a:effectLst/>
                  <a:latin typeface="Roboto Mono" panose="00000009000000000000" pitchFamily="49" charset="0"/>
                </a:rPr>
                <a:t>()</a:t>
              </a:r>
              <a:endParaRPr lang="en-US" dirty="0"/>
            </a:p>
          </p:txBody>
        </p:sp>
        <p:sp>
          <p:nvSpPr>
            <p:cNvPr id="72" name="Arrow: Down 71">
              <a:extLst>
                <a:ext uri="{FF2B5EF4-FFF2-40B4-BE49-F238E27FC236}">
                  <a16:creationId xmlns:a16="http://schemas.microsoft.com/office/drawing/2014/main" id="{528D36C0-78A9-1907-39B2-705E6520C649}"/>
                </a:ext>
              </a:extLst>
            </p:cNvPr>
            <p:cNvSpPr/>
            <p:nvPr/>
          </p:nvSpPr>
          <p:spPr>
            <a:xfrm>
              <a:off x="6107603" y="2242120"/>
              <a:ext cx="299192" cy="7495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Arrow: Down 72">
              <a:extLst>
                <a:ext uri="{FF2B5EF4-FFF2-40B4-BE49-F238E27FC236}">
                  <a16:creationId xmlns:a16="http://schemas.microsoft.com/office/drawing/2014/main" id="{D86F8345-1B10-103D-AEE6-E4F42976D593}"/>
                </a:ext>
              </a:extLst>
            </p:cNvPr>
            <p:cNvSpPr/>
            <p:nvPr/>
          </p:nvSpPr>
          <p:spPr>
            <a:xfrm>
              <a:off x="9882123" y="2242120"/>
              <a:ext cx="299192" cy="749504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D955747A-3168-51FB-383A-53C518E3E99E}"/>
                </a:ext>
              </a:extLst>
            </p:cNvPr>
            <p:cNvGrpSpPr/>
            <p:nvPr/>
          </p:nvGrpSpPr>
          <p:grpSpPr>
            <a:xfrm>
              <a:off x="974775" y="1354116"/>
              <a:ext cx="3367287" cy="920688"/>
              <a:chOff x="8501721" y="1302108"/>
              <a:chExt cx="3367287" cy="92068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AAE81886-070B-8389-C9BF-87AE047D06A7}"/>
                  </a:ext>
                </a:extLst>
              </p:cNvPr>
              <p:cNvSpPr/>
              <p:nvPr/>
            </p:nvSpPr>
            <p:spPr>
              <a:xfrm>
                <a:off x="8501721" y="1354116"/>
                <a:ext cx="2791871" cy="86868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D6DEBC25-5532-89CE-C6A1-F5EC9F2859FD}"/>
                  </a:ext>
                </a:extLst>
              </p:cNvPr>
              <p:cNvGrpSpPr/>
              <p:nvPr/>
            </p:nvGrpSpPr>
            <p:grpSpPr>
              <a:xfrm>
                <a:off x="8533433" y="1302108"/>
                <a:ext cx="3335575" cy="868680"/>
                <a:chOff x="8523712" y="1314063"/>
                <a:chExt cx="3335575" cy="868680"/>
              </a:xfrm>
            </p:grpSpPr>
            <p:sp>
              <p:nvSpPr>
                <p:cNvPr id="77" name="Rectangle: Rounded Corners 76">
                  <a:extLst>
                    <a:ext uri="{FF2B5EF4-FFF2-40B4-BE49-F238E27FC236}">
                      <a16:creationId xmlns:a16="http://schemas.microsoft.com/office/drawing/2014/main" id="{1B6B55A4-C959-E476-7136-E12EE6A0FD7F}"/>
                    </a:ext>
                  </a:extLst>
                </p:cNvPr>
                <p:cNvSpPr/>
                <p:nvPr/>
              </p:nvSpPr>
              <p:spPr>
                <a:xfrm>
                  <a:off x="8523712" y="1314063"/>
                  <a:ext cx="2791871" cy="8686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734A3657-21F2-0E33-7631-D19DDCEE36BB}"/>
                    </a:ext>
                  </a:extLst>
                </p:cNvPr>
                <p:cNvSpPr txBox="1"/>
                <p:nvPr/>
              </p:nvSpPr>
              <p:spPr>
                <a:xfrm>
                  <a:off x="9408695" y="1563737"/>
                  <a:ext cx="24505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b="1" i="0" u="none" strike="noStrike" dirty="0">
                      <a:solidFill>
                        <a:srgbClr val="000000"/>
                      </a:solidFill>
                      <a:effectLst/>
                      <a:latin typeface="Arial" panose="020B0604020202020204" pitchFamily="34" charset="0"/>
                    </a:rPr>
                    <a:t>Mount</a:t>
                  </a:r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022335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897</Words>
  <Application>Microsoft Office PowerPoint</Application>
  <PresentationFormat>Widescreen</PresentationFormat>
  <Paragraphs>161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</vt:lpstr>
      <vt:lpstr>Aptos Display</vt:lpstr>
      <vt:lpstr>Arial</vt:lpstr>
      <vt:lpstr>Roboto Mono</vt:lpstr>
      <vt:lpstr>Rokkitt</vt:lpstr>
      <vt:lpstr>Sigmar One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lee</dc:creator>
  <cp:lastModifiedBy>huy lee</cp:lastModifiedBy>
  <cp:revision>6</cp:revision>
  <dcterms:created xsi:type="dcterms:W3CDTF">2025-05-21T14:24:12Z</dcterms:created>
  <dcterms:modified xsi:type="dcterms:W3CDTF">2025-05-25T08:51:25Z</dcterms:modified>
</cp:coreProperties>
</file>