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Teko"/>
      <p:regular r:id="rId22"/>
      <p:bold r:id="rId23"/>
    </p:embeddedFont>
    <p:embeddedFont>
      <p:font typeface="Tahoma"/>
      <p:regular r:id="rId24"/>
      <p:bold r:id="rId25"/>
    </p:embeddedFon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eko-regular.fntdata"/><Relationship Id="rId21" Type="http://schemas.openxmlformats.org/officeDocument/2006/relationships/slide" Target="slides/slide17.xml"/><Relationship Id="rId24" Type="http://schemas.openxmlformats.org/officeDocument/2006/relationships/font" Target="fonts/Tahoma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Black-regular.fntdata"/><Relationship Id="rId25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 con imagen 2" showMasterSp="0">
  <p:cSld name="Diapositiva de título con imagen 2">
    <p:bg>
      <p:bgPr>
        <a:solidFill>
          <a:srgbClr val="3F3F3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>
            <p:ph idx="2" type="pic"/>
          </p:nvPr>
        </p:nvSpPr>
        <p:spPr>
          <a:xfrm>
            <a:off x="0" y="0"/>
            <a:ext cx="12192000" cy="6786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1044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539896" y="2377000"/>
            <a:ext cx="35717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539896" y="4962525"/>
            <a:ext cx="357178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es secciones">
  <p:cSld name="Tres seccion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432000" y="1008000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2" type="body"/>
          </p:nvPr>
        </p:nvSpPr>
        <p:spPr>
          <a:xfrm>
            <a:off x="2231749" y="4637931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11"/>
          <p:cNvSpPr txBox="1"/>
          <p:nvPr>
            <p:ph idx="3" type="body"/>
          </p:nvPr>
        </p:nvSpPr>
        <p:spPr>
          <a:xfrm>
            <a:off x="5111498" y="4637931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4" type="body"/>
          </p:nvPr>
        </p:nvSpPr>
        <p:spPr>
          <a:xfrm>
            <a:off x="7991247" y="4637931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5" type="body"/>
          </p:nvPr>
        </p:nvSpPr>
        <p:spPr>
          <a:xfrm>
            <a:off x="2231749" y="4003531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6" type="body"/>
          </p:nvPr>
        </p:nvSpPr>
        <p:spPr>
          <a:xfrm>
            <a:off x="5111498" y="4003531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7" type="body"/>
          </p:nvPr>
        </p:nvSpPr>
        <p:spPr>
          <a:xfrm>
            <a:off x="7991247" y="4003531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2 1_Title" showMasterSp="0">
  <p:cSld name="Diapositiva 2 1_Title">
    <p:bg>
      <p:bgPr>
        <a:solidFill>
          <a:srgbClr val="F2F2F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>
            <p:ph idx="2" type="pic"/>
          </p:nvPr>
        </p:nvSpPr>
        <p:spPr>
          <a:xfrm>
            <a:off x="0" y="0"/>
            <a:ext cx="12192000" cy="6786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1044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12"/>
          <p:cNvSpPr/>
          <p:nvPr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2"/>
          <p:cNvSpPr txBox="1"/>
          <p:nvPr>
            <p:ph type="ctrTitle"/>
          </p:nvPr>
        </p:nvSpPr>
        <p:spPr>
          <a:xfrm>
            <a:off x="6539896" y="2377000"/>
            <a:ext cx="35717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" type="subTitle"/>
          </p:nvPr>
        </p:nvSpPr>
        <p:spPr>
          <a:xfrm>
            <a:off x="6905624" y="5057775"/>
            <a:ext cx="3206053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6905625" y="5400675"/>
            <a:ext cx="3206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4" type="body"/>
          </p:nvPr>
        </p:nvSpPr>
        <p:spPr>
          <a:xfrm>
            <a:off x="6905625" y="5751513"/>
            <a:ext cx="3206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 con imagen" showMasterSp="0">
  <p:cSld name="Diapositiva de título con imagen">
    <p:bg>
      <p:bgPr>
        <a:solidFill>
          <a:srgbClr val="3F3F3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>
            <p:ph idx="2" type="pic"/>
          </p:nvPr>
        </p:nvSpPr>
        <p:spPr>
          <a:xfrm>
            <a:off x="0" y="0"/>
            <a:ext cx="12192000" cy="6786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10440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13"/>
          <p:cNvSpPr/>
          <p:nvPr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3"/>
          <p:cNvSpPr txBox="1"/>
          <p:nvPr>
            <p:ph type="ctrTitle"/>
          </p:nvPr>
        </p:nvSpPr>
        <p:spPr>
          <a:xfrm>
            <a:off x="432000" y="2377000"/>
            <a:ext cx="547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432000" y="4962525"/>
            <a:ext cx="547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13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o digital">
  <p:cSld name="Producto digital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465" y="1007667"/>
            <a:ext cx="11528535" cy="5645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32000" y="3613424"/>
            <a:ext cx="3974900" cy="2465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431800" y="1582738"/>
            <a:ext cx="3975100" cy="1744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4"/>
          <p:cNvSpPr/>
          <p:nvPr>
            <p:ph idx="3" type="pic"/>
          </p:nvPr>
        </p:nvSpPr>
        <p:spPr>
          <a:xfrm>
            <a:off x="5217319" y="1450975"/>
            <a:ext cx="6974680" cy="3935414"/>
          </a:xfrm>
          <a:prstGeom prst="rect">
            <a:avLst/>
          </a:prstGeom>
          <a:solidFill>
            <a:srgbClr val="F2F2F2">
              <a:alpha val="69411"/>
            </a:srgbClr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ción de números grandes 1">
  <p:cSld name="Opción de números grandes 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790100" y="2701131"/>
            <a:ext cx="4113900" cy="282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7658100" y="2701131"/>
            <a:ext cx="4113900" cy="282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15"/>
          <p:cNvSpPr txBox="1"/>
          <p:nvPr>
            <p:ph idx="3" type="body"/>
          </p:nvPr>
        </p:nvSpPr>
        <p:spPr>
          <a:xfrm>
            <a:off x="1793079" y="1728000"/>
            <a:ext cx="4122920" cy="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sz="5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4" type="body"/>
          </p:nvPr>
        </p:nvSpPr>
        <p:spPr>
          <a:xfrm>
            <a:off x="7655762" y="1722438"/>
            <a:ext cx="4104437" cy="735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sz="5400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5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ción de números grandes 2">
  <p:cSld name="Opción de números grandes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>
            <p:ph idx="1" type="body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body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/>
          <p:nvPr>
            <p:ph idx="3" type="body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16"/>
          <p:cNvSpPr txBox="1"/>
          <p:nvPr>
            <p:ph idx="4" type="body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5" type="body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6" type="body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7" type="body"/>
          </p:nvPr>
        </p:nvSpPr>
        <p:spPr>
          <a:xfrm>
            <a:off x="2074738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8" type="body"/>
          </p:nvPr>
        </p:nvSpPr>
        <p:spPr>
          <a:xfrm>
            <a:off x="5748625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9" type="body"/>
          </p:nvPr>
        </p:nvSpPr>
        <p:spPr>
          <a:xfrm>
            <a:off x="8808600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3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comercial">
  <p:cSld name="Espacio comercial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7"/>
          <p:cNvCxnSpPr/>
          <p:nvPr/>
        </p:nvCxnSpPr>
        <p:spPr>
          <a:xfrm>
            <a:off x="6096000" y="1319756"/>
            <a:ext cx="0" cy="46101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7" name="Google Shape;177;p17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 rot="10800000">
            <a:off x="432000" y="3624806"/>
            <a:ext cx="1134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5112000" y="951013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2" type="body"/>
          </p:nvPr>
        </p:nvSpPr>
        <p:spPr>
          <a:xfrm>
            <a:off x="5106000" y="6046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3" type="body"/>
          </p:nvPr>
        </p:nvSpPr>
        <p:spPr>
          <a:xfrm>
            <a:off x="432000" y="3260393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9792001" y="3260393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>
  <p:cSld name="Título y contenid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432000" y="1728000"/>
            <a:ext cx="5472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body"/>
          </p:nvPr>
        </p:nvSpPr>
        <p:spPr>
          <a:xfrm>
            <a:off x="6300000" y="1728000"/>
            <a:ext cx="5472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432000" y="2210852"/>
            <a:ext cx="5472000" cy="3868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body"/>
          </p:nvPr>
        </p:nvSpPr>
        <p:spPr>
          <a:xfrm>
            <a:off x="6300000" y="2210852"/>
            <a:ext cx="5472000" cy="3868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02" name="Google Shape;202;p20" title="Línea divisoria"/>
          <p:cNvCxnSpPr/>
          <p:nvPr/>
        </p:nvCxnSpPr>
        <p:spPr>
          <a:xfrm>
            <a:off x="449349" y="2159999"/>
            <a:ext cx="4214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0" title="Línea divisoria"/>
          <p:cNvCxnSpPr/>
          <p:nvPr/>
        </p:nvCxnSpPr>
        <p:spPr>
          <a:xfrm>
            <a:off x="6312700" y="2159999"/>
            <a:ext cx="4214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0"/>
          <p:cNvSpPr txBox="1"/>
          <p:nvPr>
            <p:ph idx="3" type="body"/>
          </p:nvPr>
        </p:nvSpPr>
        <p:spPr>
          <a:xfrm>
            <a:off x="432000" y="1654025"/>
            <a:ext cx="5472000" cy="4551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5" name="Google Shape;205;p20"/>
          <p:cNvSpPr txBox="1"/>
          <p:nvPr>
            <p:ph idx="4" type="body"/>
          </p:nvPr>
        </p:nvSpPr>
        <p:spPr>
          <a:xfrm>
            <a:off x="6312700" y="1654025"/>
            <a:ext cx="5459300" cy="4551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subtítulo, imagen y contenido">
  <p:cSld name="Título, subtítulo, imagen y contenido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31999" y="3714746"/>
            <a:ext cx="4416225" cy="2364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5658103" y="3981451"/>
            <a:ext cx="5749483" cy="1343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5353050" y="0"/>
            <a:ext cx="6406950" cy="371474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32000" y="6365363"/>
            <a:ext cx="4416225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5658442" y="5657850"/>
            <a:ext cx="5749334" cy="11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embros del equipo 3">
  <p:cSld name="Miembros del equipo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0" name="Google Shape;210;p21"/>
          <p:cNvSpPr/>
          <p:nvPr>
            <p:ph idx="2" type="pic"/>
          </p:nvPr>
        </p:nvSpPr>
        <p:spPr>
          <a:xfrm>
            <a:off x="431799" y="2319681"/>
            <a:ext cx="1352367" cy="1352367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1974854" y="2485913"/>
            <a:ext cx="2124000" cy="70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1974854" y="3904988"/>
            <a:ext cx="212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4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5" type="body"/>
          </p:nvPr>
        </p:nvSpPr>
        <p:spPr>
          <a:xfrm>
            <a:off x="1974854" y="3461032"/>
            <a:ext cx="2124000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1"/>
          <p:cNvSpPr/>
          <p:nvPr>
            <p:ph idx="6" type="pic"/>
          </p:nvPr>
        </p:nvSpPr>
        <p:spPr>
          <a:xfrm>
            <a:off x="4268028" y="2319681"/>
            <a:ext cx="1352367" cy="1352367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7" type="body"/>
          </p:nvPr>
        </p:nvSpPr>
        <p:spPr>
          <a:xfrm>
            <a:off x="5811083" y="2485913"/>
            <a:ext cx="2124000" cy="70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8" type="body"/>
          </p:nvPr>
        </p:nvSpPr>
        <p:spPr>
          <a:xfrm>
            <a:off x="5811083" y="3904988"/>
            <a:ext cx="212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9" type="body"/>
          </p:nvPr>
        </p:nvSpPr>
        <p:spPr>
          <a:xfrm>
            <a:off x="5811083" y="3461032"/>
            <a:ext cx="2124000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1"/>
          <p:cNvSpPr/>
          <p:nvPr>
            <p:ph idx="13" type="pic"/>
          </p:nvPr>
        </p:nvSpPr>
        <p:spPr>
          <a:xfrm>
            <a:off x="8112825" y="2319681"/>
            <a:ext cx="1352367" cy="1352367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14" type="body"/>
          </p:nvPr>
        </p:nvSpPr>
        <p:spPr>
          <a:xfrm>
            <a:off x="9647313" y="2485913"/>
            <a:ext cx="2124000" cy="70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5" type="body"/>
          </p:nvPr>
        </p:nvSpPr>
        <p:spPr>
          <a:xfrm>
            <a:off x="9647313" y="3904988"/>
            <a:ext cx="212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6" type="body"/>
          </p:nvPr>
        </p:nvSpPr>
        <p:spPr>
          <a:xfrm>
            <a:off x="9647313" y="3461032"/>
            <a:ext cx="2124000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embros del equipo 6">
  <p:cSld name="Miembros del equipo 6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431800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3" type="body"/>
          </p:nvPr>
        </p:nvSpPr>
        <p:spPr>
          <a:xfrm>
            <a:off x="431800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4" type="body"/>
          </p:nvPr>
        </p:nvSpPr>
        <p:spPr>
          <a:xfrm>
            <a:off x="2375703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5" type="body"/>
          </p:nvPr>
        </p:nvSpPr>
        <p:spPr>
          <a:xfrm>
            <a:off x="2375703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2"/>
          <p:cNvSpPr txBox="1"/>
          <p:nvPr>
            <p:ph idx="6" type="body"/>
          </p:nvPr>
        </p:nvSpPr>
        <p:spPr>
          <a:xfrm>
            <a:off x="4319606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7" type="body"/>
          </p:nvPr>
        </p:nvSpPr>
        <p:spPr>
          <a:xfrm>
            <a:off x="4319606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idx="8" type="body"/>
          </p:nvPr>
        </p:nvSpPr>
        <p:spPr>
          <a:xfrm>
            <a:off x="6263509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2"/>
          <p:cNvSpPr txBox="1"/>
          <p:nvPr>
            <p:ph idx="9" type="body"/>
          </p:nvPr>
        </p:nvSpPr>
        <p:spPr>
          <a:xfrm>
            <a:off x="6263509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13" type="body"/>
          </p:nvPr>
        </p:nvSpPr>
        <p:spPr>
          <a:xfrm>
            <a:off x="8207412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14" type="body"/>
          </p:nvPr>
        </p:nvSpPr>
        <p:spPr>
          <a:xfrm>
            <a:off x="8207412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2"/>
          <p:cNvSpPr/>
          <p:nvPr>
            <p:ph idx="15" type="pic"/>
          </p:nvPr>
        </p:nvSpPr>
        <p:spPr>
          <a:xfrm>
            <a:off x="431800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9" name="Google Shape;239;p22"/>
          <p:cNvSpPr/>
          <p:nvPr>
            <p:ph idx="16" type="pic"/>
          </p:nvPr>
        </p:nvSpPr>
        <p:spPr>
          <a:xfrm>
            <a:off x="2375703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0" name="Google Shape;240;p22"/>
          <p:cNvSpPr/>
          <p:nvPr>
            <p:ph idx="17" type="pic"/>
          </p:nvPr>
        </p:nvSpPr>
        <p:spPr>
          <a:xfrm>
            <a:off x="4319606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1" name="Google Shape;241;p22"/>
          <p:cNvSpPr/>
          <p:nvPr>
            <p:ph idx="18" type="pic"/>
          </p:nvPr>
        </p:nvSpPr>
        <p:spPr>
          <a:xfrm>
            <a:off x="6263509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2" name="Google Shape;242;p22"/>
          <p:cNvSpPr/>
          <p:nvPr>
            <p:ph idx="19" type="pic"/>
          </p:nvPr>
        </p:nvSpPr>
        <p:spPr>
          <a:xfrm>
            <a:off x="8207412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20" type="body"/>
          </p:nvPr>
        </p:nvSpPr>
        <p:spPr>
          <a:xfrm>
            <a:off x="10151313" y="4113808"/>
            <a:ext cx="1620000" cy="78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idx="21" type="body"/>
          </p:nvPr>
        </p:nvSpPr>
        <p:spPr>
          <a:xfrm>
            <a:off x="10151313" y="5258975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2"/>
          <p:cNvSpPr/>
          <p:nvPr>
            <p:ph idx="22" type="pic"/>
          </p:nvPr>
        </p:nvSpPr>
        <p:spPr>
          <a:xfrm>
            <a:off x="10151313" y="2246681"/>
            <a:ext cx="1620000" cy="16200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>
  <p:cSld name="Solo el título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tas previas de la aplicación móvil">
  <p:cSld name="Vistas previas de la aplicación móvil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ntalla de un teléfono móvil&#10;&#10;Descripción generada con confianza alta" id="254" name="Google Shape;2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307" y="915497"/>
            <a:ext cx="4666142" cy="4684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talla de un teléfono móvil&#10;&#10;Descripción generada con confianza alta" id="255" name="Google Shape;2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2929" y="915497"/>
            <a:ext cx="4666142" cy="4684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talla de un teléfono móvil&#10;&#10;Descripción generada con confianza alta" id="256" name="Google Shape;2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2551" y="915497"/>
            <a:ext cx="4666142" cy="468410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1615505" y="5752808"/>
            <a:ext cx="1980000" cy="5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5"/>
          <p:cNvSpPr txBox="1"/>
          <p:nvPr>
            <p:ph idx="2" type="body"/>
          </p:nvPr>
        </p:nvSpPr>
        <p:spPr>
          <a:xfrm>
            <a:off x="1615505" y="5291099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idx="3" type="body"/>
          </p:nvPr>
        </p:nvSpPr>
        <p:spPr>
          <a:xfrm>
            <a:off x="5177148" y="5752808"/>
            <a:ext cx="1980000" cy="5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4" type="body"/>
          </p:nvPr>
        </p:nvSpPr>
        <p:spPr>
          <a:xfrm>
            <a:off x="5177148" y="5291099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idx="5" type="body"/>
          </p:nvPr>
        </p:nvSpPr>
        <p:spPr>
          <a:xfrm>
            <a:off x="8699878" y="5752808"/>
            <a:ext cx="1980000" cy="5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5"/>
          <p:cNvSpPr txBox="1"/>
          <p:nvPr>
            <p:ph idx="6" type="body"/>
          </p:nvPr>
        </p:nvSpPr>
        <p:spPr>
          <a:xfrm>
            <a:off x="8699878" y="5291099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25"/>
          <p:cNvSpPr/>
          <p:nvPr>
            <p:ph idx="7" type="pic"/>
          </p:nvPr>
        </p:nvSpPr>
        <p:spPr>
          <a:xfrm>
            <a:off x="1751679" y="1450182"/>
            <a:ext cx="1772571" cy="3183732"/>
          </a:xfrm>
          <a:prstGeom prst="rect">
            <a:avLst/>
          </a:prstGeom>
          <a:solidFill>
            <a:srgbClr val="F2F2F2">
              <a:alpha val="69411"/>
            </a:srgbClr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7" name="Google Shape;267;p25"/>
          <p:cNvSpPr/>
          <p:nvPr>
            <p:ph idx="8" type="pic"/>
          </p:nvPr>
        </p:nvSpPr>
        <p:spPr>
          <a:xfrm>
            <a:off x="5281301" y="1450182"/>
            <a:ext cx="1772571" cy="3183732"/>
          </a:xfrm>
          <a:prstGeom prst="rect">
            <a:avLst/>
          </a:prstGeom>
          <a:solidFill>
            <a:srgbClr val="F2F2F2">
              <a:alpha val="69411"/>
            </a:srgbClr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8" name="Google Shape;268;p25"/>
          <p:cNvSpPr/>
          <p:nvPr>
            <p:ph idx="9" type="pic"/>
          </p:nvPr>
        </p:nvSpPr>
        <p:spPr>
          <a:xfrm>
            <a:off x="8810923" y="1450182"/>
            <a:ext cx="1772571" cy="3183732"/>
          </a:xfrm>
          <a:prstGeom prst="rect">
            <a:avLst/>
          </a:prstGeom>
          <a:solidFill>
            <a:srgbClr val="F2F2F2">
              <a:alpha val="69411"/>
            </a:srgbClr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>
  <p:cSld name="Diapositiva de título">
    <p:bg>
      <p:bgPr>
        <a:solidFill>
          <a:srgbClr val="3F3F3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26"/>
          <p:cNvSpPr txBox="1"/>
          <p:nvPr>
            <p:ph type="ctrTitle"/>
          </p:nvPr>
        </p:nvSpPr>
        <p:spPr>
          <a:xfrm>
            <a:off x="432000" y="2377000"/>
            <a:ext cx="547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432000" y="4962525"/>
            <a:ext cx="547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3" name="Google Shape;273;p26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bg>
      <p:bgPr>
        <a:solidFill>
          <a:srgbClr val="F2F2F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36000">
                <a:srgbClr val="000000">
                  <a:alpha val="60000"/>
                </a:srgbClr>
              </a:gs>
              <a:gs pos="100000">
                <a:schemeClr val="dk1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27"/>
          <p:cNvSpPr txBox="1"/>
          <p:nvPr>
            <p:ph type="ctrTitle"/>
          </p:nvPr>
        </p:nvSpPr>
        <p:spPr>
          <a:xfrm>
            <a:off x="680728" y="2377000"/>
            <a:ext cx="62996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680728" y="4962525"/>
            <a:ext cx="629968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27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3" name="Google Shape;283;p27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>
  <p:cSld name="Contenido con título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8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7" name="Google Shape;287;p28"/>
          <p:cNvSpPr txBox="1"/>
          <p:nvPr>
            <p:ph idx="11" type="ftr"/>
          </p:nvPr>
        </p:nvSpPr>
        <p:spPr>
          <a:xfrm>
            <a:off x="432000" y="6365363"/>
            <a:ext cx="4416225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0" name="Google Shape;290;p28"/>
          <p:cNvSpPr txBox="1"/>
          <p:nvPr>
            <p:ph idx="2" type="body"/>
          </p:nvPr>
        </p:nvSpPr>
        <p:spPr>
          <a:xfrm>
            <a:off x="5805962" y="457200"/>
            <a:ext cx="5501126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>
  <p:cSld name="Imagen con leyenda"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4" name="Google Shape;294;p29"/>
          <p:cNvSpPr txBox="1"/>
          <p:nvPr>
            <p:ph idx="11" type="ftr"/>
          </p:nvPr>
        </p:nvSpPr>
        <p:spPr>
          <a:xfrm>
            <a:off x="432000" y="6365363"/>
            <a:ext cx="4416225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7" name="Google Shape;297;p29"/>
          <p:cNvSpPr/>
          <p:nvPr>
            <p:ph idx="2" type="pic"/>
          </p:nvPr>
        </p:nvSpPr>
        <p:spPr>
          <a:xfrm>
            <a:off x="5804181" y="457201"/>
            <a:ext cx="5504688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ñetas de imagen">
  <p:cSld name="Viñetas de imag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31800" y="397143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3" type="body"/>
          </p:nvPr>
        </p:nvSpPr>
        <p:spPr>
          <a:xfrm>
            <a:off x="431800" y="4605832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4" type="body"/>
          </p:nvPr>
        </p:nvSpPr>
        <p:spPr>
          <a:xfrm>
            <a:off x="2771850" y="397143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5" type="body"/>
          </p:nvPr>
        </p:nvSpPr>
        <p:spPr>
          <a:xfrm>
            <a:off x="2771850" y="4605832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6" type="body"/>
          </p:nvPr>
        </p:nvSpPr>
        <p:spPr>
          <a:xfrm>
            <a:off x="5111900" y="397143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7" type="body"/>
          </p:nvPr>
        </p:nvSpPr>
        <p:spPr>
          <a:xfrm>
            <a:off x="5111900" y="4605832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8" type="body"/>
          </p:nvPr>
        </p:nvSpPr>
        <p:spPr>
          <a:xfrm>
            <a:off x="7451950" y="397143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9" type="body"/>
          </p:nvPr>
        </p:nvSpPr>
        <p:spPr>
          <a:xfrm>
            <a:off x="7451950" y="4605832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3" type="body"/>
          </p:nvPr>
        </p:nvSpPr>
        <p:spPr>
          <a:xfrm>
            <a:off x="9792000" y="397143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4" type="body"/>
          </p:nvPr>
        </p:nvSpPr>
        <p:spPr>
          <a:xfrm>
            <a:off x="9792000" y="4605832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/>
          <p:nvPr>
            <p:ph idx="15" type="pic"/>
          </p:nvPr>
        </p:nvSpPr>
        <p:spPr>
          <a:xfrm>
            <a:off x="431800" y="1735138"/>
            <a:ext cx="1979613" cy="19812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4"/>
          <p:cNvSpPr/>
          <p:nvPr>
            <p:ph idx="16" type="pic"/>
          </p:nvPr>
        </p:nvSpPr>
        <p:spPr>
          <a:xfrm>
            <a:off x="2771850" y="1735138"/>
            <a:ext cx="1979613" cy="19812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4"/>
          <p:cNvSpPr/>
          <p:nvPr>
            <p:ph idx="17" type="pic"/>
          </p:nvPr>
        </p:nvSpPr>
        <p:spPr>
          <a:xfrm>
            <a:off x="5112287" y="1735138"/>
            <a:ext cx="1979613" cy="19812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4"/>
          <p:cNvSpPr/>
          <p:nvPr>
            <p:ph idx="18" type="pic"/>
          </p:nvPr>
        </p:nvSpPr>
        <p:spPr>
          <a:xfrm>
            <a:off x="7451950" y="1735138"/>
            <a:ext cx="1979613" cy="19812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4"/>
          <p:cNvSpPr/>
          <p:nvPr>
            <p:ph idx="19" type="pic"/>
          </p:nvPr>
        </p:nvSpPr>
        <p:spPr>
          <a:xfrm>
            <a:off x="9780587" y="1735138"/>
            <a:ext cx="1979613" cy="1981200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testimonial">
  <p:cSld name="Texto testimonial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31800" y="1836744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3" type="body"/>
          </p:nvPr>
        </p:nvSpPr>
        <p:spPr>
          <a:xfrm>
            <a:off x="582556" y="3693626"/>
            <a:ext cx="3251132" cy="2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4" type="body"/>
          </p:nvPr>
        </p:nvSpPr>
        <p:spPr>
          <a:xfrm>
            <a:off x="4325172" y="3591659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5" type="body"/>
          </p:nvPr>
        </p:nvSpPr>
        <p:spPr>
          <a:xfrm>
            <a:off x="4468052" y="5448541"/>
            <a:ext cx="3251132" cy="2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6" type="body"/>
          </p:nvPr>
        </p:nvSpPr>
        <p:spPr>
          <a:xfrm>
            <a:off x="8218545" y="1836744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7" type="body"/>
          </p:nvPr>
        </p:nvSpPr>
        <p:spPr>
          <a:xfrm>
            <a:off x="8369301" y="3693626"/>
            <a:ext cx="3251132" cy="2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es columnas en cuadros">
  <p:cSld name="Tres columnas en cuadr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idx="1" type="body"/>
          </p:nvPr>
        </p:nvSpPr>
        <p:spPr>
          <a:xfrm>
            <a:off x="432000" y="2448000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4302000" y="2448000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8172000" y="2448000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4" type="body"/>
          </p:nvPr>
        </p:nvSpPr>
        <p:spPr>
          <a:xfrm>
            <a:off x="432000" y="1728000"/>
            <a:ext cx="3600000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6"/>
          <p:cNvSpPr txBox="1"/>
          <p:nvPr>
            <p:ph idx="5" type="body"/>
          </p:nvPr>
        </p:nvSpPr>
        <p:spPr>
          <a:xfrm>
            <a:off x="4302000" y="1728000"/>
            <a:ext cx="3600000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6" type="body"/>
          </p:nvPr>
        </p:nvSpPr>
        <p:spPr>
          <a:xfrm>
            <a:off x="8172000" y="1728000"/>
            <a:ext cx="3600000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7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ñetas de icono">
  <p:cSld name="Viñetas de icon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680728" y="5657850"/>
            <a:ext cx="4974545" cy="707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" name="Google Shape;80;p7"/>
          <p:cNvSpPr/>
          <p:nvPr>
            <p:ph idx="2" type="pic"/>
          </p:nvPr>
        </p:nvSpPr>
        <p:spPr>
          <a:xfrm>
            <a:off x="432000" y="0"/>
            <a:ext cx="5472000" cy="371474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680728" y="3981450"/>
            <a:ext cx="4974545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3" type="body"/>
          </p:nvPr>
        </p:nvSpPr>
        <p:spPr>
          <a:xfrm>
            <a:off x="6288002" y="4130531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4" type="body"/>
          </p:nvPr>
        </p:nvSpPr>
        <p:spPr>
          <a:xfrm>
            <a:off x="6288002" y="4764931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5" type="body"/>
          </p:nvPr>
        </p:nvSpPr>
        <p:spPr>
          <a:xfrm>
            <a:off x="8202527" y="4130531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6" type="body"/>
          </p:nvPr>
        </p:nvSpPr>
        <p:spPr>
          <a:xfrm>
            <a:off x="8202527" y="4764931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7" type="body"/>
          </p:nvPr>
        </p:nvSpPr>
        <p:spPr>
          <a:xfrm>
            <a:off x="10117052" y="4130531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8" type="body"/>
          </p:nvPr>
        </p:nvSpPr>
        <p:spPr>
          <a:xfrm>
            <a:off x="10117052" y="4764931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viñetas de icono">
  <p:cSld name="4 viñetas de icon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rgbClr val="3F3F3F"/>
              </a:gs>
              <a:gs pos="100000">
                <a:schemeClr val="dk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680728" y="5657850"/>
            <a:ext cx="4974545" cy="707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8"/>
          <p:cNvSpPr/>
          <p:nvPr>
            <p:ph idx="2" type="pic"/>
          </p:nvPr>
        </p:nvSpPr>
        <p:spPr>
          <a:xfrm>
            <a:off x="432000" y="0"/>
            <a:ext cx="5472000" cy="371474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type="title"/>
          </p:nvPr>
        </p:nvSpPr>
        <p:spPr>
          <a:xfrm>
            <a:off x="680728" y="3981450"/>
            <a:ext cx="4974545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7078577" y="5010963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4" type="body"/>
          </p:nvPr>
        </p:nvSpPr>
        <p:spPr>
          <a:xfrm>
            <a:off x="7078577" y="564536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5" type="body"/>
          </p:nvPr>
        </p:nvSpPr>
        <p:spPr>
          <a:xfrm>
            <a:off x="9402677" y="5010963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6" type="body"/>
          </p:nvPr>
        </p:nvSpPr>
        <p:spPr>
          <a:xfrm>
            <a:off x="9402677" y="564536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7" type="body"/>
          </p:nvPr>
        </p:nvSpPr>
        <p:spPr>
          <a:xfrm>
            <a:off x="7078577" y="2360347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8" type="body"/>
          </p:nvPr>
        </p:nvSpPr>
        <p:spPr>
          <a:xfrm>
            <a:off x="7078577" y="2994747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9" type="body"/>
          </p:nvPr>
        </p:nvSpPr>
        <p:spPr>
          <a:xfrm>
            <a:off x="9402677" y="2360347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3" type="body"/>
          </p:nvPr>
        </p:nvSpPr>
        <p:spPr>
          <a:xfrm>
            <a:off x="9402677" y="2994747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subtítulo">
  <p:cSld name="Título y subtítul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con imagen">
  <p:cSld name="Encabezado de sección con imagen"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>
            <p:ph idx="2" type="pic"/>
          </p:nvPr>
        </p:nvSpPr>
        <p:spPr>
          <a:xfrm rot="-5400000">
            <a:off x="2913319" y="-2913319"/>
            <a:ext cx="6365363" cy="1219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0" lIns="144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36000">
                <a:srgbClr val="000000">
                  <a:alpha val="60000"/>
                </a:srgbClr>
              </a:gs>
              <a:gs pos="100000">
                <a:schemeClr val="dk1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0"/>
          <p:cNvSpPr txBox="1"/>
          <p:nvPr>
            <p:ph type="ctrTitle"/>
          </p:nvPr>
        </p:nvSpPr>
        <p:spPr>
          <a:xfrm>
            <a:off x="680728" y="2377000"/>
            <a:ext cx="62996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" type="subTitle"/>
          </p:nvPr>
        </p:nvSpPr>
        <p:spPr>
          <a:xfrm>
            <a:off x="680728" y="4962525"/>
            <a:ext cx="629968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0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0">
                <a:srgbClr val="F2F2F2"/>
              </a:gs>
              <a:gs pos="52999">
                <a:srgbClr val="F2F2F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  <a:defRPr b="0" i="0" sz="3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rPr>
              <a:t>NOMBRE O LOGOTIPO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24.jpg"/><Relationship Id="rId6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7.jp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9851" y="0"/>
            <a:ext cx="12137599" cy="6786563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04" name="Google Shape;304;p30" title="Fondo semitransparente oscuro"/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6433190" y="2694701"/>
            <a:ext cx="29839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3E1FF"/>
                </a:solidFill>
                <a:latin typeface="Tahoma"/>
                <a:ea typeface="Tahoma"/>
                <a:cs typeface="Tahoma"/>
                <a:sym typeface="Tahoma"/>
              </a:rPr>
              <a:t>Mamani Mamani, Gian Grobert.</a:t>
            </a:r>
            <a:endParaRPr b="1" i="0" sz="2000" u="none" cap="none" strike="noStrike">
              <a:solidFill>
                <a:srgbClr val="93E1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Google Shape;306;p30"/>
          <p:cNvSpPr txBox="1"/>
          <p:nvPr>
            <p:ph type="ctrTitle"/>
          </p:nvPr>
        </p:nvSpPr>
        <p:spPr>
          <a:xfrm>
            <a:off x="6539896" y="2879367"/>
            <a:ext cx="35717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br>
              <a:rPr lang="es-ES"/>
            </a:br>
            <a:br>
              <a:rPr lang="es-ES"/>
            </a:br>
            <a:r>
              <a:rPr lang="es-ES"/>
              <a:t>Algoritmos Genéticos</a:t>
            </a:r>
            <a:br>
              <a:rPr lang="es-ES"/>
            </a:br>
            <a:endParaRPr/>
          </a:p>
        </p:txBody>
      </p:sp>
      <p:cxnSp>
        <p:nvCxnSpPr>
          <p:cNvPr id="307" name="Google Shape;307;p30" title="Línea divisoria"/>
          <p:cNvCxnSpPr/>
          <p:nvPr/>
        </p:nvCxnSpPr>
        <p:spPr>
          <a:xfrm>
            <a:off x="6539896" y="4876800"/>
            <a:ext cx="35717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6539896" y="4962525"/>
            <a:ext cx="357178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ES">
                <a:latin typeface="Times"/>
                <a:ea typeface="Times"/>
                <a:cs typeface="Times"/>
                <a:sym typeface="Times"/>
              </a:rPr>
              <a:t>“En lugar de envidiar la naturaleza  debemos emularla”</a:t>
            </a:r>
            <a:r>
              <a:rPr lang="es-ES">
                <a:latin typeface="Times"/>
                <a:ea typeface="Times"/>
                <a:cs typeface="Times"/>
                <a:sym typeface="Times"/>
              </a:rPr>
              <a:t>  Holland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-2" y="6083108"/>
            <a:ext cx="5666400" cy="774900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240764" y="6277980"/>
            <a:ext cx="542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 Black"/>
              <a:buNone/>
            </a:pPr>
            <a:r>
              <a:rPr b="0" i="0" lang="es-ES" sz="36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http://bit.ly/2YE2Bm3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230" l="0" r="0" t="0"/>
          <a:stretch/>
        </p:blipFill>
        <p:spPr>
          <a:xfrm>
            <a:off x="437681" y="-673866"/>
            <a:ext cx="5466792" cy="4962086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</p:pic>
      <p:sp>
        <p:nvSpPr>
          <p:cNvPr id="441" name="Google Shape;441;p39"/>
          <p:cNvSpPr txBox="1"/>
          <p:nvPr>
            <p:ph type="title"/>
          </p:nvPr>
        </p:nvSpPr>
        <p:spPr>
          <a:xfrm>
            <a:off x="817204" y="4552549"/>
            <a:ext cx="4974545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s-ES"/>
              <a:t>¿En que puedo Aplicarlo?</a:t>
            </a:r>
            <a:endParaRPr/>
          </a:p>
        </p:txBody>
      </p:sp>
      <p:cxnSp>
        <p:nvCxnSpPr>
          <p:cNvPr id="442" name="Google Shape;442;p39" title="Línea divisoria"/>
          <p:cNvCxnSpPr/>
          <p:nvPr/>
        </p:nvCxnSpPr>
        <p:spPr>
          <a:xfrm>
            <a:off x="817205" y="6159903"/>
            <a:ext cx="497454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4" name="Google Shape;444;p39"/>
          <p:cNvSpPr txBox="1"/>
          <p:nvPr>
            <p:ph idx="4" type="body"/>
          </p:nvPr>
        </p:nvSpPr>
        <p:spPr>
          <a:xfrm>
            <a:off x="6287529" y="1674678"/>
            <a:ext cx="5466792" cy="3721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s-ES" sz="2000"/>
              <a:t>Los algoritmos genéticos tienen muchas aplicaciones, algunas de ellas son: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ES" sz="2000"/>
              <a:t>Red neuronal recurrente.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ES" sz="2000"/>
              <a:t>Prueba de mutación.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ES" sz="2000"/>
              <a:t>Ruptura de código.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ES" sz="2000"/>
              <a:t>Filtrado y procesamiento de señales.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ES" sz="2000"/>
              <a:t>Aprendiendo la base de reglas difusas,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230" l="0" r="0" t="0"/>
          <a:stretch/>
        </p:blipFill>
        <p:spPr>
          <a:xfrm>
            <a:off x="437681" y="-673866"/>
            <a:ext cx="5466792" cy="4962086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</p:pic>
      <p:sp>
        <p:nvSpPr>
          <p:cNvPr id="451" name="Google Shape;451;p40"/>
          <p:cNvSpPr txBox="1"/>
          <p:nvPr>
            <p:ph type="title"/>
          </p:nvPr>
        </p:nvSpPr>
        <p:spPr>
          <a:xfrm>
            <a:off x="817204" y="4552549"/>
            <a:ext cx="4974545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s-ES"/>
              <a:t>¿Por qué puedo Aplicarlo?</a:t>
            </a:r>
            <a:endParaRPr/>
          </a:p>
        </p:txBody>
      </p:sp>
      <p:cxnSp>
        <p:nvCxnSpPr>
          <p:cNvPr id="452" name="Google Shape;452;p40" title="Línea divisoria"/>
          <p:cNvCxnSpPr/>
          <p:nvPr/>
        </p:nvCxnSpPr>
        <p:spPr>
          <a:xfrm>
            <a:off x="817205" y="6159903"/>
            <a:ext cx="497454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40"/>
          <p:cNvSpPr txBox="1"/>
          <p:nvPr>
            <p:ph idx="7" type="body"/>
          </p:nvPr>
        </p:nvSpPr>
        <p:spPr>
          <a:xfrm>
            <a:off x="6800608" y="2037539"/>
            <a:ext cx="5181392" cy="2250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Son robustos.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Proporcionar optimización sobre el estado del espacio grande.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 diferencia de la IA tradicional, no se rompen con un ligero cambio en la entrada o la presencia de ruido.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0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852000" y="7368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</a:pPr>
            <a:r>
              <a:rPr b="1" lang="es-ES"/>
              <a:t>Esquema básico</a:t>
            </a:r>
            <a:endParaRPr/>
          </a:p>
        </p:txBody>
      </p:sp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2" name="Google Shape;462;p41"/>
          <p:cNvSpPr txBox="1"/>
          <p:nvPr>
            <p:ph idx="4294967295" type="body"/>
          </p:nvPr>
        </p:nvSpPr>
        <p:spPr>
          <a:xfrm>
            <a:off x="1732713" y="1719985"/>
            <a:ext cx="3654766" cy="419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b="1" lang="es-ES" sz="1200">
                <a:solidFill>
                  <a:srgbClr val="3C3C3C"/>
                </a:solidFill>
              </a:rPr>
              <a:t>Procedimiento AG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Inicio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t:=0;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inicializar P(t);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evaluar P(t);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mientras (no condición de terminación) hacer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	t:=t+1;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	reproducir P(t-1) en P(t);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	recombinar P(t);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	evaluar P(t);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	Fin_mientras;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s-ES" sz="1200">
                <a:solidFill>
                  <a:srgbClr val="3C3C3C"/>
                </a:solidFill>
              </a:rPr>
              <a:t>Fin.</a:t>
            </a:r>
            <a:endParaRPr sz="1200">
              <a:solidFill>
                <a:srgbClr val="3C3C3C"/>
              </a:solidFill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 rotWithShape="1">
          <a:blip r:embed="rId3">
            <a:alphaModFix/>
          </a:blip>
          <a:srcRect b="0" l="11267" r="3096" t="-421"/>
          <a:stretch/>
        </p:blipFill>
        <p:spPr>
          <a:xfrm>
            <a:off x="5962151" y="1369610"/>
            <a:ext cx="4583123" cy="403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681"/>
            <a:ext cx="12192000" cy="609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470" name="Google Shape;470;p42" title="Fondo semitransparente oscuro"/>
          <p:cNvSpPr/>
          <p:nvPr/>
        </p:nvSpPr>
        <p:spPr>
          <a:xfrm>
            <a:off x="12000" y="133098"/>
            <a:ext cx="12180000" cy="6232265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36000">
                <a:srgbClr val="000000">
                  <a:alpha val="40000"/>
                </a:srgbClr>
              </a:gs>
              <a:gs pos="100000">
                <a:schemeClr val="dk1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Fondo semitransparente claro" id="471" name="Google Shape;471;p42" title="Fondo semitransparente claro"/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42"/>
          <p:cNvSpPr txBox="1"/>
          <p:nvPr>
            <p:ph type="ctrTitle"/>
          </p:nvPr>
        </p:nvSpPr>
        <p:spPr>
          <a:xfrm>
            <a:off x="680728" y="2377000"/>
            <a:ext cx="804264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</a:pPr>
            <a:r>
              <a:rPr lang="es-ES"/>
              <a:t>Ventajas y Desventajas </a:t>
            </a:r>
            <a:endParaRPr/>
          </a:p>
        </p:txBody>
      </p:sp>
      <p:cxnSp>
        <p:nvCxnSpPr>
          <p:cNvPr id="473" name="Google Shape;473;p42" title="Línea divisoria"/>
          <p:cNvCxnSpPr/>
          <p:nvPr/>
        </p:nvCxnSpPr>
        <p:spPr>
          <a:xfrm>
            <a:off x="680728" y="4876800"/>
            <a:ext cx="51877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4" name="Google Shape;474;p42"/>
          <p:cNvSpPr txBox="1"/>
          <p:nvPr>
            <p:ph idx="1" type="subTitle"/>
          </p:nvPr>
        </p:nvSpPr>
        <p:spPr>
          <a:xfrm>
            <a:off x="680728" y="4962525"/>
            <a:ext cx="721968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Para conocer más, pasa a la siguiente pagina… </a:t>
            </a:r>
            <a:endParaRPr/>
          </a:p>
        </p:txBody>
      </p:sp>
      <p:sp>
        <p:nvSpPr>
          <p:cNvPr id="475" name="Google Shape;475;p42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/>
          <p:nvPr/>
        </p:nvSpPr>
        <p:spPr>
          <a:xfrm>
            <a:off x="5335618" y="1723918"/>
            <a:ext cx="4038828" cy="4382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43"/>
          <p:cNvSpPr/>
          <p:nvPr/>
        </p:nvSpPr>
        <p:spPr>
          <a:xfrm>
            <a:off x="7495649" y="718230"/>
            <a:ext cx="4038828" cy="4382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3"/>
          <p:cNvSpPr/>
          <p:nvPr/>
        </p:nvSpPr>
        <p:spPr>
          <a:xfrm>
            <a:off x="2989525" y="612811"/>
            <a:ext cx="4038828" cy="4382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934591" y="1078230"/>
            <a:ext cx="4038828" cy="4382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5" name="Google Shape;4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339" y="1723918"/>
            <a:ext cx="1080300" cy="10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 txBox="1"/>
          <p:nvPr>
            <p:ph idx="5" type="body"/>
          </p:nvPr>
        </p:nvSpPr>
        <p:spPr>
          <a:xfrm>
            <a:off x="1884908" y="3023659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Conocimiento</a:t>
            </a:r>
            <a:endParaRPr>
              <a:solidFill>
                <a:srgbClr val="3F3F3F"/>
              </a:solidFill>
            </a:endParaRPr>
          </a:p>
        </p:txBody>
      </p:sp>
      <p:cxnSp>
        <p:nvCxnSpPr>
          <p:cNvPr id="487" name="Google Shape;487;p43" title="Línea divisoria"/>
          <p:cNvCxnSpPr/>
          <p:nvPr/>
        </p:nvCxnSpPr>
        <p:spPr>
          <a:xfrm>
            <a:off x="2100908" y="3507991"/>
            <a:ext cx="1548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8" name="Google Shape;488;p43"/>
          <p:cNvSpPr txBox="1"/>
          <p:nvPr>
            <p:ph idx="2" type="body"/>
          </p:nvPr>
        </p:nvSpPr>
        <p:spPr>
          <a:xfrm>
            <a:off x="1884908" y="3658059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ES"/>
              <a:t>No necesitan conocimientos específicos sobre el problema que intentan resolver.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89" name="Google Shape;48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347" y="1260068"/>
            <a:ext cx="865102" cy="86510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>
            <p:ph idx="6" type="body"/>
          </p:nvPr>
        </p:nvSpPr>
        <p:spPr>
          <a:xfrm>
            <a:off x="4146981" y="2275237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Soluciones</a:t>
            </a:r>
            <a:endParaRPr>
              <a:solidFill>
                <a:srgbClr val="3F3F3F"/>
              </a:solidFill>
            </a:endParaRPr>
          </a:p>
        </p:txBody>
      </p:sp>
      <p:cxnSp>
        <p:nvCxnSpPr>
          <p:cNvPr id="491" name="Google Shape;491;p43" title="Línea divisoria"/>
          <p:cNvCxnSpPr/>
          <p:nvPr/>
        </p:nvCxnSpPr>
        <p:spPr>
          <a:xfrm>
            <a:off x="4362981" y="2759569"/>
            <a:ext cx="1548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43"/>
          <p:cNvSpPr txBox="1"/>
          <p:nvPr>
            <p:ph idx="3" type="body"/>
          </p:nvPr>
        </p:nvSpPr>
        <p:spPr>
          <a:xfrm>
            <a:off x="4146981" y="2909637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ES"/>
              <a:t> Operan de forma simultánea con varias soluciones, en vez de trabajar de forma secuencial como las técnicas tradicionales. </a:t>
            </a:r>
            <a:endParaRPr/>
          </a:p>
        </p:txBody>
      </p:sp>
      <p:pic>
        <p:nvPicPr>
          <p:cNvPr id="493" name="Google Shape;49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2323" y="2202140"/>
            <a:ext cx="1114857" cy="111485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3"/>
          <p:cNvSpPr txBox="1"/>
          <p:nvPr>
            <p:ph idx="7" type="body"/>
          </p:nvPr>
        </p:nvSpPr>
        <p:spPr>
          <a:xfrm>
            <a:off x="6414719" y="3316998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Facilidad</a:t>
            </a:r>
            <a:endParaRPr>
              <a:solidFill>
                <a:srgbClr val="3F3F3F"/>
              </a:solidFill>
            </a:endParaRPr>
          </a:p>
        </p:txBody>
      </p:sp>
      <p:cxnSp>
        <p:nvCxnSpPr>
          <p:cNvPr id="495" name="Google Shape;495;p43" title="Línea divisoria"/>
          <p:cNvCxnSpPr/>
          <p:nvPr/>
        </p:nvCxnSpPr>
        <p:spPr>
          <a:xfrm>
            <a:off x="6630719" y="3801330"/>
            <a:ext cx="1548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43"/>
          <p:cNvSpPr txBox="1"/>
          <p:nvPr>
            <p:ph idx="4" type="body"/>
          </p:nvPr>
        </p:nvSpPr>
        <p:spPr>
          <a:xfrm>
            <a:off x="6414719" y="3951398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ES"/>
              <a:t>Resulta sumamente fácil ejecutarlos en las modernas arquitecturas masivamente paralelas.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98" name="Google Shape;49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8522" y="1567741"/>
            <a:ext cx="1114857" cy="111485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/>
        </p:nvSpPr>
        <p:spPr>
          <a:xfrm>
            <a:off x="8540918" y="2682599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Operador</a:t>
            </a:r>
            <a:endParaRPr b="0" i="0" sz="18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0" name="Google Shape;500;p43" title="Línea divisoria"/>
          <p:cNvCxnSpPr/>
          <p:nvPr/>
        </p:nvCxnSpPr>
        <p:spPr>
          <a:xfrm>
            <a:off x="8756918" y="3166931"/>
            <a:ext cx="1548000" cy="0"/>
          </a:xfrm>
          <a:prstGeom prst="straightConnector1">
            <a:avLst/>
          </a:prstGeom>
          <a:noFill/>
          <a:ln cap="flat" cmpd="sng" w="28575">
            <a:solidFill>
              <a:srgbClr val="D85C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p43"/>
          <p:cNvSpPr txBox="1"/>
          <p:nvPr/>
        </p:nvSpPr>
        <p:spPr>
          <a:xfrm>
            <a:off x="8540918" y="3316999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Usan operadores probabilísticos, en vez de los típicos operadores determinísticos de las otras técnicas.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078" l="0" r="0" t="0"/>
          <a:stretch/>
        </p:blipFill>
        <p:spPr>
          <a:xfrm>
            <a:off x="439264" y="0"/>
            <a:ext cx="11752735" cy="636536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508" name="Google Shape;508;p44" title="Fondo semitransparente oscuro"/>
          <p:cNvSpPr/>
          <p:nvPr/>
        </p:nvSpPr>
        <p:spPr>
          <a:xfrm>
            <a:off x="431999" y="-10451"/>
            <a:ext cx="11760000" cy="6365363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36000">
                <a:srgbClr val="000000">
                  <a:alpha val="40000"/>
                </a:srgbClr>
              </a:gs>
              <a:gs pos="100000">
                <a:schemeClr val="dk1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44" title="Fondo semitransparente claro"/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Google Shape;510;p44"/>
          <p:cNvSpPr txBox="1"/>
          <p:nvPr>
            <p:ph type="ctrTitle"/>
          </p:nvPr>
        </p:nvSpPr>
        <p:spPr>
          <a:xfrm>
            <a:off x="680728" y="2377000"/>
            <a:ext cx="83901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Black"/>
              <a:buNone/>
            </a:pPr>
            <a:r>
              <a:rPr lang="es-ES"/>
              <a:t>Algunos Ejemplos:</a:t>
            </a:r>
            <a:endParaRPr/>
          </a:p>
        </p:txBody>
      </p:sp>
      <p:cxnSp>
        <p:nvCxnSpPr>
          <p:cNvPr id="511" name="Google Shape;511;p44" title="Línea divisoria"/>
          <p:cNvCxnSpPr/>
          <p:nvPr/>
        </p:nvCxnSpPr>
        <p:spPr>
          <a:xfrm>
            <a:off x="680728" y="4876800"/>
            <a:ext cx="51877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12" name="Google Shape;512;p44" title="Logotipo del marcador de posición"/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</p:grpSpPr>
        <p:sp>
          <p:nvSpPr>
            <p:cNvPr id="513" name="Google Shape;513;p44"/>
            <p:cNvSpPr/>
            <p:nvPr/>
          </p:nvSpPr>
          <p:spPr>
            <a:xfrm>
              <a:off x="6510608" y="1858229"/>
              <a:ext cx="351467" cy="351467"/>
            </a:xfrm>
            <a:custGeom>
              <a:rect b="b" l="l" r="r" t="t"/>
              <a:pathLst>
                <a:path extrusionOk="0" h="351467" w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783972" y="1928522"/>
              <a:ext cx="312415" cy="312415"/>
            </a:xfrm>
            <a:custGeom>
              <a:rect b="b" l="l" r="r" t="t"/>
              <a:pathLst>
                <a:path extrusionOk="0" h="312415" w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7084671" y="1936333"/>
              <a:ext cx="273363" cy="312415"/>
            </a:xfrm>
            <a:custGeom>
              <a:rect b="b" l="l" r="r" t="t"/>
              <a:pathLst>
                <a:path extrusionOk="0" h="312415" w="273363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7354130" y="1932003"/>
              <a:ext cx="195260" cy="312415"/>
            </a:xfrm>
            <a:custGeom>
              <a:rect b="b" l="l" r="r" t="t"/>
              <a:pathLst>
                <a:path extrusionOk="0" h="312415" w="195259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7533769" y="1858229"/>
              <a:ext cx="273363" cy="351467"/>
            </a:xfrm>
            <a:custGeom>
              <a:rect b="b" l="l" r="r" t="t"/>
              <a:pathLst>
                <a:path extrusionOk="0" h="351467" w="273363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7775891" y="1928522"/>
              <a:ext cx="312415" cy="312415"/>
            </a:xfrm>
            <a:custGeom>
              <a:rect b="b" l="l" r="r" t="t"/>
              <a:pathLst>
                <a:path extrusionOk="0" h="312415" w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8060970" y="1928522"/>
              <a:ext cx="312415" cy="390519"/>
            </a:xfrm>
            <a:custGeom>
              <a:rect b="b" l="l" r="r" t="t"/>
              <a:pathLst>
                <a:path extrusionOk="0" h="390519" w="312415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8357764" y="1928522"/>
              <a:ext cx="312415" cy="312415"/>
            </a:xfrm>
            <a:custGeom>
              <a:rect b="b" l="l" r="r" t="t"/>
              <a:pathLst>
                <a:path extrusionOk="0" h="312415" w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21" name="Google Shape;521;p44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8825" y="102893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/>
          <p:nvPr/>
        </p:nvSpPr>
        <p:spPr>
          <a:xfrm>
            <a:off x="764498" y="4826833"/>
            <a:ext cx="5666282" cy="774881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45" title="Gráfico de la financiación"/>
          <p:cNvPicPr preferRelativeResize="0"/>
          <p:nvPr/>
        </p:nvPicPr>
        <p:blipFill rotWithShape="1">
          <a:blip r:embed="rId3">
            <a:alphaModFix/>
          </a:blip>
          <a:srcRect b="17199" l="21726" r="33019" t="28911"/>
          <a:stretch/>
        </p:blipFill>
        <p:spPr>
          <a:xfrm>
            <a:off x="7301218" y="1256286"/>
            <a:ext cx="4458782" cy="376541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5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1" name="Google Shape;531;p4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/>
              <a:t>Ejemplo 1:</a:t>
            </a:r>
            <a:endParaRPr/>
          </a:p>
        </p:txBody>
      </p:sp>
      <p:pic>
        <p:nvPicPr>
          <p:cNvPr id="532" name="Google Shape;532;p45" title="Gráfico de la financiación"/>
          <p:cNvPicPr preferRelativeResize="0"/>
          <p:nvPr/>
        </p:nvPicPr>
        <p:blipFill rotWithShape="1">
          <a:blip r:embed="rId4">
            <a:alphaModFix/>
          </a:blip>
          <a:srcRect b="28356" l="21725" r="30940" t="35174"/>
          <a:stretch/>
        </p:blipFill>
        <p:spPr>
          <a:xfrm>
            <a:off x="432000" y="1256286"/>
            <a:ext cx="5998780" cy="254832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 txBox="1"/>
          <p:nvPr/>
        </p:nvSpPr>
        <p:spPr>
          <a:xfrm>
            <a:off x="7301218" y="1040286"/>
            <a:ext cx="2533554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 Black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Salida:</a:t>
            </a:r>
            <a:endParaRPr/>
          </a:p>
        </p:txBody>
      </p:sp>
      <p:sp>
        <p:nvSpPr>
          <p:cNvPr id="534" name="Google Shape;534;p45"/>
          <p:cNvSpPr txBox="1"/>
          <p:nvPr/>
        </p:nvSpPr>
        <p:spPr>
          <a:xfrm>
            <a:off x="897836" y="3980899"/>
            <a:ext cx="2533554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 Black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Código:</a:t>
            </a:r>
            <a:endParaRPr/>
          </a:p>
        </p:txBody>
      </p:sp>
      <p:sp>
        <p:nvSpPr>
          <p:cNvPr id="535" name="Google Shape;535;p45"/>
          <p:cNvSpPr txBox="1"/>
          <p:nvPr/>
        </p:nvSpPr>
        <p:spPr>
          <a:xfrm>
            <a:off x="1005264" y="5021705"/>
            <a:ext cx="54255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 Black"/>
              <a:buNone/>
            </a:pPr>
            <a:r>
              <a:rPr b="0" i="0" lang="es-ES" sz="36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http://bit.ly/2YE2Bm3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786563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542" name="Google Shape;542;p46" title="Fondo semitransparente oscuro"/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46"/>
          <p:cNvSpPr txBox="1"/>
          <p:nvPr>
            <p:ph type="ctrTitle"/>
          </p:nvPr>
        </p:nvSpPr>
        <p:spPr>
          <a:xfrm>
            <a:off x="6539896" y="2377000"/>
            <a:ext cx="35717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s-ES"/>
              <a:t>Gracias</a:t>
            </a:r>
            <a:endParaRPr/>
          </a:p>
        </p:txBody>
      </p:sp>
      <p:cxnSp>
        <p:nvCxnSpPr>
          <p:cNvPr id="544" name="Google Shape;544;p46" title="Línea divisoria"/>
          <p:cNvCxnSpPr/>
          <p:nvPr/>
        </p:nvCxnSpPr>
        <p:spPr>
          <a:xfrm>
            <a:off x="6539896" y="4848225"/>
            <a:ext cx="35717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suario" id="545" name="Google Shape;545;p46" title="Icono: nombre del moderador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2150" y="5034270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6"/>
          <p:cNvSpPr txBox="1"/>
          <p:nvPr>
            <p:ph idx="1" type="subTitle"/>
          </p:nvPr>
        </p:nvSpPr>
        <p:spPr>
          <a:xfrm>
            <a:off x="6905624" y="5057775"/>
            <a:ext cx="3206053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Gian Mamani</a:t>
            </a:r>
            <a:endParaRPr/>
          </a:p>
        </p:txBody>
      </p:sp>
      <p:pic>
        <p:nvPicPr>
          <p:cNvPr descr="Smartphone" id="547" name="Google Shape;547;p46" title="Icono: número de teléfono del moderador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2150" y="5388742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6"/>
          <p:cNvSpPr txBox="1"/>
          <p:nvPr>
            <p:ph idx="3" type="body"/>
          </p:nvPr>
        </p:nvSpPr>
        <p:spPr>
          <a:xfrm>
            <a:off x="6905625" y="5412943"/>
            <a:ext cx="3206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+51 928296258</a:t>
            </a:r>
            <a:endParaRPr/>
          </a:p>
        </p:txBody>
      </p:sp>
      <p:pic>
        <p:nvPicPr>
          <p:cNvPr descr="Sobre" id="549" name="Google Shape;549;p46" title="Icono del correo electrónico del moderador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2150" y="5780263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 txBox="1"/>
          <p:nvPr>
            <p:ph idx="4" type="body"/>
          </p:nvPr>
        </p:nvSpPr>
        <p:spPr>
          <a:xfrm>
            <a:off x="6905625" y="5768111"/>
            <a:ext cx="3206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gian.mamani@upeu.edu.pe</a:t>
            </a:r>
            <a:endParaRPr/>
          </a:p>
        </p:txBody>
      </p:sp>
      <p:pic>
        <p:nvPicPr>
          <p:cNvPr descr="Mundo" id="551" name="Google Shape;551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6383" y="6123279"/>
            <a:ext cx="231342" cy="2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6"/>
          <p:cNvSpPr txBox="1"/>
          <p:nvPr/>
        </p:nvSpPr>
        <p:spPr>
          <a:xfrm>
            <a:off x="6433190" y="2694701"/>
            <a:ext cx="29839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Mamani Mamani, Gian Grobert.</a:t>
            </a:r>
            <a:endParaRPr b="1" i="0" sz="20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674066" y="1325696"/>
            <a:ext cx="4416225" cy="342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3600">
                <a:solidFill>
                  <a:srgbClr val="3F3F3F"/>
                </a:solidFill>
              </a:rPr>
              <a:t>Los Algoritmos Genéticos son:</a:t>
            </a:r>
            <a:endParaRPr/>
          </a:p>
          <a:p>
            <a:pPr indent="-276225" lvl="1" marL="542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Métodos de resolución de problemas de búsqueda y optimización.</a:t>
            </a:r>
            <a:endParaRPr/>
          </a:p>
          <a:p>
            <a:pPr indent="-276225" lvl="1" marL="542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Una clase particular de </a:t>
            </a:r>
            <a:r>
              <a:rPr b="1" lang="es-ES" sz="1800"/>
              <a:t>algoritmos evolutivos</a:t>
            </a:r>
            <a:r>
              <a:rPr lang="es-ES" sz="1800"/>
              <a:t>.</a:t>
            </a:r>
            <a:endParaRPr/>
          </a:p>
          <a:p>
            <a:pPr indent="-276225" lvl="1" marL="542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Su característica principal es que se basan en técnicas inspiradas en la evolución biológica.</a:t>
            </a:r>
            <a:endParaRPr/>
          </a:p>
          <a:p>
            <a:pPr indent="-152400" lvl="0" marL="266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-152400" lvl="0" marL="266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539" y="589968"/>
            <a:ext cx="6406950" cy="3367755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</p:pic>
      <p:sp>
        <p:nvSpPr>
          <p:cNvPr id="318" name="Google Shape;318;p31"/>
          <p:cNvSpPr txBox="1"/>
          <p:nvPr>
            <p:ph type="title"/>
          </p:nvPr>
        </p:nvSpPr>
        <p:spPr>
          <a:xfrm>
            <a:off x="5658103" y="3981451"/>
            <a:ext cx="5749483" cy="1343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s-ES" sz="4800"/>
              <a:t>¿Qué son </a:t>
            </a:r>
            <a:endParaRPr sz="4800"/>
          </a:p>
        </p:txBody>
      </p:sp>
      <p:cxnSp>
        <p:nvCxnSpPr>
          <p:cNvPr id="319" name="Google Shape;319;p31" title="Línea divisoria"/>
          <p:cNvCxnSpPr/>
          <p:nvPr/>
        </p:nvCxnSpPr>
        <p:spPr>
          <a:xfrm>
            <a:off x="5657669" y="5491163"/>
            <a:ext cx="57504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1"/>
          <p:cNvSpPr txBox="1"/>
          <p:nvPr>
            <p:ph idx="3" type="body"/>
          </p:nvPr>
        </p:nvSpPr>
        <p:spPr>
          <a:xfrm>
            <a:off x="5658442" y="5657850"/>
            <a:ext cx="4692058" cy="11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los Algoritmos Genéticos?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516411" y="1388758"/>
            <a:ext cx="4416225" cy="342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6225" lvl="1" marL="542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Se aplican sobre una población representada de forma abstracta como cromosomas, que son la codificación de soluciones candidatas a un problema.</a:t>
            </a:r>
            <a:endParaRPr/>
          </a:p>
          <a:p>
            <a:pPr indent="-276225" lvl="1" marL="542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La evolución comienza desde una población aleatoria.</a:t>
            </a:r>
            <a:endParaRPr/>
          </a:p>
          <a:p>
            <a:pPr indent="-276225" lvl="1" marL="542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lang="es-ES" sz="1800"/>
              <a:t>En cada generación, la selección natural elegirá que individuos son aptos, modificándolos y mutándolos para la siguiente generación. </a:t>
            </a:r>
            <a:endParaRPr/>
          </a:p>
          <a:p>
            <a:pPr indent="-152400" lvl="0" marL="266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-152400" lvl="0" marL="266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8329" y="378371"/>
            <a:ext cx="6423671" cy="3610882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</p:pic>
      <p:sp>
        <p:nvSpPr>
          <p:cNvPr id="329" name="Google Shape;329;p32"/>
          <p:cNvSpPr txBox="1"/>
          <p:nvPr>
            <p:ph type="title"/>
          </p:nvPr>
        </p:nvSpPr>
        <p:spPr>
          <a:xfrm>
            <a:off x="5658103" y="3981451"/>
            <a:ext cx="5749483" cy="1343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s-ES" sz="4800"/>
              <a:t>¿Qué son </a:t>
            </a:r>
            <a:endParaRPr sz="4800"/>
          </a:p>
        </p:txBody>
      </p:sp>
      <p:cxnSp>
        <p:nvCxnSpPr>
          <p:cNvPr id="330" name="Google Shape;330;p32" title="Línea divisoria"/>
          <p:cNvCxnSpPr/>
          <p:nvPr/>
        </p:nvCxnSpPr>
        <p:spPr>
          <a:xfrm>
            <a:off x="5657669" y="5491163"/>
            <a:ext cx="57504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2"/>
          <p:cNvSpPr txBox="1"/>
          <p:nvPr>
            <p:ph idx="3" type="body"/>
          </p:nvPr>
        </p:nvSpPr>
        <p:spPr>
          <a:xfrm>
            <a:off x="5658442" y="5657850"/>
            <a:ext cx="4692058" cy="11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los Algoritmos Genéticos?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>
            <a:off x="6250545" y="1326454"/>
            <a:ext cx="6593096" cy="4233518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9" name="Google Shape;339;p33"/>
          <p:cNvSpPr txBox="1"/>
          <p:nvPr>
            <p:ph type="title"/>
          </p:nvPr>
        </p:nvSpPr>
        <p:spPr>
          <a:xfrm>
            <a:off x="1304357" y="326747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</a:pPr>
            <a:r>
              <a:rPr lang="es-ES"/>
              <a:t>Consiste en:</a:t>
            </a:r>
            <a:endParaRPr/>
          </a:p>
        </p:txBody>
      </p:sp>
      <p:pic>
        <p:nvPicPr>
          <p:cNvPr id="340" name="Google Shape;340;p33"/>
          <p:cNvPicPr preferRelativeResize="0"/>
          <p:nvPr>
            <p:ph idx="15" type="pic"/>
          </p:nvPr>
        </p:nvPicPr>
        <p:blipFill rotWithShape="1">
          <a:blip r:embed="rId3">
            <a:alphaModFix/>
          </a:blip>
          <a:srcRect b="0" l="0" r="31554" t="0"/>
          <a:stretch/>
        </p:blipFill>
        <p:spPr>
          <a:xfrm>
            <a:off x="1482832" y="2392948"/>
            <a:ext cx="1955628" cy="1404521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1" name="Google Shape;341;p33"/>
          <p:cNvSpPr txBox="1"/>
          <p:nvPr>
            <p:ph idx="2" type="body"/>
          </p:nvPr>
        </p:nvSpPr>
        <p:spPr>
          <a:xfrm>
            <a:off x="1577426" y="403961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Funciones Matemáticas</a:t>
            </a:r>
            <a:endParaRPr/>
          </a:p>
        </p:txBody>
      </p:sp>
      <p:cxnSp>
        <p:nvCxnSpPr>
          <p:cNvPr id="342" name="Google Shape;342;p33" title="Línea divisoria"/>
          <p:cNvCxnSpPr/>
          <p:nvPr/>
        </p:nvCxnSpPr>
        <p:spPr>
          <a:xfrm>
            <a:off x="1757039" y="4599847"/>
            <a:ext cx="180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3" name="Google Shape;343;p33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476" y="1851544"/>
            <a:ext cx="1979613" cy="1979613"/>
          </a:xfrm>
          <a:prstGeom prst="rect">
            <a:avLst/>
          </a:prstGeom>
          <a:solidFill>
            <a:srgbClr val="F2F2F2">
              <a:alpha val="69411"/>
            </a:srgbClr>
          </a:solidFill>
          <a:ln cap="sq" cmpd="sng" w="952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4" name="Google Shape;344;p33"/>
          <p:cNvSpPr txBox="1"/>
          <p:nvPr>
            <p:ph idx="4" type="body"/>
          </p:nvPr>
        </p:nvSpPr>
        <p:spPr>
          <a:xfrm>
            <a:off x="3653826" y="4157153"/>
            <a:ext cx="2395800" cy="57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Rutina de Software</a:t>
            </a:r>
            <a:endParaRPr/>
          </a:p>
        </p:txBody>
      </p:sp>
      <p:cxnSp>
        <p:nvCxnSpPr>
          <p:cNvPr id="345" name="Google Shape;345;p33" title="Línea divisoria"/>
          <p:cNvCxnSpPr/>
          <p:nvPr/>
        </p:nvCxnSpPr>
        <p:spPr>
          <a:xfrm>
            <a:off x="4007282" y="4575143"/>
            <a:ext cx="1800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7100855" y="2181956"/>
            <a:ext cx="4082152" cy="121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eko"/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Una función matemática o una rutina de software que toma como entradas a los ejemplares y retorna como salidas cuales de ellos deben generar descendencia para la nueva generación.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3" title="Línea divisoria"/>
          <p:cNvCxnSpPr/>
          <p:nvPr/>
        </p:nvCxnSpPr>
        <p:spPr>
          <a:xfrm>
            <a:off x="-23591" y="5719197"/>
            <a:ext cx="12215591" cy="2996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33" title="Línea divisoria"/>
          <p:cNvCxnSpPr/>
          <p:nvPr/>
        </p:nvCxnSpPr>
        <p:spPr>
          <a:xfrm>
            <a:off x="-28846" y="5840067"/>
            <a:ext cx="12215591" cy="29960"/>
          </a:xfrm>
          <a:prstGeom prst="straightConnector1">
            <a:avLst/>
          </a:prstGeom>
          <a:noFill/>
          <a:ln cap="flat" cmpd="sng" w="76200">
            <a:solidFill>
              <a:srgbClr val="81D31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33" title="Línea divisoria"/>
          <p:cNvCxnSpPr/>
          <p:nvPr/>
        </p:nvCxnSpPr>
        <p:spPr>
          <a:xfrm>
            <a:off x="0" y="970498"/>
            <a:ext cx="12215591" cy="29960"/>
          </a:xfrm>
          <a:prstGeom prst="straightConnector1">
            <a:avLst/>
          </a:prstGeom>
          <a:noFill/>
          <a:ln cap="flat" cmpd="sng" w="76200">
            <a:solidFill>
              <a:srgbClr val="81D31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3"/>
          <p:cNvSpPr txBox="1"/>
          <p:nvPr/>
        </p:nvSpPr>
        <p:spPr>
          <a:xfrm>
            <a:off x="6250545" y="348668"/>
            <a:ext cx="5451388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</a:pPr>
            <a:r>
              <a:rPr b="0" i="0" lang="es-ES" sz="3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/////////////////////////////////////////////////////////</a:t>
            </a:r>
            <a:endParaRPr b="0" i="0" sz="3200" u="none" cap="none" strike="noStrik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363874" y="579770"/>
            <a:ext cx="12961784" cy="887445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34" title="Llamada testimonial"/>
          <p:cNvSpPr/>
          <p:nvPr/>
        </p:nvSpPr>
        <p:spPr>
          <a:xfrm flipH="1" rot="8031906">
            <a:off x="2248045" y="3292423"/>
            <a:ext cx="1199086" cy="16383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9" name="Google Shape;359;p34" title="Sombra testimonial"/>
          <p:cNvSpPr/>
          <p:nvPr/>
        </p:nvSpPr>
        <p:spPr>
          <a:xfrm>
            <a:off x="431800" y="1836744"/>
            <a:ext cx="3821055" cy="2580550"/>
          </a:xfrm>
          <a:custGeom>
            <a:rect b="b" l="l" r="r" t="t"/>
            <a:pathLst>
              <a:path extrusionOk="0" h="2580550" w="3821055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3600000" scaled="0"/>
          </a:gra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34" title="Texto testimonial"/>
          <p:cNvSpPr txBox="1"/>
          <p:nvPr>
            <p:ph idx="2" type="body"/>
          </p:nvPr>
        </p:nvSpPr>
        <p:spPr>
          <a:xfrm>
            <a:off x="431800" y="1836744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600">
                <a:solidFill>
                  <a:srgbClr val="3F3F3F"/>
                </a:solidFill>
              </a:rPr>
              <a:t>Aquellos individuos que tienen más éxito en sobrevivir y en atraer compañeros tienen mayor probabilidad de generar un gran número de descendientes.</a:t>
            </a:r>
            <a:endParaRPr sz="1600">
              <a:solidFill>
                <a:srgbClr val="3F3F3F"/>
              </a:solidFill>
            </a:endParaRPr>
          </a:p>
        </p:txBody>
      </p:sp>
      <p:grpSp>
        <p:nvGrpSpPr>
          <p:cNvPr id="361" name="Google Shape;361;p34" title="Comillas"/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362" name="Google Shape;362;p34" title="Comilla"/>
            <p:cNvSpPr txBox="1"/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 title="Comilla"/>
            <p:cNvSpPr txBox="1"/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4" title="Sombra testimonial"/>
          <p:cNvSpPr/>
          <p:nvPr/>
        </p:nvSpPr>
        <p:spPr>
          <a:xfrm>
            <a:off x="4325172" y="3591659"/>
            <a:ext cx="3821055" cy="2580550"/>
          </a:xfrm>
          <a:custGeom>
            <a:rect b="b" l="l" r="r" t="t"/>
            <a:pathLst>
              <a:path extrusionOk="0" h="2580550" w="3821055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3600000" scaled="0"/>
          </a:gra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34" title="Llamada testimonial"/>
          <p:cNvSpPr/>
          <p:nvPr/>
        </p:nvSpPr>
        <p:spPr>
          <a:xfrm flipH="1" rot="-2768094">
            <a:off x="4613919" y="2701055"/>
            <a:ext cx="1199086" cy="16383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34" title="Texto testimonial"/>
          <p:cNvSpPr txBox="1"/>
          <p:nvPr>
            <p:ph idx="4" type="body"/>
          </p:nvPr>
        </p:nvSpPr>
        <p:spPr>
          <a:xfrm>
            <a:off x="4325172" y="3696759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Los genes de los individuos mejor adaptados se propagarán en sucesivas generaciones hacia un número de individuos creciente.</a:t>
            </a:r>
            <a:endParaRPr>
              <a:solidFill>
                <a:srgbClr val="3F3F3F"/>
              </a:solidFill>
            </a:endParaRPr>
          </a:p>
        </p:txBody>
      </p:sp>
      <p:grpSp>
        <p:nvGrpSpPr>
          <p:cNvPr id="367" name="Google Shape;367;p34" title="Comillas"/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368" name="Google Shape;368;p34" title="Comilla"/>
            <p:cNvSpPr txBox="1"/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 title="Comilla"/>
            <p:cNvSpPr txBox="1"/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4" title="Sombra testimonial"/>
          <p:cNvSpPr/>
          <p:nvPr/>
        </p:nvSpPr>
        <p:spPr>
          <a:xfrm>
            <a:off x="8218545" y="1836744"/>
            <a:ext cx="3821055" cy="2580550"/>
          </a:xfrm>
          <a:custGeom>
            <a:rect b="b" l="l" r="r" t="t"/>
            <a:pathLst>
              <a:path extrusionOk="0" h="2580550" w="3821055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3600000" scaled="0"/>
          </a:gra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34" title="Texto testimonial"/>
          <p:cNvSpPr txBox="1"/>
          <p:nvPr>
            <p:ph idx="6" type="body"/>
          </p:nvPr>
        </p:nvSpPr>
        <p:spPr>
          <a:xfrm>
            <a:off x="8218545" y="1836744"/>
            <a:ext cx="3541655" cy="2224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Las especies evolucionan logrando unas</a:t>
            </a:r>
            <a:br>
              <a:rPr lang="es-ES">
                <a:solidFill>
                  <a:srgbClr val="3F3F3F"/>
                </a:solidFill>
              </a:rPr>
            </a:br>
            <a:r>
              <a:rPr lang="es-ES">
                <a:solidFill>
                  <a:srgbClr val="3F3F3F"/>
                </a:solidFill>
              </a:rPr>
              <a:t>características cada vez mejor adaptadas al entorno en el que viven.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72" name="Google Shape;372;p34" title="Llamada testimonial"/>
          <p:cNvSpPr/>
          <p:nvPr/>
        </p:nvSpPr>
        <p:spPr>
          <a:xfrm rot="-8031906">
            <a:off x="8655090" y="3467911"/>
            <a:ext cx="1199086" cy="16383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73" name="Google Shape;373;p34" title="Comillas"/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374" name="Google Shape;374;p34" title="Comilla"/>
            <p:cNvSpPr txBox="1"/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4" title="Comilla"/>
            <p:cNvSpPr txBox="1"/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5400"/>
                <a:buFont typeface="Arial Black"/>
                <a:buNone/>
              </a:pPr>
              <a:r>
                <a:rPr b="0" i="0" lang="es-ES" sz="5400" u="none" cap="none" strike="noStrike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34"/>
          <p:cNvSpPr txBox="1"/>
          <p:nvPr>
            <p:ph idx="7" type="body"/>
          </p:nvPr>
        </p:nvSpPr>
        <p:spPr>
          <a:xfrm>
            <a:off x="8369301" y="3693626"/>
            <a:ext cx="3251132" cy="231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>
                <a:solidFill>
                  <a:srgbClr val="3F3F3F"/>
                </a:solidFill>
              </a:rPr>
              <a:t>Charles Darwin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77" name="Google Shape;377;p34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3297481" y="665248"/>
            <a:ext cx="52661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Algoritmos Genéticos </a:t>
            </a:r>
            <a:endParaRPr b="1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526593" y="720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</a:pPr>
            <a:r>
              <a:rPr lang="es-ES"/>
              <a:t>Representaciones o codificaciones de los genes:</a:t>
            </a:r>
            <a:endParaRPr/>
          </a:p>
        </p:txBody>
      </p:sp>
      <p:sp>
        <p:nvSpPr>
          <p:cNvPr id="385" name="Google Shape;385;p35"/>
          <p:cNvSpPr txBox="1"/>
          <p:nvPr>
            <p:ph idx="4" type="body"/>
          </p:nvPr>
        </p:nvSpPr>
        <p:spPr>
          <a:xfrm>
            <a:off x="432000" y="1465244"/>
            <a:ext cx="3600000" cy="720000"/>
          </a:xfrm>
          <a:prstGeom prst="rect">
            <a:avLst/>
          </a:prstGeom>
          <a:solidFill>
            <a:srgbClr val="3F3F3F"/>
          </a:solidFill>
          <a:ln cap="sq" cmpd="sng" w="31750">
            <a:solidFill>
              <a:srgbClr val="0084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Binaria: 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432000" y="2185244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7150" spcFirstLastPara="1" rIns="137150" wrap="square" tIns="252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s-ES">
                <a:solidFill>
                  <a:srgbClr val="3F3F3F"/>
                </a:solidFill>
              </a:rPr>
              <a:t>n ella se utiliza un vector cuya longitud es la del número de genes de cada individuo y el valor que puede tomar cada elemento es un número binario.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87" name="Google Shape;387;p35"/>
          <p:cNvSpPr txBox="1"/>
          <p:nvPr>
            <p:ph idx="5" type="body"/>
          </p:nvPr>
        </p:nvSpPr>
        <p:spPr>
          <a:xfrm>
            <a:off x="4302000" y="1465244"/>
            <a:ext cx="3600000" cy="720000"/>
          </a:xfrm>
          <a:prstGeom prst="rect">
            <a:avLst/>
          </a:prstGeom>
          <a:solidFill>
            <a:srgbClr val="3F3F3F"/>
          </a:solidFill>
          <a:ln cap="sq" cmpd="sng" w="31750">
            <a:solidFill>
              <a:srgbClr val="11B2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Entera:</a:t>
            </a:r>
            <a:endParaRPr/>
          </a:p>
        </p:txBody>
      </p:sp>
      <p:sp>
        <p:nvSpPr>
          <p:cNvPr id="388" name="Google Shape;388;p35"/>
          <p:cNvSpPr txBox="1"/>
          <p:nvPr>
            <p:ph idx="2" type="body"/>
          </p:nvPr>
        </p:nvSpPr>
        <p:spPr>
          <a:xfrm>
            <a:off x="4302000" y="2185244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7150" spcFirstLastPara="1" rIns="137150" wrap="square" tIns="252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s-ES">
                <a:solidFill>
                  <a:srgbClr val="3F3F3F"/>
                </a:solidFill>
              </a:rPr>
              <a:t>En ella se utiliza un vector cuya longitud es la del número de genes de cada individuo y el valor que puede tomar cada elemento es un número entero.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89" name="Google Shape;389;p35"/>
          <p:cNvSpPr txBox="1"/>
          <p:nvPr>
            <p:ph idx="6" type="body"/>
          </p:nvPr>
        </p:nvSpPr>
        <p:spPr>
          <a:xfrm>
            <a:off x="8172000" y="1465244"/>
            <a:ext cx="3600000" cy="720000"/>
          </a:xfrm>
          <a:prstGeom prst="rect">
            <a:avLst/>
          </a:prstGeom>
          <a:solidFill>
            <a:srgbClr val="3F3F3F"/>
          </a:solidFill>
          <a:ln cap="sq" cmpd="sng" w="31750">
            <a:solidFill>
              <a:srgbClr val="81D3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Real: </a:t>
            </a:r>
            <a:endParaRPr/>
          </a:p>
        </p:txBody>
      </p:sp>
      <p:sp>
        <p:nvSpPr>
          <p:cNvPr id="390" name="Google Shape;390;p35"/>
          <p:cNvSpPr txBox="1"/>
          <p:nvPr>
            <p:ph idx="3" type="body"/>
          </p:nvPr>
        </p:nvSpPr>
        <p:spPr>
          <a:xfrm>
            <a:off x="8172000" y="2185244"/>
            <a:ext cx="3600000" cy="363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7150" spcFirstLastPara="1" rIns="137150" wrap="square" tIns="252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s-ES">
                <a:solidFill>
                  <a:srgbClr val="3F3F3F"/>
                </a:solidFill>
              </a:rPr>
              <a:t>en ella se utiliza un vector cuya longitud es la del número de genes de cada individuo y el valor que puede tomar cada elemento es un número real.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91" name="Google Shape;391;p35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2" name="Google Shape;3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603" y="4414345"/>
            <a:ext cx="3705397" cy="106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301" y="4367651"/>
            <a:ext cx="3705397" cy="103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1196" y="4319854"/>
            <a:ext cx="3705397" cy="96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/>
          <p:nvPr/>
        </p:nvSpPr>
        <p:spPr>
          <a:xfrm>
            <a:off x="0" y="1064525"/>
            <a:ext cx="12192000" cy="4353636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 txBox="1"/>
          <p:nvPr>
            <p:ph type="title"/>
          </p:nvPr>
        </p:nvSpPr>
        <p:spPr>
          <a:xfrm>
            <a:off x="432000" y="1611599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ES">
                <a:solidFill>
                  <a:srgbClr val="F2F2F2"/>
                </a:solidFill>
              </a:rPr>
              <a:t>Se consideran cinco fases en un algoritmo genético.</a:t>
            </a:r>
            <a:br>
              <a:rPr lang="es-ES">
                <a:solidFill>
                  <a:srgbClr val="F2F2F2"/>
                </a:solidFill>
              </a:rPr>
            </a:br>
            <a:br>
              <a:rPr lang="es-ES">
                <a:solidFill>
                  <a:srgbClr val="F2F2F2"/>
                </a:solidFill>
              </a:rPr>
            </a:br>
            <a:r>
              <a:rPr lang="es-ES">
                <a:solidFill>
                  <a:srgbClr val="F2F2F2"/>
                </a:solidFill>
              </a:rPr>
              <a:t>Población Inicial</a:t>
            </a:r>
            <a:br>
              <a:rPr lang="es-ES">
                <a:solidFill>
                  <a:srgbClr val="F2F2F2"/>
                </a:solidFill>
              </a:rPr>
            </a:br>
            <a:r>
              <a:rPr lang="es-ES">
                <a:solidFill>
                  <a:srgbClr val="F2F2F2"/>
                </a:solidFill>
              </a:rPr>
              <a:t>Función fitness</a:t>
            </a:r>
            <a:br>
              <a:rPr lang="es-ES">
                <a:solidFill>
                  <a:srgbClr val="F2F2F2"/>
                </a:solidFill>
              </a:rPr>
            </a:br>
            <a:r>
              <a:rPr lang="es-ES">
                <a:solidFill>
                  <a:srgbClr val="F2F2F2"/>
                </a:solidFill>
              </a:rPr>
              <a:t>Selección</a:t>
            </a:r>
            <a:br>
              <a:rPr lang="es-ES">
                <a:solidFill>
                  <a:srgbClr val="F2F2F2"/>
                </a:solidFill>
              </a:rPr>
            </a:br>
            <a:r>
              <a:rPr lang="es-ES">
                <a:solidFill>
                  <a:srgbClr val="F2F2F2"/>
                </a:solidFill>
              </a:rPr>
              <a:t>Cruce</a:t>
            </a:r>
            <a:br>
              <a:rPr lang="es-ES">
                <a:solidFill>
                  <a:srgbClr val="F2F2F2"/>
                </a:solidFill>
              </a:rPr>
            </a:br>
            <a:r>
              <a:rPr lang="es-ES">
                <a:solidFill>
                  <a:srgbClr val="F2F2F2"/>
                </a:solidFill>
              </a:rPr>
              <a:t>Mutación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1646204" y="1283017"/>
            <a:ext cx="9266636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/>
              <a:t>Gráficos….</a:t>
            </a:r>
            <a:endParaRPr/>
          </a:p>
        </p:txBody>
      </p:sp>
      <p:sp>
        <p:nvSpPr>
          <p:cNvPr id="408" name="Google Shape;408;p37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36" y="2430458"/>
            <a:ext cx="4098977" cy="29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136" y="2922812"/>
            <a:ext cx="2838461" cy="175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6393" y="2493810"/>
            <a:ext cx="4098977" cy="29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6649" y="2390931"/>
            <a:ext cx="4098977" cy="29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6649" y="3209194"/>
            <a:ext cx="2838461" cy="110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3111" y="2390931"/>
            <a:ext cx="4098977" cy="29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88481" y="3046125"/>
            <a:ext cx="2235501" cy="126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z" id="421" name="Google Shape;4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158" y="1232839"/>
            <a:ext cx="3038149" cy="24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463056"/>
            <a:ext cx="5472000" cy="2462399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</p:pic>
      <p:sp>
        <p:nvSpPr>
          <p:cNvPr id="423" name="Google Shape;423;p38"/>
          <p:cNvSpPr txBox="1"/>
          <p:nvPr>
            <p:ph type="title"/>
          </p:nvPr>
        </p:nvSpPr>
        <p:spPr>
          <a:xfrm>
            <a:off x="680728" y="3981450"/>
            <a:ext cx="4974545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s-ES"/>
              <a:t>¿Para qué Sirve?</a:t>
            </a:r>
            <a:endParaRPr/>
          </a:p>
        </p:txBody>
      </p:sp>
      <p:cxnSp>
        <p:nvCxnSpPr>
          <p:cNvPr id="424" name="Google Shape;424;p38" title="Línea divisoria"/>
          <p:cNvCxnSpPr/>
          <p:nvPr/>
        </p:nvCxnSpPr>
        <p:spPr>
          <a:xfrm>
            <a:off x="680728" y="5491163"/>
            <a:ext cx="497454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38" title="Línea divisoria"/>
          <p:cNvCxnSpPr/>
          <p:nvPr/>
        </p:nvCxnSpPr>
        <p:spPr>
          <a:xfrm>
            <a:off x="5995231" y="978284"/>
            <a:ext cx="6196769" cy="9688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38"/>
          <p:cNvSpPr txBox="1"/>
          <p:nvPr>
            <p:ph idx="6" type="body"/>
          </p:nvPr>
        </p:nvSpPr>
        <p:spPr>
          <a:xfrm>
            <a:off x="7013131" y="199430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BFBFBF"/>
                </a:solidFill>
              </a:rPr>
              <a:t>Sirven para dar solución a un problema específico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7245275" y="2904575"/>
            <a:ext cx="11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Voz" id="429" name="Google Shape;42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1450" y="1253302"/>
            <a:ext cx="3038149" cy="24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9620524" y="1764501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Sirve para la explotación inteligente de la búsqueda aleatoria provista de datos </a:t>
            </a:r>
            <a:endParaRPr/>
          </a:p>
        </p:txBody>
      </p:sp>
      <p:pic>
        <p:nvPicPr>
          <p:cNvPr descr="Voz" id="431" name="Google Shape;43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5158" y="3247394"/>
            <a:ext cx="3038149" cy="353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8"/>
          <p:cNvSpPr txBox="1"/>
          <p:nvPr/>
        </p:nvSpPr>
        <p:spPr>
          <a:xfrm>
            <a:off x="7013131" y="4008855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Se utilizan comúnmente para generar soluciones de alta calidad para problemas de optimización y búsqueda.</a:t>
            </a:r>
            <a:endParaRPr/>
          </a:p>
        </p:txBody>
      </p:sp>
      <p:pic>
        <p:nvPicPr>
          <p:cNvPr descr="Voz" id="433" name="Google Shape;43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02598" y="3247394"/>
            <a:ext cx="3038149" cy="24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9750571" y="4008855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Sirven para dar solución a un problema específico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Great Pitch Decks - Technology">
      <a:dk1>
        <a:srgbClr val="000000"/>
      </a:dk1>
      <a:lt1>
        <a:srgbClr val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