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75" r:id="rId3"/>
    <p:sldId id="295" r:id="rId4"/>
    <p:sldId id="296" r:id="rId5"/>
    <p:sldId id="261" r:id="rId6"/>
    <p:sldId id="297" r:id="rId7"/>
    <p:sldId id="300" r:id="rId8"/>
    <p:sldId id="303" r:id="rId9"/>
    <p:sldId id="298" r:id="rId10"/>
    <p:sldId id="299" r:id="rId11"/>
    <p:sldId id="301" r:id="rId12"/>
    <p:sldId id="302" r:id="rId13"/>
    <p:sldId id="260" r:id="rId14"/>
    <p:sldId id="263" r:id="rId15"/>
    <p:sldId id="266" r:id="rId16"/>
    <p:sldId id="277" r:id="rId17"/>
    <p:sldId id="278" r:id="rId18"/>
    <p:sldId id="279" r:id="rId19"/>
    <p:sldId id="280" r:id="rId20"/>
    <p:sldId id="281" r:id="rId21"/>
    <p:sldId id="282" r:id="rId22"/>
    <p:sldId id="264" r:id="rId23"/>
    <p:sldId id="283" r:id="rId24"/>
    <p:sldId id="284" r:id="rId25"/>
    <p:sldId id="285" r:id="rId26"/>
    <p:sldId id="286" r:id="rId27"/>
    <p:sldId id="287" r:id="rId28"/>
    <p:sldId id="269" r:id="rId29"/>
    <p:sldId id="258" r:id="rId30"/>
    <p:sldId id="265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1" autoAdjust="0"/>
    <p:restoredTop sz="94580" autoAdjust="0"/>
  </p:normalViewPr>
  <p:slideViewPr>
    <p:cSldViewPr>
      <p:cViewPr varScale="1">
        <p:scale>
          <a:sx n="69" d="100"/>
          <a:sy n="69" d="100"/>
        </p:scale>
        <p:origin x="14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9BE9C7E-CA72-4938-A01D-BABB56FECDC8}" type="datetimeFigureOut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FA14DF1-F7E9-48EB-B325-1BA829FE07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4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Cdb2004169gl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66073D-4912-440B-857C-E0C6716C5B23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94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>
            <a:spLocks/>
          </p:cNvSpPr>
          <p:nvPr/>
        </p:nvSpPr>
        <p:spPr bwMode="gray">
          <a:xfrm>
            <a:off x="-9525" y="1447800"/>
            <a:ext cx="9164638" cy="3832225"/>
          </a:xfrm>
          <a:custGeom>
            <a:avLst/>
            <a:gdLst>
              <a:gd name="T0" fmla="*/ 2147483646 w 5773"/>
              <a:gd name="T1" fmla="*/ 2147483646 h 2414"/>
              <a:gd name="T2" fmla="*/ 2147483646 w 5773"/>
              <a:gd name="T3" fmla="*/ 2147483646 h 2414"/>
              <a:gd name="T4" fmla="*/ 2147483646 w 5773"/>
              <a:gd name="T5" fmla="*/ 2147483646 h 2414"/>
              <a:gd name="T6" fmla="*/ 2147483646 w 5773"/>
              <a:gd name="T7" fmla="*/ 2147483646 h 2414"/>
              <a:gd name="T8" fmla="*/ 2147483646 w 5773"/>
              <a:gd name="T9" fmla="*/ 2147483646 h 2414"/>
              <a:gd name="T10" fmla="*/ 2147483646 w 5773"/>
              <a:gd name="T11" fmla="*/ 2147483646 h 2414"/>
              <a:gd name="T12" fmla="*/ 2147483646 w 5773"/>
              <a:gd name="T13" fmla="*/ 2147483646 h 2414"/>
              <a:gd name="T14" fmla="*/ 2147483646 w 5773"/>
              <a:gd name="T15" fmla="*/ 2147483646 h 2414"/>
              <a:gd name="T16" fmla="*/ 2147483646 w 5773"/>
              <a:gd name="T17" fmla="*/ 2147483646 h 24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18"/>
          <p:cNvSpPr>
            <a:spLocks/>
          </p:cNvSpPr>
          <p:nvPr/>
        </p:nvSpPr>
        <p:spPr bwMode="gray">
          <a:xfrm>
            <a:off x="-9525" y="1730375"/>
            <a:ext cx="9150350" cy="3265488"/>
          </a:xfrm>
          <a:custGeom>
            <a:avLst/>
            <a:gdLst>
              <a:gd name="T0" fmla="*/ 2147483646 w 5764"/>
              <a:gd name="T1" fmla="*/ 2147483646 h 2057"/>
              <a:gd name="T2" fmla="*/ 2147483646 w 5764"/>
              <a:gd name="T3" fmla="*/ 2147483646 h 2057"/>
              <a:gd name="T4" fmla="*/ 2147483646 w 5764"/>
              <a:gd name="T5" fmla="*/ 2147483646 h 2057"/>
              <a:gd name="T6" fmla="*/ 2147483646 w 5764"/>
              <a:gd name="T7" fmla="*/ 2147483646 h 2057"/>
              <a:gd name="T8" fmla="*/ 2147483646 w 5764"/>
              <a:gd name="T9" fmla="*/ 2147483646 h 2057"/>
              <a:gd name="T10" fmla="*/ 2147483646 w 5764"/>
              <a:gd name="T11" fmla="*/ 2147483646 h 2057"/>
              <a:gd name="T12" fmla="*/ 2147483646 w 5764"/>
              <a:gd name="T13" fmla="*/ 2147483646 h 2057"/>
              <a:gd name="T14" fmla="*/ 2147483646 w 5764"/>
              <a:gd name="T15" fmla="*/ 2147483646 h 2057"/>
              <a:gd name="T16" fmla="*/ 2147483646 w 5764"/>
              <a:gd name="T17" fmla="*/ 2147483646 h 2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7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0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1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12" name="Group 25"/>
          <p:cNvGrpSpPr>
            <a:grpSpLocks/>
          </p:cNvGrpSpPr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3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4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228600" y="304800"/>
            <a:ext cx="1079500" cy="633413"/>
            <a:chOff x="2680" y="3678"/>
            <a:chExt cx="680" cy="399"/>
          </a:xfrm>
        </p:grpSpPr>
        <p:sp>
          <p:nvSpPr>
            <p:cNvPr id="16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b="1" smtClean="0">
                  <a:solidFill>
                    <a:schemeClr val="tx2"/>
                  </a:solidFill>
                  <a:cs typeface="Arial" charset="0"/>
                </a:rPr>
                <a:t>LOGO</a:t>
              </a:r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590800"/>
            <a:ext cx="7086600" cy="1012825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3581400"/>
            <a:ext cx="6705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1E96893-4E3F-4F60-818D-69EB4F2E5AE9}" type="datetimeFigureOut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3201809-4EB1-4A9C-ACEA-50EF172C1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3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EF065-7052-41C1-846F-E340246B9B94}" type="datetimeFigureOut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84C11-9051-425D-945F-2B04A9DA9C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7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59613-8056-413E-BE3A-68BF4AE55281}" type="datetimeFigureOut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945BC-1D61-4F85-B343-618E5B1B76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03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E2F2E-E6FA-432E-98AA-128BC8B16E0A}" type="datetimeFigureOut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7F0A0-B706-494A-A4A5-A5BAD65A4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8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2D658-E272-48F7-A5FD-3DCE4A698498}" type="datetimeFigureOut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5349F-5683-4511-87E5-08E095FA8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3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0F45A-7EAF-47A9-9B48-70F8B43FDC6F}" type="datetimeFigureOut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DC832-0563-4A88-9F07-09CD71782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5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29106-8CD5-4327-951C-61BFAAFA0FD7}" type="datetimeFigureOut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056D8-C561-4645-B900-F46EFC231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4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2C52C-22E6-4553-8424-64005542CB0E}" type="datetimeFigureOut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9B58F-361D-47FB-8700-8741181F7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BCAC0-1637-447D-9B84-7B85650E9D8D}" type="datetimeFigureOut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BD43C-E7F4-41A8-AB0F-C56253666F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8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7544B-D656-45A9-A8E4-BD6D495973DB}" type="datetimeFigureOut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9F3B2-1740-4BD8-974C-DEF6C6737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5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B359F-7D1A-41B9-8785-D20202B3B94C}" type="datetimeFigureOut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9084E-1CA9-4DE5-9714-047304129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4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3436B-669F-46E6-ACDB-93834E26950C}" type="datetimeFigureOut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FC382-4BCF-45D3-BE52-CC14BD9D5A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7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" name="Image" r:id="rId15" imgW="9561905" imgH="1600000" progId="">
                  <p:embed/>
                </p:oleObj>
              </mc:Choice>
              <mc:Fallback>
                <p:oleObj name="Image" r:id="rId15" imgW="9561905" imgH="1600000" progId="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5AAE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Freeform 16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Freeform 17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9" name="Group 18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1030" name="Group 21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039" name="Oval 2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1031" name="Group 24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037" name="Oval 25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B39CE5FA-0F88-4AAC-B71D-B2358F79FA69}" type="datetimeFigureOut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298E161-493F-435E-8119-99CBBD4EDB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/dienthoai/index.php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608261"/>
            <a:ext cx="475252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</a:t>
            </a:r>
            <a:r>
              <a:rPr lang="en-US" sz="3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</a:t>
            </a:r>
            <a:r>
              <a:rPr lang="en-US" sz="3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endParaRPr lang="en-US" sz="3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TextBox 6"/>
          <p:cNvSpPr txBox="1">
            <a:spLocks noChangeArrowheads="1"/>
          </p:cNvSpPr>
          <p:nvPr/>
        </p:nvSpPr>
        <p:spPr bwMode="auto">
          <a:xfrm>
            <a:off x="4788024" y="5880904"/>
            <a:ext cx="43559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 : </a:t>
            </a:r>
            <a:r>
              <a:rPr lang="en-US" sz="25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Phùng</a:t>
            </a:r>
            <a:r>
              <a:rPr lang="en-US" sz="2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en-US" sz="25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Hiền</a:t>
            </a:r>
            <a:endParaRPr lang="en-US" sz="2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TextBox 8"/>
          <p:cNvSpPr txBox="1">
            <a:spLocks noChangeArrowheads="1"/>
          </p:cNvSpPr>
          <p:nvPr/>
        </p:nvSpPr>
        <p:spPr bwMode="auto">
          <a:xfrm>
            <a:off x="4788024" y="5023648"/>
            <a:ext cx="43559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SVTH </a:t>
            </a:r>
            <a:r>
              <a:rPr lang="en-US" sz="2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2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Giang</a:t>
            </a:r>
            <a:r>
              <a:rPr lang="en-US" sz="2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endParaRPr lang="en-US" sz="2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3" name="TextBox 10"/>
          <p:cNvSpPr txBox="1">
            <a:spLocks noChangeArrowheads="1"/>
          </p:cNvSpPr>
          <p:nvPr/>
        </p:nvSpPr>
        <p:spPr bwMode="auto">
          <a:xfrm>
            <a:off x="4788024" y="5453080"/>
            <a:ext cx="4355976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  :	 </a:t>
            </a:r>
            <a:r>
              <a:rPr lang="en-US" sz="2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DHTI9A5HN</a:t>
            </a:r>
            <a:endParaRPr lang="en-US" sz="2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9712" y="2552085"/>
            <a:ext cx="69790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PHP BÁN TRÀ SỮA</a:t>
            </a:r>
          </a:p>
          <a:p>
            <a:r>
              <a:rPr lang="en-US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SỬ DỤNG JENKINS AUTO DEPLOY TỐI ƯU CÔNG VIỆC</a:t>
            </a:r>
            <a:endParaRPr lang="en-US" sz="28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12" y="2509097"/>
            <a:ext cx="19050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</a:t>
            </a:r>
            <a:endParaRPr lang="en-US" sz="3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Káº¿t quáº£ hÃ¬nh áº£nh cho trÆ°á»ng Äáº¡i há»c unet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7" y="0"/>
            <a:ext cx="1320351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2"/>
          <p:cNvSpPr txBox="1">
            <a:spLocks noChangeArrowheads="1"/>
          </p:cNvSpPr>
          <p:nvPr/>
        </p:nvSpPr>
        <p:spPr bwMode="auto">
          <a:xfrm>
            <a:off x="26193" y="673533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II.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Jekins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138" y="1800439"/>
            <a:ext cx="79933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Jenkins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khép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phầnmềm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Agile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nóichung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138" y="2881179"/>
            <a:ext cx="79933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400 plugin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ngừng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Jenkins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đắc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https://viblo.asia/uploads/4e3f1e7c-addc-473a-a9f2-5fc05feda89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46502"/>
            <a:ext cx="6408712" cy="2771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00463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2"/>
          <p:cNvSpPr txBox="1">
            <a:spLocks noChangeArrowheads="1"/>
          </p:cNvSpPr>
          <p:nvPr/>
        </p:nvSpPr>
        <p:spPr bwMode="auto">
          <a:xfrm>
            <a:off x="26193" y="673533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II.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Jekins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846" y="1905630"/>
            <a:ext cx="5551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Jenkins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138" y="2662214"/>
            <a:ext cx="799331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Jenkins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 =&gt;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.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138" y="3511131"/>
            <a:ext cx="79933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dirty="0"/>
              <a:t>Jenkins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FESS. * Faster. * Easier. * Safer. * Smarter</a:t>
            </a:r>
            <a:r>
              <a:rPr lang="en-US" dirty="0" smtClean="0"/>
              <a:t>.	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08032" y="4083050"/>
            <a:ext cx="761244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Faster : </a:t>
            </a:r>
            <a:r>
              <a:rPr lang="en-US" dirty="0" err="1"/>
              <a:t>N</a:t>
            </a:r>
            <a:r>
              <a:rPr lang="en-US" dirty="0" err="1" smtClean="0"/>
              <a:t>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Easier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Safer : 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Smarter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390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2"/>
          <p:cNvSpPr txBox="1">
            <a:spLocks noChangeArrowheads="1"/>
          </p:cNvSpPr>
          <p:nvPr/>
        </p:nvSpPr>
        <p:spPr bwMode="auto">
          <a:xfrm>
            <a:off x="26193" y="673533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II.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Jekins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846" y="1905630"/>
            <a:ext cx="773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Jenkins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138" y="2662214"/>
            <a:ext cx="79933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Linux(Ubuntu Desktop)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138" y="3511131"/>
            <a:ext cx="79933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Nginx web sever,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PHP 5.6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138" y="4343119"/>
            <a:ext cx="79933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repository 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138" y="5175107"/>
            <a:ext cx="79933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3138" y="5807040"/>
            <a:ext cx="79933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: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Linux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548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-613886" y="664907"/>
            <a:ext cx="105851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tích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hệ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21262" y="1378646"/>
            <a:ext cx="56164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07504" y="1963421"/>
            <a:ext cx="8024858" cy="4797425"/>
            <a:chOff x="-1011387" y="0"/>
            <a:chExt cx="7234995" cy="4797425"/>
          </a:xfrm>
        </p:grpSpPr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533525" y="0"/>
              <a:ext cx="3341370" cy="4381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300" b="1" kern="1600" dirty="0" err="1">
                  <a:effectLst/>
                  <a:latin typeface="Times New Roman"/>
                  <a:ea typeface="Calibri"/>
                </a:rPr>
                <a:t>Xây</a:t>
              </a:r>
              <a:r>
                <a:rPr lang="en-US" sz="1300" b="1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b="1" kern="1600" dirty="0" err="1">
                  <a:effectLst/>
                  <a:latin typeface="Times New Roman"/>
                  <a:ea typeface="Calibri"/>
                </a:rPr>
                <a:t>dựng</a:t>
              </a:r>
              <a:r>
                <a:rPr lang="en-US" sz="1300" b="1" kern="1600" dirty="0">
                  <a:effectLst/>
                  <a:latin typeface="Times New Roman"/>
                  <a:ea typeface="Calibri"/>
                </a:rPr>
                <a:t> website </a:t>
              </a:r>
              <a:r>
                <a:rPr lang="en-US" sz="1300" b="1" kern="1600" dirty="0" err="1">
                  <a:effectLst/>
                  <a:latin typeface="Times New Roman"/>
                  <a:ea typeface="Calibri"/>
                </a:rPr>
                <a:t>bán</a:t>
              </a:r>
              <a:r>
                <a:rPr lang="en-US" sz="1300" b="1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b="1" kern="1600" dirty="0" err="1">
                  <a:effectLst/>
                  <a:latin typeface="Times New Roman"/>
                  <a:ea typeface="Calibri"/>
                </a:rPr>
                <a:t>điện</a:t>
              </a:r>
              <a:r>
                <a:rPr lang="en-US" sz="1300" b="1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b="1" kern="1600" dirty="0" err="1">
                  <a:effectLst/>
                  <a:latin typeface="Times New Roman"/>
                  <a:ea typeface="Calibri"/>
                </a:rPr>
                <a:t>thoại</a:t>
              </a:r>
              <a:r>
                <a:rPr lang="en-US" sz="1300" b="1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b="1" kern="1600" dirty="0" err="1">
                  <a:effectLst/>
                  <a:latin typeface="Times New Roman"/>
                  <a:ea typeface="Calibri"/>
                </a:rPr>
                <a:t>trực</a:t>
              </a:r>
              <a:r>
                <a:rPr lang="en-US" sz="1300" b="1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b="1" kern="1600" dirty="0" err="1">
                  <a:effectLst/>
                  <a:latin typeface="Times New Roman"/>
                  <a:ea typeface="Calibri"/>
                </a:rPr>
                <a:t>tuyến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2028825" y="962025"/>
              <a:ext cx="889000" cy="94551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200" kern="1600">
                  <a:effectLst/>
                  <a:latin typeface="Times New Roman"/>
                  <a:ea typeface="Calibri"/>
                </a:rPr>
                <a:t>3.Quản lý hóa đơn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grpSp>
          <p:nvGrpSpPr>
            <p:cNvPr id="67" name="Group 66"/>
            <p:cNvGrpSpPr>
              <a:grpSpLocks/>
            </p:cNvGrpSpPr>
            <p:nvPr/>
          </p:nvGrpSpPr>
          <p:grpSpPr bwMode="auto">
            <a:xfrm>
              <a:off x="2095500" y="1924050"/>
              <a:ext cx="940435" cy="1858645"/>
              <a:chOff x="4819" y="5707"/>
              <a:chExt cx="1481" cy="2927"/>
            </a:xfrm>
          </p:grpSpPr>
          <p:sp>
            <p:nvSpPr>
              <p:cNvPr id="116" name="Rectangle 115"/>
              <p:cNvSpPr>
                <a:spLocks noChangeArrowheads="1"/>
              </p:cNvSpPr>
              <p:nvPr/>
            </p:nvSpPr>
            <p:spPr bwMode="auto">
              <a:xfrm>
                <a:off x="5011" y="7604"/>
                <a:ext cx="1289" cy="103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>
                    <a:effectLst/>
                    <a:latin typeface="Times New Roman"/>
                    <a:ea typeface="Calibri"/>
                  </a:rPr>
                  <a:t>3.2.Xử lý hóa đơn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117" name="Rectangle 116"/>
              <p:cNvSpPr>
                <a:spLocks noChangeArrowheads="1"/>
              </p:cNvSpPr>
              <p:nvPr/>
            </p:nvSpPr>
            <p:spPr bwMode="auto">
              <a:xfrm>
                <a:off x="5004" y="5962"/>
                <a:ext cx="1131" cy="123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3.1.Cập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nhật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hoá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đơn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118" name="AutoShape 20"/>
              <p:cNvCxnSpPr>
                <a:cxnSpLocks noChangeShapeType="1"/>
              </p:cNvCxnSpPr>
              <p:nvPr/>
            </p:nvCxnSpPr>
            <p:spPr bwMode="auto">
              <a:xfrm>
                <a:off x="4833" y="5707"/>
                <a:ext cx="0" cy="24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9" name="AutoShape 36"/>
              <p:cNvCxnSpPr>
                <a:cxnSpLocks noChangeShapeType="1"/>
              </p:cNvCxnSpPr>
              <p:nvPr/>
            </p:nvCxnSpPr>
            <p:spPr bwMode="auto">
              <a:xfrm>
                <a:off x="4833" y="6307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0" name="AutoShape 355"/>
              <p:cNvCxnSpPr>
                <a:cxnSpLocks noChangeShapeType="1"/>
              </p:cNvCxnSpPr>
              <p:nvPr/>
            </p:nvCxnSpPr>
            <p:spPr bwMode="auto">
              <a:xfrm>
                <a:off x="4819" y="8107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923925" y="971550"/>
              <a:ext cx="1007745" cy="94043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200" kern="1600">
                  <a:effectLst/>
                  <a:latin typeface="Times New Roman"/>
                  <a:ea typeface="Calibri"/>
                </a:rPr>
                <a:t>2.Quản lý sản phẩm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grpSp>
          <p:nvGrpSpPr>
            <p:cNvPr id="69" name="Group 68"/>
            <p:cNvGrpSpPr>
              <a:grpSpLocks/>
            </p:cNvGrpSpPr>
            <p:nvPr/>
          </p:nvGrpSpPr>
          <p:grpSpPr bwMode="auto">
            <a:xfrm>
              <a:off x="-939251" y="1924050"/>
              <a:ext cx="4049133" cy="1736090"/>
              <a:chOff x="3089" y="5738"/>
              <a:chExt cx="4049133" cy="2734"/>
            </a:xfrm>
          </p:grpSpPr>
          <p:cxnSp>
            <p:nvCxnSpPr>
              <p:cNvPr id="111" name="AutoShape 18"/>
              <p:cNvCxnSpPr>
                <a:cxnSpLocks noChangeShapeType="1"/>
              </p:cNvCxnSpPr>
              <p:nvPr/>
            </p:nvCxnSpPr>
            <p:spPr bwMode="auto">
              <a:xfrm>
                <a:off x="4052222" y="5738"/>
                <a:ext cx="0" cy="24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" name="AutoShape 30"/>
              <p:cNvCxnSpPr>
                <a:cxnSpLocks noChangeShapeType="1"/>
              </p:cNvCxnSpPr>
              <p:nvPr/>
            </p:nvCxnSpPr>
            <p:spPr bwMode="auto">
              <a:xfrm>
                <a:off x="3089" y="6338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3" name="AutoShape 31"/>
              <p:cNvCxnSpPr>
                <a:cxnSpLocks noChangeShapeType="1"/>
              </p:cNvCxnSpPr>
              <p:nvPr/>
            </p:nvCxnSpPr>
            <p:spPr bwMode="auto">
              <a:xfrm>
                <a:off x="3089" y="7644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4" name="Rectangle 113"/>
              <p:cNvSpPr>
                <a:spLocks noChangeArrowheads="1"/>
              </p:cNvSpPr>
              <p:nvPr/>
            </p:nvSpPr>
            <p:spPr bwMode="auto">
              <a:xfrm flipH="1">
                <a:off x="2084490" y="6012"/>
                <a:ext cx="886673" cy="119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2.1.Cập </a:t>
                </a: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nhật</a:t>
                </a: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danh</a:t>
                </a: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mục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115" name="Rectangle 114"/>
              <p:cNvSpPr>
                <a:spLocks noChangeArrowheads="1"/>
              </p:cNvSpPr>
              <p:nvPr/>
            </p:nvSpPr>
            <p:spPr bwMode="auto">
              <a:xfrm flipH="1">
                <a:off x="2128626" y="7487"/>
                <a:ext cx="823225" cy="98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2.2.Cập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nhật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sản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phẩm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</p:grp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3019425" y="971550"/>
              <a:ext cx="955040" cy="96647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4.Quản lý góp ý và tin tức</a:t>
              </a:r>
            </a:p>
          </p:txBody>
        </p:sp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-994928" y="1905000"/>
              <a:ext cx="4884418" cy="1907540"/>
              <a:chOff x="6467" y="6309"/>
              <a:chExt cx="4884418" cy="3004"/>
            </a:xfrm>
          </p:grpSpPr>
          <p:cxnSp>
            <p:nvCxnSpPr>
              <p:cNvPr id="106" name="AutoShape 21"/>
              <p:cNvCxnSpPr>
                <a:cxnSpLocks noChangeShapeType="1"/>
              </p:cNvCxnSpPr>
              <p:nvPr/>
            </p:nvCxnSpPr>
            <p:spPr bwMode="auto">
              <a:xfrm>
                <a:off x="2048257" y="6309"/>
                <a:ext cx="0" cy="228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" name="AutoShape 37"/>
              <p:cNvCxnSpPr>
                <a:cxnSpLocks noChangeShapeType="1"/>
              </p:cNvCxnSpPr>
              <p:nvPr/>
            </p:nvCxnSpPr>
            <p:spPr bwMode="auto">
              <a:xfrm>
                <a:off x="6467" y="6969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" name="AutoShape 38"/>
              <p:cNvCxnSpPr>
                <a:cxnSpLocks noChangeShapeType="1"/>
              </p:cNvCxnSpPr>
              <p:nvPr/>
            </p:nvCxnSpPr>
            <p:spPr bwMode="auto">
              <a:xfrm>
                <a:off x="6467" y="8597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9" name="Rectangle 108"/>
              <p:cNvSpPr>
                <a:spLocks noChangeArrowheads="1"/>
              </p:cNvSpPr>
              <p:nvPr/>
            </p:nvSpPr>
            <p:spPr bwMode="auto">
              <a:xfrm flipH="1">
                <a:off x="4214292" y="6661"/>
                <a:ext cx="676593" cy="124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4.1.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Cập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nhật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tin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tức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110" name="Rectangle 109"/>
              <p:cNvSpPr>
                <a:spLocks noChangeArrowheads="1"/>
              </p:cNvSpPr>
              <p:nvPr/>
            </p:nvSpPr>
            <p:spPr bwMode="auto">
              <a:xfrm flipH="1">
                <a:off x="4257637" y="8200"/>
                <a:ext cx="633247" cy="111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4.2.Xứ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lý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góp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ý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</p:grp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0" y="962025"/>
              <a:ext cx="848360" cy="9429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200" kern="1600">
                  <a:effectLst/>
                  <a:latin typeface="Times New Roman"/>
                  <a:ea typeface="Calibri"/>
                </a:rPr>
                <a:t>1.Quản trị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4067175" y="962025"/>
              <a:ext cx="907415" cy="9398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300" kern="1600" dirty="0">
                  <a:effectLst/>
                  <a:latin typeface="Times New Roman"/>
                  <a:ea typeface="Calibri"/>
                </a:rPr>
                <a:t>5.Tìm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kiếm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5048250" y="962025"/>
              <a:ext cx="809625" cy="9429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6.Thống kê</a:t>
              </a:r>
            </a:p>
          </p:txBody>
        </p:sp>
        <p:grpSp>
          <p:nvGrpSpPr>
            <p:cNvPr id="75" name="Group 74"/>
            <p:cNvGrpSpPr>
              <a:grpSpLocks/>
            </p:cNvGrpSpPr>
            <p:nvPr/>
          </p:nvGrpSpPr>
          <p:grpSpPr bwMode="auto">
            <a:xfrm>
              <a:off x="-1011387" y="1905000"/>
              <a:ext cx="7234995" cy="2892425"/>
              <a:chOff x="9693" y="5678"/>
              <a:chExt cx="7234995" cy="4555"/>
            </a:xfrm>
          </p:grpSpPr>
          <p:cxnSp>
            <p:nvCxnSpPr>
              <p:cNvPr id="99" name="AutoShape 22"/>
              <p:cNvCxnSpPr>
                <a:cxnSpLocks noChangeShapeType="1"/>
              </p:cNvCxnSpPr>
              <p:nvPr/>
            </p:nvCxnSpPr>
            <p:spPr bwMode="auto">
              <a:xfrm>
                <a:off x="6260658" y="5678"/>
                <a:ext cx="0" cy="387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" name="AutoShape 50"/>
              <p:cNvCxnSpPr>
                <a:cxnSpLocks noChangeShapeType="1"/>
              </p:cNvCxnSpPr>
              <p:nvPr/>
            </p:nvCxnSpPr>
            <p:spPr bwMode="auto">
              <a:xfrm>
                <a:off x="9693" y="6293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1" name="Rectangle 100"/>
              <p:cNvSpPr>
                <a:spLocks noChangeArrowheads="1"/>
              </p:cNvSpPr>
              <p:nvPr/>
            </p:nvSpPr>
            <p:spPr bwMode="auto">
              <a:xfrm flipH="1">
                <a:off x="6474142" y="7421"/>
                <a:ext cx="770546" cy="126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6.2.Thống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kê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SP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bán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chạy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102" name="AutoShape 52"/>
              <p:cNvCxnSpPr>
                <a:cxnSpLocks noChangeShapeType="1"/>
              </p:cNvCxnSpPr>
              <p:nvPr/>
            </p:nvCxnSpPr>
            <p:spPr bwMode="auto">
              <a:xfrm>
                <a:off x="9693" y="7738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3" name="Rectangle 102"/>
              <p:cNvSpPr>
                <a:spLocks noChangeArrowheads="1"/>
              </p:cNvSpPr>
              <p:nvPr/>
            </p:nvSpPr>
            <p:spPr bwMode="auto">
              <a:xfrm flipH="1">
                <a:off x="6474142" y="5949"/>
                <a:ext cx="769539" cy="124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6.1.Thống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kê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hóa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đơn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104" name="Rectangle 103"/>
              <p:cNvSpPr>
                <a:spLocks noChangeArrowheads="1"/>
              </p:cNvSpPr>
              <p:nvPr/>
            </p:nvSpPr>
            <p:spPr bwMode="auto">
              <a:xfrm flipH="1">
                <a:off x="6474142" y="8872"/>
                <a:ext cx="736041" cy="136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6.3.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Thống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kê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sản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phẩm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mới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105" name="AutoShape 376"/>
              <p:cNvCxnSpPr>
                <a:cxnSpLocks noChangeShapeType="1"/>
              </p:cNvCxnSpPr>
              <p:nvPr/>
            </p:nvCxnSpPr>
            <p:spPr bwMode="auto">
              <a:xfrm>
                <a:off x="9693" y="9267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6" name="Group 75"/>
            <p:cNvGrpSpPr>
              <a:grpSpLocks/>
            </p:cNvGrpSpPr>
            <p:nvPr/>
          </p:nvGrpSpPr>
          <p:grpSpPr bwMode="auto">
            <a:xfrm>
              <a:off x="47625" y="1914525"/>
              <a:ext cx="895350" cy="2576195"/>
              <a:chOff x="1543" y="6187"/>
              <a:chExt cx="1410" cy="4057"/>
            </a:xfrm>
          </p:grpSpPr>
          <p:sp>
            <p:nvSpPr>
              <p:cNvPr id="92" name="Rectangle 91"/>
              <p:cNvSpPr>
                <a:spLocks noChangeArrowheads="1"/>
              </p:cNvSpPr>
              <p:nvPr/>
            </p:nvSpPr>
            <p:spPr bwMode="auto">
              <a:xfrm>
                <a:off x="1708" y="9217"/>
                <a:ext cx="1245" cy="10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-90170" algn="ctr"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>
                    <a:effectLst/>
                    <a:latin typeface="Times New Roman"/>
                    <a:ea typeface="Calibri"/>
                  </a:rPr>
                  <a:t>1.3.Đăng xuất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93" name="Rectangle 92"/>
              <p:cNvSpPr>
                <a:spLocks noChangeArrowheads="1"/>
              </p:cNvSpPr>
              <p:nvPr/>
            </p:nvSpPr>
            <p:spPr bwMode="auto">
              <a:xfrm>
                <a:off x="1721" y="7763"/>
                <a:ext cx="1232" cy="124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>
                    <a:effectLst/>
                    <a:latin typeface="Times New Roman"/>
                    <a:ea typeface="Calibri"/>
                  </a:rPr>
                  <a:t>1.2.Cập nhật người dùng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94" name="AutoShape 17"/>
              <p:cNvCxnSpPr>
                <a:cxnSpLocks noChangeShapeType="1"/>
              </p:cNvCxnSpPr>
              <p:nvPr/>
            </p:nvCxnSpPr>
            <p:spPr bwMode="auto">
              <a:xfrm>
                <a:off x="1543" y="6187"/>
                <a:ext cx="0" cy="316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5" name="AutoShape 23"/>
              <p:cNvCxnSpPr>
                <a:cxnSpLocks noChangeShapeType="1"/>
              </p:cNvCxnSpPr>
              <p:nvPr/>
            </p:nvCxnSpPr>
            <p:spPr bwMode="auto">
              <a:xfrm>
                <a:off x="1543" y="6787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6" name="Rectangle 95"/>
              <p:cNvSpPr>
                <a:spLocks noChangeArrowheads="1"/>
              </p:cNvSpPr>
              <p:nvPr/>
            </p:nvSpPr>
            <p:spPr bwMode="auto">
              <a:xfrm>
                <a:off x="1721" y="6442"/>
                <a:ext cx="1127" cy="90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000" kern="1600">
                    <a:effectLst/>
                    <a:latin typeface="Times New Roman"/>
                    <a:ea typeface="Calibri"/>
                  </a:rPr>
                  <a:t>1.1.Đăng nhập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97" name="AutoShape 28"/>
              <p:cNvCxnSpPr>
                <a:cxnSpLocks noChangeShapeType="1"/>
              </p:cNvCxnSpPr>
              <p:nvPr/>
            </p:nvCxnSpPr>
            <p:spPr bwMode="auto">
              <a:xfrm>
                <a:off x="1543" y="8093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8" name="AutoShape 29"/>
              <p:cNvCxnSpPr>
                <a:cxnSpLocks noChangeShapeType="1"/>
              </p:cNvCxnSpPr>
              <p:nvPr/>
            </p:nvCxnSpPr>
            <p:spPr bwMode="auto">
              <a:xfrm>
                <a:off x="1543" y="9352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7" name="Group 76"/>
            <p:cNvGrpSpPr>
              <a:grpSpLocks/>
            </p:cNvGrpSpPr>
            <p:nvPr/>
          </p:nvGrpSpPr>
          <p:grpSpPr bwMode="auto">
            <a:xfrm>
              <a:off x="4124325" y="1905000"/>
              <a:ext cx="882015" cy="2167255"/>
              <a:chOff x="8125" y="6172"/>
              <a:chExt cx="1389" cy="3413"/>
            </a:xfrm>
          </p:grpSpPr>
          <p:sp>
            <p:nvSpPr>
              <p:cNvPr id="87" name="Rectangle 86"/>
              <p:cNvSpPr>
                <a:spLocks noChangeArrowheads="1"/>
              </p:cNvSpPr>
              <p:nvPr/>
            </p:nvSpPr>
            <p:spPr bwMode="auto">
              <a:xfrm>
                <a:off x="8303" y="7911"/>
                <a:ext cx="1211" cy="167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5.2.Tìm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kiếm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theo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khoảng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giá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SP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88" name="AutoShape 21"/>
              <p:cNvCxnSpPr>
                <a:cxnSpLocks noChangeShapeType="1"/>
              </p:cNvCxnSpPr>
              <p:nvPr/>
            </p:nvCxnSpPr>
            <p:spPr bwMode="auto">
              <a:xfrm>
                <a:off x="8125" y="6172"/>
                <a:ext cx="0" cy="222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AutoShape 37"/>
              <p:cNvCxnSpPr>
                <a:cxnSpLocks noChangeShapeType="1"/>
              </p:cNvCxnSpPr>
              <p:nvPr/>
            </p:nvCxnSpPr>
            <p:spPr bwMode="auto">
              <a:xfrm>
                <a:off x="8125" y="6772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AutoShape 38"/>
              <p:cNvCxnSpPr>
                <a:cxnSpLocks noChangeShapeType="1"/>
              </p:cNvCxnSpPr>
              <p:nvPr/>
            </p:nvCxnSpPr>
            <p:spPr bwMode="auto">
              <a:xfrm>
                <a:off x="8125" y="8400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1" name="Rectangle 90"/>
              <p:cNvSpPr>
                <a:spLocks noChangeArrowheads="1"/>
              </p:cNvSpPr>
              <p:nvPr/>
            </p:nvSpPr>
            <p:spPr bwMode="auto">
              <a:xfrm>
                <a:off x="8303" y="6427"/>
                <a:ext cx="1211" cy="124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5.1.Tìm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kiếm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theo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tên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SP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</p:grpSp>
        <p:grpSp>
          <p:nvGrpSpPr>
            <p:cNvPr id="78" name="Group 77"/>
            <p:cNvGrpSpPr>
              <a:grpSpLocks/>
            </p:cNvGrpSpPr>
            <p:nvPr/>
          </p:nvGrpSpPr>
          <p:grpSpPr bwMode="auto">
            <a:xfrm>
              <a:off x="504825" y="428625"/>
              <a:ext cx="4859655" cy="534035"/>
              <a:chOff x="2282" y="3853"/>
              <a:chExt cx="7653" cy="841"/>
            </a:xfrm>
          </p:grpSpPr>
          <p:cxnSp>
            <p:nvCxnSpPr>
              <p:cNvPr id="79" name="AutoShape 4"/>
              <p:cNvCxnSpPr>
                <a:cxnSpLocks noChangeShapeType="1"/>
              </p:cNvCxnSpPr>
              <p:nvPr/>
            </p:nvCxnSpPr>
            <p:spPr bwMode="auto">
              <a:xfrm>
                <a:off x="2282" y="4272"/>
                <a:ext cx="7642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AutoShape 3"/>
              <p:cNvCxnSpPr>
                <a:cxnSpLocks noChangeShapeType="1"/>
              </p:cNvCxnSpPr>
              <p:nvPr/>
            </p:nvCxnSpPr>
            <p:spPr bwMode="auto">
              <a:xfrm>
                <a:off x="6523" y="3853"/>
                <a:ext cx="12" cy="4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AutoShape 5"/>
              <p:cNvCxnSpPr>
                <a:cxnSpLocks noChangeShapeType="1"/>
              </p:cNvCxnSpPr>
              <p:nvPr/>
            </p:nvCxnSpPr>
            <p:spPr bwMode="auto">
              <a:xfrm>
                <a:off x="2282" y="4272"/>
                <a:ext cx="11" cy="4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AutoShape 6"/>
              <p:cNvCxnSpPr>
                <a:cxnSpLocks noChangeShapeType="1"/>
              </p:cNvCxnSpPr>
              <p:nvPr/>
            </p:nvCxnSpPr>
            <p:spPr bwMode="auto">
              <a:xfrm>
                <a:off x="3891" y="4274"/>
                <a:ext cx="12" cy="4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AutoShape 8"/>
              <p:cNvCxnSpPr>
                <a:cxnSpLocks noChangeShapeType="1"/>
              </p:cNvCxnSpPr>
              <p:nvPr/>
            </p:nvCxnSpPr>
            <p:spPr bwMode="auto">
              <a:xfrm>
                <a:off x="5510" y="4272"/>
                <a:ext cx="11" cy="4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AutoShape 9"/>
              <p:cNvCxnSpPr>
                <a:cxnSpLocks noChangeShapeType="1"/>
              </p:cNvCxnSpPr>
              <p:nvPr/>
            </p:nvCxnSpPr>
            <p:spPr bwMode="auto">
              <a:xfrm>
                <a:off x="8459" y="4274"/>
                <a:ext cx="12" cy="4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AutoShape 10"/>
              <p:cNvCxnSpPr>
                <a:cxnSpLocks noChangeShapeType="1"/>
              </p:cNvCxnSpPr>
              <p:nvPr/>
            </p:nvCxnSpPr>
            <p:spPr bwMode="auto">
              <a:xfrm>
                <a:off x="9924" y="4272"/>
                <a:ext cx="11" cy="4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AutoShape 9"/>
              <p:cNvCxnSpPr>
                <a:cxnSpLocks noChangeShapeType="1"/>
              </p:cNvCxnSpPr>
              <p:nvPr/>
            </p:nvCxnSpPr>
            <p:spPr bwMode="auto">
              <a:xfrm>
                <a:off x="6960" y="4274"/>
                <a:ext cx="12" cy="4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123" name="Straight Connector 122"/>
          <p:cNvCxnSpPr>
            <a:stCxn id="114" idx="3"/>
          </p:cNvCxnSpPr>
          <p:nvPr/>
        </p:nvCxnSpPr>
        <p:spPr>
          <a:xfrm flipH="1">
            <a:off x="2390457" y="4441191"/>
            <a:ext cx="1056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5" idx="3"/>
          </p:cNvCxnSpPr>
          <p:nvPr/>
        </p:nvCxnSpPr>
        <p:spPr>
          <a:xfrm flipH="1" flipV="1">
            <a:off x="2390457" y="5310823"/>
            <a:ext cx="15464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9" idx="3"/>
          </p:cNvCxnSpPr>
          <p:nvPr/>
        </p:nvCxnSpPr>
        <p:spPr>
          <a:xfrm flipH="1" flipV="1">
            <a:off x="4678702" y="4487228"/>
            <a:ext cx="11426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0" idx="3"/>
          </p:cNvCxnSpPr>
          <p:nvPr/>
        </p:nvCxnSpPr>
        <p:spPr>
          <a:xfrm flipH="1" flipV="1">
            <a:off x="4678702" y="5411471"/>
            <a:ext cx="162339" cy="11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03" idx="3"/>
          </p:cNvCxnSpPr>
          <p:nvPr/>
        </p:nvCxnSpPr>
        <p:spPr>
          <a:xfrm flipH="1">
            <a:off x="7040903" y="4435794"/>
            <a:ext cx="236791" cy="5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1" idx="3"/>
          </p:cNvCxnSpPr>
          <p:nvPr/>
        </p:nvCxnSpPr>
        <p:spPr>
          <a:xfrm flipH="1" flipV="1">
            <a:off x="7040903" y="5375593"/>
            <a:ext cx="23679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04" idx="3"/>
          </p:cNvCxnSpPr>
          <p:nvPr/>
        </p:nvCxnSpPr>
        <p:spPr>
          <a:xfrm flipH="1" flipV="1">
            <a:off x="7040903" y="6328728"/>
            <a:ext cx="23679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-96300" y="1635037"/>
            <a:ext cx="67083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Biều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352575" y="2708920"/>
            <a:ext cx="6654750" cy="3312368"/>
            <a:chOff x="2385" y="2722"/>
            <a:chExt cx="8130" cy="3089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385" y="4234"/>
              <a:ext cx="1860" cy="687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Quản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trị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viên</a:t>
              </a:r>
              <a:endParaRPr lang="en-US" sz="1600" kern="1600" dirty="0">
                <a:effectLst/>
                <a:latin typeface="Times New Roman"/>
                <a:ea typeface="Calibri"/>
              </a:endParaRPr>
            </a:p>
            <a:p>
              <a:pPr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600" kern="1600" dirty="0">
                  <a:effectLst/>
                  <a:latin typeface="Times New Roman"/>
                  <a:ea typeface="Calibri"/>
                </a:rPr>
                <a:t> </a:t>
              </a:r>
            </a:p>
          </p:txBody>
        </p:sp>
        <p:sp>
          <p:nvSpPr>
            <p:cNvPr id="8" name="Text Box 364"/>
            <p:cNvSpPr txBox="1">
              <a:spLocks noChangeArrowheads="1"/>
            </p:cNvSpPr>
            <p:nvPr/>
          </p:nvSpPr>
          <p:spPr bwMode="auto">
            <a:xfrm>
              <a:off x="6990" y="2722"/>
              <a:ext cx="2505" cy="64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Tìm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kiếm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,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đặt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hàng</a:t>
              </a:r>
              <a:endParaRPr lang="en-US" sz="16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0" name="Text Box 72"/>
            <p:cNvSpPr txBox="1">
              <a:spLocks noChangeArrowheads="1"/>
            </p:cNvSpPr>
            <p:nvPr/>
          </p:nvSpPr>
          <p:spPr bwMode="auto">
            <a:xfrm>
              <a:off x="2976" y="2738"/>
              <a:ext cx="3347" cy="6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Cập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nhật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thông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tin,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sản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phẩm</a:t>
              </a:r>
              <a:endParaRPr lang="en-US" sz="16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2" name="Text Box 363"/>
            <p:cNvSpPr txBox="1">
              <a:spLocks noChangeArrowheads="1"/>
            </p:cNvSpPr>
            <p:nvPr/>
          </p:nvSpPr>
          <p:spPr bwMode="auto">
            <a:xfrm>
              <a:off x="7601" y="5209"/>
              <a:ext cx="1470" cy="5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600" kern="1600">
                  <a:effectLst/>
                  <a:latin typeface="Times New Roman"/>
                  <a:ea typeface="Calibri"/>
                </a:rPr>
                <a:t>Kết quả</a:t>
              </a:r>
            </a:p>
          </p:txBody>
        </p:sp>
        <p:sp>
          <p:nvSpPr>
            <p:cNvPr id="13" name="Text Box 73"/>
            <p:cNvSpPr txBox="1">
              <a:spLocks noChangeArrowheads="1"/>
            </p:cNvSpPr>
            <p:nvPr/>
          </p:nvSpPr>
          <p:spPr bwMode="auto">
            <a:xfrm>
              <a:off x="3956" y="5181"/>
              <a:ext cx="1470" cy="55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Kết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quả</a:t>
              </a:r>
              <a:endParaRPr lang="en-US" sz="1600" kern="1600" dirty="0">
                <a:effectLst/>
                <a:latin typeface="Times New Roman"/>
                <a:ea typeface="Calibri"/>
              </a:endParaRPr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2905" y="3271"/>
              <a:ext cx="6770" cy="2540"/>
              <a:chOff x="2905" y="7358"/>
              <a:chExt cx="6770" cy="2540"/>
            </a:xfrm>
          </p:grpSpPr>
          <p:cxnSp>
            <p:nvCxnSpPr>
              <p:cNvPr id="17" name="AutoShape 59"/>
              <p:cNvCxnSpPr>
                <a:cxnSpLocks noChangeShapeType="1"/>
              </p:cNvCxnSpPr>
              <p:nvPr/>
            </p:nvCxnSpPr>
            <p:spPr bwMode="auto">
              <a:xfrm>
                <a:off x="2909" y="7373"/>
                <a:ext cx="1" cy="9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60"/>
              <p:cNvCxnSpPr>
                <a:cxnSpLocks noChangeShapeType="1"/>
              </p:cNvCxnSpPr>
              <p:nvPr/>
            </p:nvCxnSpPr>
            <p:spPr bwMode="auto">
              <a:xfrm>
                <a:off x="6763" y="7358"/>
                <a:ext cx="2909" cy="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62"/>
              <p:cNvCxnSpPr>
                <a:cxnSpLocks noChangeShapeType="1"/>
              </p:cNvCxnSpPr>
              <p:nvPr/>
            </p:nvCxnSpPr>
            <p:spPr bwMode="auto">
              <a:xfrm>
                <a:off x="6225" y="7358"/>
                <a:ext cx="1" cy="5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AutoShape 69"/>
              <p:cNvCxnSpPr>
                <a:cxnSpLocks noChangeShapeType="1"/>
              </p:cNvCxnSpPr>
              <p:nvPr/>
            </p:nvCxnSpPr>
            <p:spPr bwMode="auto">
              <a:xfrm flipH="1">
                <a:off x="6225" y="9338"/>
                <a:ext cx="1" cy="5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AutoShape 70"/>
              <p:cNvCxnSpPr>
                <a:cxnSpLocks noChangeShapeType="1"/>
              </p:cNvCxnSpPr>
              <p:nvPr/>
            </p:nvCxnSpPr>
            <p:spPr bwMode="auto">
              <a:xfrm flipV="1">
                <a:off x="2905" y="9864"/>
                <a:ext cx="3321" cy="1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AutoShape 71"/>
              <p:cNvCxnSpPr>
                <a:cxnSpLocks noChangeShapeType="1"/>
              </p:cNvCxnSpPr>
              <p:nvPr/>
            </p:nvCxnSpPr>
            <p:spPr bwMode="auto">
              <a:xfrm flipV="1">
                <a:off x="2905" y="9008"/>
                <a:ext cx="2" cy="8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AutoShape 74"/>
              <p:cNvCxnSpPr>
                <a:cxnSpLocks noChangeShapeType="1"/>
              </p:cNvCxnSpPr>
              <p:nvPr/>
            </p:nvCxnSpPr>
            <p:spPr bwMode="auto">
              <a:xfrm>
                <a:off x="9672" y="7373"/>
                <a:ext cx="1" cy="8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AutoShape 75"/>
              <p:cNvCxnSpPr>
                <a:cxnSpLocks noChangeShapeType="1"/>
              </p:cNvCxnSpPr>
              <p:nvPr/>
            </p:nvCxnSpPr>
            <p:spPr bwMode="auto">
              <a:xfrm flipV="1">
                <a:off x="2910" y="7359"/>
                <a:ext cx="3315" cy="1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AutoShape 76"/>
              <p:cNvCxnSpPr>
                <a:cxnSpLocks noChangeShapeType="1"/>
              </p:cNvCxnSpPr>
              <p:nvPr/>
            </p:nvCxnSpPr>
            <p:spPr bwMode="auto">
              <a:xfrm>
                <a:off x="6763" y="7358"/>
                <a:ext cx="1" cy="5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AutoShape 360"/>
              <p:cNvCxnSpPr>
                <a:cxnSpLocks noChangeShapeType="1"/>
              </p:cNvCxnSpPr>
              <p:nvPr/>
            </p:nvCxnSpPr>
            <p:spPr bwMode="auto">
              <a:xfrm flipH="1">
                <a:off x="6628" y="9358"/>
                <a:ext cx="1" cy="5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AutoShape 361"/>
              <p:cNvCxnSpPr>
                <a:cxnSpLocks noChangeShapeType="1"/>
              </p:cNvCxnSpPr>
              <p:nvPr/>
            </p:nvCxnSpPr>
            <p:spPr bwMode="auto">
              <a:xfrm>
                <a:off x="6629" y="9883"/>
                <a:ext cx="3043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AutoShape 362"/>
              <p:cNvCxnSpPr>
                <a:cxnSpLocks noChangeShapeType="1"/>
              </p:cNvCxnSpPr>
              <p:nvPr/>
            </p:nvCxnSpPr>
            <p:spPr bwMode="auto">
              <a:xfrm flipV="1">
                <a:off x="9673" y="8915"/>
                <a:ext cx="2" cy="9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8835" y="4141"/>
              <a:ext cx="1680" cy="687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Khách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hàng</a:t>
              </a:r>
              <a:endParaRPr lang="en-US" sz="1600" kern="1600" dirty="0">
                <a:effectLst/>
                <a:latin typeface="Times New Roman"/>
                <a:ea typeface="Calibri"/>
              </a:endParaRPr>
            </a:p>
            <a:p>
              <a:pPr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600" kern="1600" dirty="0">
                  <a:effectLst/>
                  <a:latin typeface="Times New Roman"/>
                  <a:ea typeface="Calibri"/>
                </a:rPr>
                <a:t> 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254" y="3796"/>
              <a:ext cx="2471" cy="1413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1200"/>
                </a:spcBef>
                <a:spcAft>
                  <a:spcPts val="0"/>
                </a:spcAft>
              </a:pPr>
              <a:r>
                <a:rPr lang="en-US" sz="2800" kern="1600" dirty="0">
                  <a:effectLst/>
                  <a:latin typeface="Times New Roman"/>
                  <a:ea typeface="Calibri"/>
                </a:rPr>
                <a:t>   </a:t>
              </a:r>
              <a:r>
                <a:rPr lang="en-US" sz="1600" kern="1600" dirty="0" smtClean="0">
                  <a:effectLst/>
                  <a:latin typeface="Times New Roman"/>
                  <a:ea typeface="Calibri"/>
                </a:rPr>
                <a:t>Website</a:t>
              </a:r>
              <a:endParaRPr lang="en-US" sz="2800" kern="1600" dirty="0">
                <a:effectLst/>
                <a:latin typeface="Times New Roman"/>
                <a:ea typeface="Calibri"/>
              </a:endParaRPr>
            </a:p>
            <a:p>
              <a:pPr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kern="1600" dirty="0">
                  <a:effectLst/>
                  <a:latin typeface="Times New Roman"/>
                  <a:ea typeface="Calibri"/>
                </a:rPr>
                <a:t> </a:t>
              </a:r>
              <a:endParaRPr lang="en-US" sz="2800" kern="1600" dirty="0">
                <a:effectLst/>
                <a:latin typeface="Times New Roman"/>
                <a:ea typeface="Calibri"/>
              </a:endParaRPr>
            </a:p>
          </p:txBody>
        </p:sp>
      </p:grp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14389" y="664144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Phân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tích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-453973" y="1324310"/>
            <a:ext cx="68990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3.Biều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 Box 15"/>
          <p:cNvSpPr txBox="1">
            <a:spLocks noChangeArrowheads="1"/>
          </p:cNvSpPr>
          <p:nvPr/>
        </p:nvSpPr>
        <p:spPr bwMode="auto">
          <a:xfrm>
            <a:off x="152407" y="622937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Phân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tích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7" name="Group 116"/>
          <p:cNvGrpSpPr>
            <a:grpSpLocks/>
          </p:cNvGrpSpPr>
          <p:nvPr/>
        </p:nvGrpSpPr>
        <p:grpSpPr bwMode="auto">
          <a:xfrm>
            <a:off x="309281" y="1807623"/>
            <a:ext cx="8727215" cy="4861737"/>
            <a:chOff x="0" y="0"/>
            <a:chExt cx="57003" cy="78155"/>
          </a:xfrm>
        </p:grpSpPr>
        <p:grpSp>
          <p:nvGrpSpPr>
            <p:cNvPr id="118" name="Group 117"/>
            <p:cNvGrpSpPr>
              <a:grpSpLocks/>
            </p:cNvGrpSpPr>
            <p:nvPr/>
          </p:nvGrpSpPr>
          <p:grpSpPr bwMode="auto">
            <a:xfrm>
              <a:off x="18383" y="6953"/>
              <a:ext cx="24942" cy="23331"/>
              <a:chOff x="0" y="0"/>
              <a:chExt cx="24942" cy="23329"/>
            </a:xfrm>
          </p:grpSpPr>
          <p:sp>
            <p:nvSpPr>
              <p:cNvPr id="216" name="Text Box 158"/>
              <p:cNvSpPr txBox="1">
                <a:spLocks noChangeArrowheads="1"/>
              </p:cNvSpPr>
              <p:nvPr/>
            </p:nvSpPr>
            <p:spPr bwMode="auto">
              <a:xfrm>
                <a:off x="8001" y="2095"/>
                <a:ext cx="4908" cy="1219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vert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200" kern="16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Trả lời yêu cầu</a:t>
                </a:r>
                <a:endParaRPr lang="en-US" sz="1300" kern="160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200" kern="16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:endParaRPr lang="en-US" sz="1300" kern="160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217" name="Text Box 157"/>
              <p:cNvSpPr txBox="1">
                <a:spLocks noChangeArrowheads="1"/>
              </p:cNvSpPr>
              <p:nvPr/>
            </p:nvSpPr>
            <p:spPr bwMode="auto">
              <a:xfrm>
                <a:off x="2667" y="3143"/>
                <a:ext cx="4311" cy="102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vert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200" kern="16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Gửi yêu cầu</a:t>
                </a:r>
                <a:endParaRPr lang="en-US" sz="1300" kern="160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218" name="Oval 217"/>
              <p:cNvSpPr>
                <a:spLocks noChangeArrowheads="1"/>
              </p:cNvSpPr>
              <p:nvPr/>
            </p:nvSpPr>
            <p:spPr bwMode="auto">
              <a:xfrm>
                <a:off x="0" y="14763"/>
                <a:ext cx="15748" cy="8566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BAC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90170" indent="-180340" algn="ctr"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300" kern="16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Quản lý hóa đơn</a:t>
                </a:r>
              </a:p>
            </p:txBody>
          </p:sp>
          <p:cxnSp>
            <p:nvCxnSpPr>
              <p:cNvPr id="219" name="AutoShape 179"/>
              <p:cNvCxnSpPr>
                <a:cxnSpLocks noChangeShapeType="1"/>
              </p:cNvCxnSpPr>
              <p:nvPr/>
            </p:nvCxnSpPr>
            <p:spPr bwMode="auto">
              <a:xfrm>
                <a:off x="6286" y="0"/>
                <a:ext cx="0" cy="1406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0" name="AutoShape 180"/>
              <p:cNvCxnSpPr>
                <a:cxnSpLocks noChangeShapeType="1"/>
              </p:cNvCxnSpPr>
              <p:nvPr/>
            </p:nvCxnSpPr>
            <p:spPr bwMode="auto">
              <a:xfrm flipV="1">
                <a:off x="8572" y="0"/>
                <a:ext cx="6" cy="1406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21" name="Group 220"/>
              <p:cNvGrpSpPr>
                <a:grpSpLocks/>
              </p:cNvGrpSpPr>
              <p:nvPr/>
            </p:nvGrpSpPr>
            <p:grpSpPr bwMode="auto">
              <a:xfrm>
                <a:off x="14573" y="6000"/>
                <a:ext cx="10369" cy="3671"/>
                <a:chOff x="8573" y="4899"/>
                <a:chExt cx="1663" cy="559"/>
              </a:xfrm>
            </p:grpSpPr>
            <p:sp>
              <p:nvSpPr>
                <p:cNvPr id="223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8573" y="4933"/>
                  <a:ext cx="1635" cy="52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35000"/>
                    </a:lnSpc>
                    <a:spcBef>
                      <a:spcPts val="720"/>
                    </a:spcBef>
                    <a:spcAft>
                      <a:spcPts val="720"/>
                    </a:spcAft>
                  </a:pPr>
                  <a:r>
                    <a:rPr lang="en-US" sz="1300" kern="16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 </a:t>
                  </a:r>
                </a:p>
              </p:txBody>
            </p:sp>
            <p:cxnSp>
              <p:nvCxnSpPr>
                <p:cNvPr id="224" name="AutoShape 205"/>
                <p:cNvCxnSpPr>
                  <a:cxnSpLocks noChangeShapeType="1"/>
                </p:cNvCxnSpPr>
                <p:nvPr/>
              </p:nvCxnSpPr>
              <p:spPr bwMode="auto">
                <a:xfrm>
                  <a:off x="8601" y="4899"/>
                  <a:ext cx="163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5" name="AutoShape 207"/>
                <p:cNvCxnSpPr>
                  <a:cxnSpLocks noChangeShapeType="1"/>
                </p:cNvCxnSpPr>
                <p:nvPr/>
              </p:nvCxnSpPr>
              <p:spPr bwMode="auto">
                <a:xfrm>
                  <a:off x="8601" y="5424"/>
                  <a:ext cx="163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22" name="Straight Arrow Connector 221"/>
              <p:cNvCxnSpPr>
                <a:cxnSpLocks noChangeShapeType="1"/>
              </p:cNvCxnSpPr>
              <p:nvPr/>
            </p:nvCxnSpPr>
            <p:spPr bwMode="auto">
              <a:xfrm flipV="1">
                <a:off x="13525" y="9429"/>
                <a:ext cx="4997" cy="6654"/>
              </a:xfrm>
              <a:prstGeom prst="straightConnector1">
                <a:avLst/>
              </a:prstGeom>
              <a:noFill/>
              <a:ln w="9525">
                <a:solidFill>
                  <a:schemeClr val="dk1">
                    <a:lumMod val="95000"/>
                    <a:lumOff val="0"/>
                  </a:schemeClr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9" name="Group 118"/>
            <p:cNvGrpSpPr>
              <a:grpSpLocks/>
            </p:cNvGrpSpPr>
            <p:nvPr/>
          </p:nvGrpSpPr>
          <p:grpSpPr bwMode="auto">
            <a:xfrm>
              <a:off x="0" y="0"/>
              <a:ext cx="57003" cy="78155"/>
              <a:chOff x="0" y="0"/>
              <a:chExt cx="57003" cy="78155"/>
            </a:xfrm>
          </p:grpSpPr>
          <p:grpSp>
            <p:nvGrpSpPr>
              <p:cNvPr id="120" name="Group 119"/>
              <p:cNvGrpSpPr>
                <a:grpSpLocks/>
              </p:cNvGrpSpPr>
              <p:nvPr/>
            </p:nvGrpSpPr>
            <p:grpSpPr bwMode="auto">
              <a:xfrm>
                <a:off x="2857" y="30194"/>
                <a:ext cx="16808" cy="16002"/>
                <a:chOff x="0" y="0"/>
                <a:chExt cx="16808" cy="16002"/>
              </a:xfrm>
            </p:grpSpPr>
            <p:sp>
              <p:nvSpPr>
                <p:cNvPr id="210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6191" y="1238"/>
                  <a:ext cx="3727" cy="12097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rot="0" vert="vert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35000"/>
                    </a:lnSpc>
                    <a:spcAft>
                      <a:spcPts val="0"/>
                    </a:spcAft>
                  </a:pPr>
                  <a:r>
                    <a:rPr lang="en-US" sz="1200" kern="16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Trả lời yêu cầu</a:t>
                  </a:r>
                  <a:endParaRPr lang="en-US" sz="1300" kern="16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  <a:p>
                  <a:pPr>
                    <a:lnSpc>
                      <a:spcPct val="135000"/>
                    </a:lnSpc>
                    <a:spcBef>
                      <a:spcPts val="720"/>
                    </a:spcBef>
                    <a:spcAft>
                      <a:spcPts val="720"/>
                    </a:spcAft>
                  </a:pPr>
                  <a:r>
                    <a:rPr lang="en-US" sz="1200" kern="16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 </a:t>
                  </a:r>
                  <a:endParaRPr lang="en-US" sz="1300" kern="16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211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0" y="2000"/>
                  <a:ext cx="3790" cy="1089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rot="0" vert="vert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35000"/>
                    </a:lnSpc>
                    <a:spcAft>
                      <a:spcPts val="0"/>
                    </a:spcAft>
                  </a:pPr>
                  <a:r>
                    <a:rPr lang="en-US" sz="1200" kern="16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Gửi yêu cầu</a:t>
                  </a:r>
                  <a:endParaRPr lang="en-US" sz="1300" kern="16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  <p:cxnSp>
              <p:nvCxnSpPr>
                <p:cNvPr id="212" name="AutoShape 19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048" y="16002"/>
                  <a:ext cx="1376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3" name="AutoShape 196"/>
                <p:cNvCxnSpPr>
                  <a:cxnSpLocks noChangeShapeType="1"/>
                </p:cNvCxnSpPr>
                <p:nvPr/>
              </p:nvCxnSpPr>
              <p:spPr bwMode="auto">
                <a:xfrm flipV="1">
                  <a:off x="3048" y="0"/>
                  <a:ext cx="0" cy="1594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4" name="AutoShape 197"/>
                <p:cNvCxnSpPr>
                  <a:cxnSpLocks noChangeShapeType="1"/>
                </p:cNvCxnSpPr>
                <p:nvPr/>
              </p:nvCxnSpPr>
              <p:spPr bwMode="auto">
                <a:xfrm>
                  <a:off x="5238" y="95"/>
                  <a:ext cx="0" cy="1404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5" name="AutoShape 201"/>
                <p:cNvCxnSpPr>
                  <a:cxnSpLocks noChangeShapeType="1"/>
                </p:cNvCxnSpPr>
                <p:nvPr/>
              </p:nvCxnSpPr>
              <p:spPr bwMode="auto">
                <a:xfrm>
                  <a:off x="5238" y="14097"/>
                  <a:ext cx="11570" cy="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21" name="Group 120"/>
              <p:cNvGrpSpPr>
                <a:grpSpLocks/>
              </p:cNvGrpSpPr>
              <p:nvPr/>
            </p:nvGrpSpPr>
            <p:grpSpPr bwMode="auto">
              <a:xfrm>
                <a:off x="0" y="0"/>
                <a:ext cx="57003" cy="78155"/>
                <a:chOff x="0" y="0"/>
                <a:chExt cx="57003" cy="78155"/>
              </a:xfrm>
            </p:grpSpPr>
            <p:grpSp>
              <p:nvGrpSpPr>
                <p:cNvPr id="122" name="Group 121"/>
                <p:cNvGrpSpPr>
                  <a:grpSpLocks/>
                </p:cNvGrpSpPr>
                <p:nvPr/>
              </p:nvGrpSpPr>
              <p:grpSpPr bwMode="auto">
                <a:xfrm>
                  <a:off x="19812" y="29813"/>
                  <a:ext cx="31529" cy="20720"/>
                  <a:chOff x="0" y="0"/>
                  <a:chExt cx="31529" cy="20720"/>
                </a:xfrm>
              </p:grpSpPr>
              <p:sp>
                <p:nvSpPr>
                  <p:cNvPr id="198" name="Text Box 1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2" y="1905"/>
                    <a:ext cx="3505" cy="10896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rot="0" vert="vert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lnSpc>
                        <a:spcPct val="135000"/>
                      </a:lnSpc>
                      <a:spcAft>
                        <a:spcPts val="0"/>
                      </a:spcAft>
                    </a:pPr>
                    <a:r>
                      <a: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Gửi yêu cầu</a:t>
                    </a:r>
                    <a:endParaRPr lang="en-US" sz="1300" kern="16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99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77" y="762"/>
                    <a:ext cx="5105" cy="12096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rot="0" vert="vert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</a:pPr>
                    <a:r>
                      <a:rPr lang="en-US" sz="1200" kern="1600" dirty="0" err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Trả</a:t>
                    </a:r>
                    <a:r>
                      <a: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 </a:t>
                    </a:r>
                    <a:r>
                      <a:rPr lang="en-US" sz="1200" kern="1600" dirty="0" err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lời</a:t>
                    </a:r>
                    <a:r>
                      <a: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 </a:t>
                    </a:r>
                    <a:r>
                      <a:rPr lang="en-US" sz="1200" kern="1600" dirty="0" err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yêu</a:t>
                    </a:r>
                    <a:r>
                      <a: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 </a:t>
                    </a:r>
                    <a:r>
                      <a:rPr lang="en-US" sz="1200" kern="1600" dirty="0" err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cầu</a:t>
                    </a:r>
                    <a:endParaRPr lang="en-US" sz="1300" kern="16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  <a:p>
                    <a:pPr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</a:pPr>
                    <a:r>
                      <a:rPr lang="en-US" sz="12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300" kern="16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cxnSp>
                <p:nvCxnSpPr>
                  <p:cNvPr id="200" name="AutoShape 185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4095" y="476"/>
                    <a:ext cx="0" cy="13678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01" name="AutoShape 18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762" y="857"/>
                    <a:ext cx="0" cy="1359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202" name="Group 201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31529" cy="20720"/>
                    <a:chOff x="0" y="0"/>
                    <a:chExt cx="31529" cy="20720"/>
                  </a:xfrm>
                </p:grpSpPr>
                <p:sp>
                  <p:nvSpPr>
                    <p:cNvPr id="203" name="Text Box 15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382" y="11525"/>
                      <a:ext cx="10605" cy="445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>
                        <a:lnSpc>
                          <a:spcPct val="13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kern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Gửi yêu cầu</a:t>
                      </a:r>
                      <a:endParaRPr lang="en-US" sz="13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4" name="Text Box 1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096" y="17716"/>
                      <a:ext cx="11583" cy="300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Trả lời yêu cầu</a:t>
                      </a:r>
                      <a:endParaRPr lang="en-US" sz="13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>
                        <a:lnSpc>
                          <a:spcPct val="13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kern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3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5" name="Rectangle 2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4478"/>
                      <a:ext cx="12680" cy="445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ctr">
                        <a:lnSpc>
                          <a:spcPct val="13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300" kern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Quản trị viên</a:t>
                      </a:r>
                    </a:p>
                    <a:p>
                      <a:pPr>
                        <a:lnSpc>
                          <a:spcPct val="13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300" kern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</a:p>
                  </p:txBody>
                </p:sp>
                <p:cxnSp>
                  <p:nvCxnSpPr>
                    <p:cNvPr id="206" name="AutoShape 190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12763" y="17716"/>
                      <a:ext cx="18766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207" name="Straight Connector 20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1527" y="0"/>
                      <a:ext cx="0" cy="1769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dk1">
                          <a:lumMod val="95000"/>
                          <a:lumOff val="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208" name="Straight Connector 20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668" y="15240"/>
                      <a:ext cx="1616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dk1">
                          <a:lumMod val="95000"/>
                          <a:lumOff val="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209" name="Straight Arrow Connector 208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28860" y="0"/>
                      <a:ext cx="0" cy="15244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dk1">
                          <a:lumMod val="95000"/>
                          <a:lumOff val="0"/>
                        </a:schemeClr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  <p:grpSp>
              <p:nvGrpSpPr>
                <p:cNvPr id="123" name="Group 122"/>
                <p:cNvGrpSpPr>
                  <a:grpSpLocks/>
                </p:cNvGrpSpPr>
                <p:nvPr/>
              </p:nvGrpSpPr>
              <p:grpSpPr bwMode="auto">
                <a:xfrm>
                  <a:off x="0" y="857"/>
                  <a:ext cx="33254" cy="29330"/>
                  <a:chOff x="0" y="0"/>
                  <a:chExt cx="33254" cy="29330"/>
                </a:xfrm>
              </p:grpSpPr>
              <p:sp>
                <p:nvSpPr>
                  <p:cNvPr id="185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48" y="4572"/>
                    <a:ext cx="12230" cy="3155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lnSpc>
                        <a:spcPct val="135000"/>
                      </a:lnSpc>
                      <a:spcAft>
                        <a:spcPts val="0"/>
                      </a:spcAft>
                    </a:pPr>
                    <a:r>
                      <a: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Trả lời yêu cầu</a:t>
                    </a:r>
                    <a:endParaRPr lang="en-US" sz="1300" kern="16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  <a:p>
                    <a:pPr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</a:pPr>
                    <a:r>
                      <a: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300" kern="16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86" name="Text Box 1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91" y="0"/>
                    <a:ext cx="9938" cy="2882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lnSpc>
                        <a:spcPct val="135000"/>
                      </a:lnSpc>
                      <a:spcAft>
                        <a:spcPts val="600"/>
                      </a:spcAft>
                    </a:pPr>
                    <a:r>
                      <a: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Gửi yêu cầu</a:t>
                    </a:r>
                    <a:endParaRPr lang="en-US" sz="1300" kern="16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87" name="Oval 18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0859"/>
                    <a:ext cx="13735" cy="8471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4BAC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68686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90170" indent="-180340" algn="ctr"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</a:pPr>
                    <a:r>
                      <a:rPr lang="en-US" sz="1300" kern="1600" dirty="0" err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Quản</a:t>
                    </a:r>
                    <a:r>
                      <a:rPr lang="en-US" sz="1300" kern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 </a:t>
                    </a:r>
                    <a:r>
                      <a:rPr lang="en-US" sz="1300" kern="1600" dirty="0" err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trị</a:t>
                    </a:r>
                    <a:endParaRPr lang="en-US" sz="1300" kern="16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88" name="Rectangle 187"/>
                  <p:cNvSpPr>
                    <a:spLocks noChangeArrowheads="1"/>
                  </p:cNvSpPr>
                  <p:nvPr/>
                </p:nvSpPr>
                <p:spPr bwMode="auto">
                  <a:xfrm>
                    <a:off x="20574" y="1428"/>
                    <a:ext cx="12680" cy="4458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</a:pPr>
                    <a:r>
                      <a:rPr lang="en-US" sz="13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Khách hàng</a:t>
                    </a:r>
                  </a:p>
                  <a:p>
                    <a:pPr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</a:pPr>
                    <a:r>
                      <a:rPr lang="en-US" sz="13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</a:p>
                </p:txBody>
              </p:sp>
              <p:cxnSp>
                <p:nvCxnSpPr>
                  <p:cNvPr id="189" name="AutoShape 17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6572" y="2667"/>
                    <a:ext cx="13932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90" name="AutoShape 17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572" y="2667"/>
                    <a:ext cx="0" cy="1824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91" name="AutoShape 17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8953" y="4857"/>
                    <a:ext cx="95" cy="16047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92" name="AutoShape 17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8953" y="4857"/>
                    <a:ext cx="11557" cy="7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193" name="Group 192"/>
                  <p:cNvGrpSpPr>
                    <a:grpSpLocks/>
                  </p:cNvGrpSpPr>
                  <p:nvPr/>
                </p:nvGrpSpPr>
                <p:grpSpPr bwMode="auto">
                  <a:xfrm>
                    <a:off x="10191" y="11430"/>
                    <a:ext cx="10370" cy="3670"/>
                    <a:chOff x="8573" y="4899"/>
                    <a:chExt cx="1663" cy="559"/>
                  </a:xfrm>
                </p:grpSpPr>
                <p:sp>
                  <p:nvSpPr>
                    <p:cNvPr id="195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3" y="4933"/>
                      <a:ext cx="1635" cy="52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Người dùng</a:t>
                      </a:r>
                      <a:endParaRPr lang="en-US" sz="13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p:txBody>
                </p:sp>
                <p:cxnSp>
                  <p:nvCxnSpPr>
                    <p:cNvPr id="196" name="AutoShape 20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4899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97" name="AutoShape 20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5424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94" name="Straight Arrow Connector 193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10382" y="14859"/>
                    <a:ext cx="4078" cy="654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dk1">
                        <a:lumMod val="95000"/>
                        <a:lumOff val="0"/>
                      </a:schemeClr>
                    </a:solidFill>
                    <a:round/>
                    <a:headEnd type="arrow" w="med" len="med"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24" name="Group 123"/>
                <p:cNvGrpSpPr>
                  <a:grpSpLocks/>
                </p:cNvGrpSpPr>
                <p:nvPr/>
              </p:nvGrpSpPr>
              <p:grpSpPr bwMode="auto">
                <a:xfrm>
                  <a:off x="33242" y="0"/>
                  <a:ext cx="23761" cy="37865"/>
                  <a:chOff x="0" y="0"/>
                  <a:chExt cx="23761" cy="37865"/>
                </a:xfrm>
              </p:grpSpPr>
              <p:grpSp>
                <p:nvGrpSpPr>
                  <p:cNvPr id="172" name="Group 171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23761" cy="29768"/>
                    <a:chOff x="0" y="0"/>
                    <a:chExt cx="23761" cy="29768"/>
                  </a:xfrm>
                </p:grpSpPr>
                <p:sp>
                  <p:nvSpPr>
                    <p:cNvPr id="178" name="Text Box 15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43" y="4667"/>
                      <a:ext cx="12179" cy="382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>
                        <a:lnSpc>
                          <a:spcPct val="13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kern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Gửi yêu cầu</a:t>
                      </a:r>
                      <a:endParaRPr lang="en-US" sz="13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9" name="Text Box 1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52" y="0"/>
                      <a:ext cx="12230" cy="355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>
                        <a:lnSpc>
                          <a:spcPct val="13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kern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Trả lời yêu cầu</a:t>
                      </a:r>
                      <a:endParaRPr lang="en-US" sz="13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>
                        <a:lnSpc>
                          <a:spcPct val="13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200" kern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3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0" name="Oval 1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39" y="21621"/>
                      <a:ext cx="14522" cy="8147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4BAC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68686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marL="90170" indent="-180340" algn="ctr">
                        <a:lnSpc>
                          <a:spcPct val="13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1300" kern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Tìm kiếm</a:t>
                      </a:r>
                    </a:p>
                  </p:txBody>
                </p:sp>
                <p:cxnSp>
                  <p:nvCxnSpPr>
                    <p:cNvPr id="181" name="AutoShape 18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0" y="5715"/>
                      <a:ext cx="15367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82" name="AutoShape 18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5335" y="5619"/>
                      <a:ext cx="0" cy="1605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83" name="AutoShape 18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18002" y="3619"/>
                      <a:ext cx="0" cy="18182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84" name="AutoShape 184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0" y="3524"/>
                      <a:ext cx="18021" cy="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173" name="Group 172"/>
                  <p:cNvGrpSpPr>
                    <a:grpSpLocks/>
                  </p:cNvGrpSpPr>
                  <p:nvPr/>
                </p:nvGrpSpPr>
                <p:grpSpPr bwMode="auto">
                  <a:xfrm>
                    <a:off x="95" y="34194"/>
                    <a:ext cx="10369" cy="3671"/>
                    <a:chOff x="8573" y="4899"/>
                    <a:chExt cx="1663" cy="559"/>
                  </a:xfrm>
                </p:grpSpPr>
                <p:sp>
                  <p:nvSpPr>
                    <p:cNvPr id="175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3" y="4933"/>
                      <a:ext cx="1635" cy="52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Sản phẩm</a:t>
                      </a:r>
                      <a:endParaRPr lang="en-US" sz="13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p:txBody>
                </p:sp>
                <p:cxnSp>
                  <p:nvCxnSpPr>
                    <p:cNvPr id="176" name="AutoShape 20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4899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7" name="AutoShape 20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5424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74" name="Straight Arrow Connector 173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5619" y="28765"/>
                    <a:ext cx="5423" cy="5423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dk1">
                        <a:lumMod val="95000"/>
                        <a:lumOff val="0"/>
                      </a:schemeClr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25" name="Group 124"/>
                <p:cNvGrpSpPr>
                  <a:grpSpLocks/>
                </p:cNvGrpSpPr>
                <p:nvPr/>
              </p:nvGrpSpPr>
              <p:grpSpPr bwMode="auto">
                <a:xfrm>
                  <a:off x="28956" y="48768"/>
                  <a:ext cx="26168" cy="27292"/>
                  <a:chOff x="0" y="0"/>
                  <a:chExt cx="26168" cy="27292"/>
                </a:xfrm>
              </p:grpSpPr>
              <p:sp>
                <p:nvSpPr>
                  <p:cNvPr id="156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12477"/>
                    <a:ext cx="11582" cy="3004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lnSpc>
                        <a:spcPct val="135000"/>
                      </a:lnSpc>
                      <a:spcAft>
                        <a:spcPts val="0"/>
                      </a:spcAft>
                    </a:pPr>
                    <a:r>
                      <a: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Trả lời yêu cầu</a:t>
                    </a:r>
                    <a:endParaRPr lang="en-US" sz="1300" kern="16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  <a:p>
                    <a:pPr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</a:pPr>
                    <a:r>
                      <a: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300" kern="16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57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5" y="6286"/>
                    <a:ext cx="9754" cy="3004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lnSpc>
                        <a:spcPct val="135000"/>
                      </a:lnSpc>
                      <a:spcAft>
                        <a:spcPts val="0"/>
                      </a:spcAft>
                    </a:pPr>
                    <a:r>
                      <a: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Gửi yêu cầu</a:t>
                    </a:r>
                    <a:endParaRPr lang="en-US" sz="1300" kern="16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  <a:p>
                    <a:pPr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</a:pPr>
                    <a:r>
                      <a: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300" kern="16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58" name="Oval 157"/>
                  <p:cNvSpPr>
                    <a:spLocks noChangeArrowheads="1"/>
                  </p:cNvSpPr>
                  <p:nvPr/>
                </p:nvSpPr>
                <p:spPr bwMode="auto">
                  <a:xfrm>
                    <a:off x="10763" y="7810"/>
                    <a:ext cx="14986" cy="10478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4BAC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68686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90170" indent="-180340" algn="ctr">
                      <a:lnSpc>
                        <a:spcPct val="135000"/>
                      </a:lnSpc>
                      <a:spcAft>
                        <a:spcPts val="0"/>
                      </a:spcAft>
                    </a:pPr>
                    <a:r>
                      <a:rPr lang="en-US" sz="13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Quản lý tin tức và góp ý</a:t>
                    </a:r>
                  </a:p>
                </p:txBody>
              </p:sp>
              <p:cxnSp>
                <p:nvCxnSpPr>
                  <p:cNvPr id="159" name="AutoShape 39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857" y="0"/>
                    <a:ext cx="0" cy="9194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60" name="AutoShape 40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95" y="12287"/>
                    <a:ext cx="10623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61" name="AutoShape 402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95" y="0"/>
                    <a:ext cx="6" cy="1229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162" name="Group 161"/>
                  <p:cNvGrpSpPr>
                    <a:grpSpLocks/>
                  </p:cNvGrpSpPr>
                  <p:nvPr/>
                </p:nvGrpSpPr>
                <p:grpSpPr bwMode="auto">
                  <a:xfrm>
                    <a:off x="15906" y="23622"/>
                    <a:ext cx="10262" cy="3670"/>
                    <a:chOff x="8590" y="4899"/>
                    <a:chExt cx="1646" cy="559"/>
                  </a:xfrm>
                </p:grpSpPr>
                <p:sp>
                  <p:nvSpPr>
                    <p:cNvPr id="169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90" y="4933"/>
                      <a:ext cx="1635" cy="52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Tin tức</a:t>
                      </a:r>
                      <a:endParaRPr lang="en-US" sz="13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p:txBody>
                </p:sp>
                <p:cxnSp>
                  <p:nvCxnSpPr>
                    <p:cNvPr id="170" name="AutoShape 20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4899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1" name="AutoShape 20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5424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163" name="Group 162"/>
                  <p:cNvGrpSpPr>
                    <a:grpSpLocks/>
                  </p:cNvGrpSpPr>
                  <p:nvPr/>
                </p:nvGrpSpPr>
                <p:grpSpPr bwMode="auto">
                  <a:xfrm>
                    <a:off x="1238" y="19335"/>
                    <a:ext cx="10369" cy="3671"/>
                    <a:chOff x="8573" y="4899"/>
                    <a:chExt cx="1663" cy="559"/>
                  </a:xfrm>
                </p:grpSpPr>
                <p:sp>
                  <p:nvSpPr>
                    <p:cNvPr id="166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3" y="4933"/>
                      <a:ext cx="1635" cy="52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Góp ý</a:t>
                      </a:r>
                      <a:endParaRPr lang="en-US" sz="13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p:txBody>
                </p:sp>
                <p:cxnSp>
                  <p:nvCxnSpPr>
                    <p:cNvPr id="167" name="AutoShape 20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4899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68" name="AutoShape 20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5424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64" name="Straight Arrow Connector 16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8383" y="18288"/>
                    <a:ext cx="2339" cy="5365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dk1">
                        <a:lumMod val="95000"/>
                        <a:lumOff val="0"/>
                      </a:schemeClr>
                    </a:solidFill>
                    <a:round/>
                    <a:headEnd type="arrow" w="med" len="med"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65" name="Straight Arrow Connector 164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6381" y="16954"/>
                    <a:ext cx="6496" cy="238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dk1">
                        <a:lumMod val="95000"/>
                        <a:lumOff val="0"/>
                      </a:schemeClr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26" name="Group 125"/>
                <p:cNvGrpSpPr>
                  <a:grpSpLocks/>
                </p:cNvGrpSpPr>
                <p:nvPr/>
              </p:nvGrpSpPr>
              <p:grpSpPr bwMode="auto">
                <a:xfrm>
                  <a:off x="476" y="47434"/>
                  <a:ext cx="19335" cy="30435"/>
                  <a:chOff x="0" y="0"/>
                  <a:chExt cx="19335" cy="30435"/>
                </a:xfrm>
              </p:grpSpPr>
              <p:sp>
                <p:nvSpPr>
                  <p:cNvPr id="143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67" y="1714"/>
                    <a:ext cx="3779" cy="10992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rot="0" vert="vert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lnSpc>
                        <a:spcPct val="135000"/>
                      </a:lnSpc>
                      <a:spcAft>
                        <a:spcPts val="0"/>
                      </a:spcAft>
                    </a:pPr>
                    <a:r>
                      <a: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Trả lời yêu cầu</a:t>
                    </a:r>
                    <a:endParaRPr lang="en-US" sz="1300" kern="16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  <a:p>
                    <a:pPr>
                      <a:lnSpc>
                        <a:spcPct val="135000"/>
                      </a:lnSpc>
                      <a:spcAft>
                        <a:spcPts val="0"/>
                      </a:spcAft>
                    </a:pPr>
                    <a:r>
                      <a: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300" kern="16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Text Box 1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48" y="1809"/>
                    <a:ext cx="3187" cy="10897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rot="0" vert="vert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lnSpc>
                        <a:spcPct val="135000"/>
                      </a:lnSpc>
                      <a:spcAft>
                        <a:spcPts val="0"/>
                      </a:spcAft>
                    </a:pPr>
                    <a:r>
                      <a: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Gửi yêu cầu</a:t>
                    </a:r>
                    <a:endParaRPr lang="en-US" sz="1300" kern="16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Oval 14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4382"/>
                    <a:ext cx="13169" cy="7373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4BAC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68686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342900" lvl="0" indent="-342900" algn="ctr"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  <a:buFont typeface="+mj-lt"/>
                      <a:buAutoNum type="arabicPeriod" startAt="6"/>
                    </a:pPr>
                    <a:r>
                      <a:rPr lang="en-US" sz="13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Thống kê</a:t>
                    </a:r>
                  </a:p>
                </p:txBody>
              </p:sp>
              <p:cxnSp>
                <p:nvCxnSpPr>
                  <p:cNvPr id="146" name="AutoShape 19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619" y="0"/>
                    <a:ext cx="13716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7" name="AutoShape 19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524" y="0"/>
                    <a:ext cx="38" cy="1399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8" name="AutoShape 19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715" y="1524"/>
                    <a:ext cx="11569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9" name="AutoShape 19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810" y="1524"/>
                    <a:ext cx="0" cy="12534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150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2095" y="26765"/>
                    <a:ext cx="10370" cy="3670"/>
                    <a:chOff x="8573" y="4899"/>
                    <a:chExt cx="1663" cy="559"/>
                  </a:xfrm>
                </p:grpSpPr>
                <p:sp>
                  <p:nvSpPr>
                    <p:cNvPr id="153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3" y="4933"/>
                      <a:ext cx="1635" cy="52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Hóa đơn</a:t>
                      </a:r>
                      <a:endParaRPr lang="en-US" sz="13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p:txBody>
                </p:sp>
                <p:cxnSp>
                  <p:nvCxnSpPr>
                    <p:cNvPr id="154" name="AutoShape 20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4899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55" name="AutoShape 20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5424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51" name="Straight Arrow Connector 15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10858" y="20859"/>
                    <a:ext cx="8426" cy="6095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dk1">
                        <a:lumMod val="95000"/>
                        <a:lumOff val="0"/>
                      </a:schemeClr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52" name="Straight Arrow Connector 151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7143" y="21717"/>
                    <a:ext cx="96" cy="501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dk1">
                        <a:lumMod val="95000"/>
                        <a:lumOff val="0"/>
                      </a:schemeClr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27" name="Group 126"/>
                <p:cNvGrpSpPr>
                  <a:grpSpLocks/>
                </p:cNvGrpSpPr>
                <p:nvPr/>
              </p:nvGrpSpPr>
              <p:grpSpPr bwMode="auto">
                <a:xfrm>
                  <a:off x="14573" y="48958"/>
                  <a:ext cx="22275" cy="29197"/>
                  <a:chOff x="0" y="0"/>
                  <a:chExt cx="22275" cy="29197"/>
                </a:xfrm>
              </p:grpSpPr>
              <p:sp>
                <p:nvSpPr>
                  <p:cNvPr id="128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39" y="952"/>
                    <a:ext cx="5156" cy="12097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rot="0" vert="vert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</a:pPr>
                    <a:r>
                      <a: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Trả lời yêu cầu</a:t>
                    </a:r>
                    <a:endParaRPr lang="en-US" sz="1300" kern="16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  <a:p>
                    <a:pPr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</a:pPr>
                    <a:r>
                      <a: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300" kern="16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29" name="Text Box 1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76" y="1238"/>
                    <a:ext cx="3639" cy="10896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rot="0" vert="vert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lnSpc>
                        <a:spcPct val="135000"/>
                      </a:lnSpc>
                      <a:spcAft>
                        <a:spcPts val="0"/>
                      </a:spcAft>
                    </a:pPr>
                    <a:r>
                      <a:rPr lang="en-US" sz="12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Gửi yêu cầu</a:t>
                    </a:r>
                    <a:endParaRPr lang="en-US" sz="1300" kern="16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30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2858"/>
                    <a:ext cx="14522" cy="8046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4BAC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68686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179705" indent="-269875" algn="ctr">
                      <a:lnSpc>
                        <a:spcPct val="135000"/>
                      </a:lnSpc>
                      <a:spcAft>
                        <a:spcPts val="0"/>
                      </a:spcAft>
                    </a:pPr>
                    <a:r>
                      <a:rPr lang="en-US" sz="13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Quản lý sản phẩm</a:t>
                    </a:r>
                  </a:p>
                </p:txBody>
              </p:sp>
              <p:cxnSp>
                <p:nvCxnSpPr>
                  <p:cNvPr id="131" name="AutoShape 18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429" y="0"/>
                    <a:ext cx="0" cy="13068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32" name="AutoShape 188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8096" y="0"/>
                    <a:ext cx="0" cy="12534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33" name="Straight Arrow Connector 1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38" y="20955"/>
                    <a:ext cx="0" cy="4603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dk1">
                        <a:lumMod val="95000"/>
                        <a:lumOff val="0"/>
                      </a:schemeClr>
                    </a:solidFill>
                    <a:round/>
                    <a:headEnd type="arrow" w="med" len="med"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134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476" y="25527"/>
                    <a:ext cx="10369" cy="3670"/>
                    <a:chOff x="8573" y="4899"/>
                    <a:chExt cx="1663" cy="559"/>
                  </a:xfrm>
                </p:grpSpPr>
                <p:sp>
                  <p:nvSpPr>
                    <p:cNvPr id="140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3" y="4933"/>
                      <a:ext cx="1635" cy="52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Sản phẩm</a:t>
                      </a:r>
                      <a:endParaRPr lang="en-US" sz="13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p:txBody>
                </p:sp>
                <p:cxnSp>
                  <p:nvCxnSpPr>
                    <p:cNvPr id="141" name="AutoShape 20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4899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2" name="AutoShape 20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5424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135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1906" y="25527"/>
                    <a:ext cx="10369" cy="3670"/>
                    <a:chOff x="8573" y="4899"/>
                    <a:chExt cx="1663" cy="559"/>
                  </a:xfrm>
                </p:grpSpPr>
                <p:sp>
                  <p:nvSpPr>
                    <p:cNvPr id="137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3" y="4933"/>
                      <a:ext cx="1635" cy="52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Danh mục</a:t>
                      </a:r>
                      <a:endParaRPr lang="en-US" sz="1300" kern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p:txBody>
                </p:sp>
                <p:cxnSp>
                  <p:nvCxnSpPr>
                    <p:cNvPr id="138" name="AutoShape 20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4899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39" name="AutoShape 20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5424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136" name="Straight Arrow Connector 1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34" y="20955"/>
                    <a:ext cx="11480" cy="4603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dk1">
                        <a:lumMod val="95000"/>
                        <a:lumOff val="0"/>
                      </a:schemeClr>
                    </a:solidFill>
                    <a:round/>
                    <a:headEnd type="arrow" w="med" len="med"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24332851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-112722" y="1449637"/>
            <a:ext cx="90678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Biều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38200" y="2468880"/>
            <a:ext cx="7467600" cy="3779520"/>
            <a:chOff x="0" y="0"/>
            <a:chExt cx="6193790" cy="3779520"/>
          </a:xfrm>
        </p:grpSpPr>
        <p:cxnSp>
          <p:nvCxnSpPr>
            <p:cNvPr id="10" name="AutoShape 199"/>
            <p:cNvCxnSpPr>
              <a:cxnSpLocks noChangeShapeType="1"/>
            </p:cNvCxnSpPr>
            <p:nvPr/>
          </p:nvCxnSpPr>
          <p:spPr bwMode="auto">
            <a:xfrm flipH="1">
              <a:off x="1085850" y="1771650"/>
              <a:ext cx="100457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11" name="Group 10"/>
            <p:cNvGrpSpPr/>
            <p:nvPr/>
          </p:nvGrpSpPr>
          <p:grpSpPr>
            <a:xfrm>
              <a:off x="0" y="0"/>
              <a:ext cx="6193790" cy="3779520"/>
              <a:chOff x="0" y="0"/>
              <a:chExt cx="6193790" cy="3779520"/>
            </a:xfrm>
          </p:grpSpPr>
          <p:sp>
            <p:nvSpPr>
              <p:cNvPr id="13" name="Text Box 218"/>
              <p:cNvSpPr txBox="1">
                <a:spLocks noChangeArrowheads="1"/>
              </p:cNvSpPr>
              <p:nvPr/>
            </p:nvSpPr>
            <p:spPr bwMode="auto">
              <a:xfrm>
                <a:off x="1133475" y="1809750"/>
                <a:ext cx="755015" cy="2667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600" kern="1600">
                    <a:effectLst/>
                    <a:latin typeface="Times New Roman"/>
                    <a:ea typeface="Calibri"/>
                  </a:rPr>
                  <a:t>Trả lời</a:t>
                </a:r>
              </a:p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600" kern="1600">
                    <a:effectLst/>
                    <a:latin typeface="Times New Roman"/>
                    <a:ea typeface="Calibri"/>
                  </a:rPr>
                  <a:t> </a:t>
                </a:r>
              </a:p>
            </p:txBody>
          </p:sp>
          <p:sp>
            <p:nvSpPr>
              <p:cNvPr id="14" name="Text Box 217"/>
              <p:cNvSpPr txBox="1">
                <a:spLocks noChangeArrowheads="1"/>
              </p:cNvSpPr>
              <p:nvPr/>
            </p:nvSpPr>
            <p:spPr bwMode="auto">
              <a:xfrm>
                <a:off x="1083412" y="1247776"/>
                <a:ext cx="1088390" cy="3048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600" kern="1600" dirty="0" err="1">
                    <a:effectLst/>
                    <a:latin typeface="Times New Roman"/>
                    <a:ea typeface="Calibri"/>
                  </a:rPr>
                  <a:t>Gửi</a:t>
                </a:r>
                <a:r>
                  <a:rPr lang="en-US" sz="16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effectLst/>
                    <a:latin typeface="Times New Roman"/>
                    <a:ea typeface="Calibri"/>
                  </a:rPr>
                  <a:t>yêu</a:t>
                </a:r>
                <a:r>
                  <a:rPr lang="en-US" sz="16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effectLst/>
                    <a:latin typeface="Times New Roman"/>
                    <a:ea typeface="Calibri"/>
                  </a:rPr>
                  <a:t>cầu</a:t>
                </a:r>
                <a:endParaRPr lang="en-US" sz="1600" kern="1600" dirty="0">
                  <a:effectLst/>
                  <a:latin typeface="Times New Roman"/>
                  <a:ea typeface="Calibri"/>
                </a:endParaRPr>
              </a:p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600" kern="1600" dirty="0">
                    <a:effectLst/>
                    <a:latin typeface="Times New Roman"/>
                    <a:ea typeface="Calibri"/>
                  </a:rPr>
                  <a:t> </a:t>
                </a:r>
              </a:p>
            </p:txBody>
          </p:sp>
          <p:cxnSp>
            <p:nvCxnSpPr>
              <p:cNvPr id="15" name="AutoShape 199"/>
              <p:cNvCxnSpPr>
                <a:cxnSpLocks noChangeShapeType="1"/>
              </p:cNvCxnSpPr>
              <p:nvPr/>
            </p:nvCxnSpPr>
            <p:spPr bwMode="auto">
              <a:xfrm flipV="1">
                <a:off x="2971800" y="1914525"/>
                <a:ext cx="993775" cy="12071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" name="Text Box 216"/>
              <p:cNvSpPr txBox="1">
                <a:spLocks noChangeArrowheads="1"/>
              </p:cNvSpPr>
              <p:nvPr/>
            </p:nvSpPr>
            <p:spPr bwMode="auto">
              <a:xfrm>
                <a:off x="4038600" y="3524250"/>
                <a:ext cx="752475" cy="25527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600" kern="1600">
                    <a:effectLst/>
                    <a:latin typeface="Times New Roman"/>
                    <a:ea typeface="Calibri"/>
                  </a:rPr>
                  <a:t>Trả lời</a:t>
                </a:r>
              </a:p>
            </p:txBody>
          </p:sp>
          <p:sp>
            <p:nvSpPr>
              <p:cNvPr id="17" name="Text Box 215"/>
              <p:cNvSpPr txBox="1">
                <a:spLocks noChangeArrowheads="1"/>
              </p:cNvSpPr>
              <p:nvPr/>
            </p:nvSpPr>
            <p:spPr bwMode="auto">
              <a:xfrm>
                <a:off x="3905250" y="2962275"/>
                <a:ext cx="1009015" cy="33337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600" kern="1600">
                    <a:effectLst/>
                    <a:latin typeface="Times New Roman"/>
                    <a:ea typeface="Calibri"/>
                  </a:rPr>
                  <a:t>Gửi yêu cầu</a:t>
                </a:r>
              </a:p>
            </p:txBody>
          </p:sp>
          <p:sp>
            <p:nvSpPr>
              <p:cNvPr id="18" name="Text Box 216"/>
              <p:cNvSpPr txBox="1">
                <a:spLocks noChangeArrowheads="1"/>
              </p:cNvSpPr>
              <p:nvPr/>
            </p:nvSpPr>
            <p:spPr bwMode="auto">
              <a:xfrm>
                <a:off x="4095750" y="457200"/>
                <a:ext cx="752475" cy="30099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600" kern="1600">
                    <a:effectLst/>
                    <a:latin typeface="Times New Roman"/>
                    <a:ea typeface="Calibri"/>
                  </a:rPr>
                  <a:t>Trả lời</a:t>
                </a:r>
              </a:p>
            </p:txBody>
          </p:sp>
          <p:sp>
            <p:nvSpPr>
              <p:cNvPr id="19" name="Text Box 215"/>
              <p:cNvSpPr txBox="1">
                <a:spLocks noChangeArrowheads="1"/>
              </p:cNvSpPr>
              <p:nvPr/>
            </p:nvSpPr>
            <p:spPr bwMode="auto">
              <a:xfrm>
                <a:off x="4086225" y="0"/>
                <a:ext cx="1009015" cy="30924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600" kern="1600" dirty="0" err="1">
                    <a:effectLst/>
                    <a:latin typeface="Times New Roman"/>
                    <a:ea typeface="Calibri"/>
                  </a:rPr>
                  <a:t>Gửi</a:t>
                </a:r>
                <a:r>
                  <a:rPr lang="en-US" sz="16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effectLst/>
                    <a:latin typeface="Times New Roman"/>
                    <a:ea typeface="Calibri"/>
                  </a:rPr>
                  <a:t>yêu</a:t>
                </a:r>
                <a:r>
                  <a:rPr lang="en-US" sz="16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effectLst/>
                    <a:latin typeface="Times New Roman"/>
                    <a:ea typeface="Calibri"/>
                  </a:rPr>
                  <a:t>cầu</a:t>
                </a:r>
                <a:endParaRPr lang="en-US" sz="1600" kern="1600" dirty="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2066925" y="1245235"/>
                <a:ext cx="1661160" cy="993140"/>
              </a:xfrm>
              <a:prstGeom prst="ellips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BAC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lvl="1"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  <a:buFont typeface="+mj-lt"/>
                  <a:buAutoNum type="arabicPeriod" startAt="2"/>
                </a:pPr>
                <a:r>
                  <a:rPr lang="en-US" sz="1600" kern="1600" dirty="0" smtClean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 smtClean="0">
                    <a:effectLst/>
                    <a:latin typeface="Times New Roman"/>
                    <a:ea typeface="Calibri"/>
                  </a:rPr>
                  <a:t>Cập</a:t>
                </a:r>
                <a:r>
                  <a:rPr lang="en-US" sz="1600" kern="1600" dirty="0" smtClean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effectLst/>
                    <a:latin typeface="Times New Roman"/>
                    <a:ea typeface="Calibri"/>
                  </a:rPr>
                  <a:t>nhật</a:t>
                </a:r>
                <a:r>
                  <a:rPr lang="en-US" sz="16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 smtClean="0">
                    <a:effectLst/>
                    <a:latin typeface="Times New Roman"/>
                    <a:ea typeface="Calibri"/>
                  </a:rPr>
                  <a:t>người</a:t>
                </a:r>
                <a:r>
                  <a:rPr lang="en-US" sz="1600" kern="1600" dirty="0" smtClean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effectLst/>
                    <a:latin typeface="Times New Roman"/>
                    <a:ea typeface="Calibri"/>
                  </a:rPr>
                  <a:t>dùng</a:t>
                </a:r>
                <a:endParaRPr lang="en-US" sz="1600" kern="1600" dirty="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21" name="Text Box 216"/>
              <p:cNvSpPr txBox="1">
                <a:spLocks noChangeArrowheads="1"/>
              </p:cNvSpPr>
              <p:nvPr/>
            </p:nvSpPr>
            <p:spPr bwMode="auto">
              <a:xfrm>
                <a:off x="1057275" y="485775"/>
                <a:ext cx="752475" cy="26289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600" kern="1600">
                    <a:effectLst/>
                    <a:latin typeface="Times New Roman"/>
                    <a:ea typeface="Calibri"/>
                  </a:rPr>
                  <a:t>Trả lời</a:t>
                </a:r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1924050" y="104775"/>
                <a:ext cx="1704975" cy="551180"/>
              </a:xfrm>
              <a:prstGeom prst="ellips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BAC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269875" indent="-269875"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600" kern="1600" dirty="0" smtClean="0">
                    <a:effectLst/>
                    <a:latin typeface="Times New Roman"/>
                    <a:ea typeface="Calibri"/>
                  </a:rPr>
                  <a:t>1. </a:t>
                </a:r>
                <a:r>
                  <a:rPr lang="en-US" sz="1600" kern="1600" dirty="0" err="1" smtClean="0">
                    <a:effectLst/>
                    <a:latin typeface="Times New Roman"/>
                    <a:ea typeface="Calibri"/>
                  </a:rPr>
                  <a:t>Đăng</a:t>
                </a:r>
                <a:r>
                  <a:rPr lang="en-US" sz="1600" kern="1600" dirty="0" smtClean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effectLst/>
                    <a:latin typeface="Times New Roman"/>
                    <a:ea typeface="Calibri"/>
                  </a:rPr>
                  <a:t>nhập</a:t>
                </a:r>
                <a:endParaRPr lang="en-US" sz="1600" kern="1600" dirty="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0" y="1495425"/>
                <a:ext cx="1078865" cy="428625"/>
              </a:xfrm>
              <a:prstGeom prst="rect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600" kern="1600" dirty="0" err="1">
                    <a:effectLst/>
                    <a:latin typeface="Times New Roman"/>
                    <a:ea typeface="Calibri"/>
                  </a:rPr>
                  <a:t>Quản</a:t>
                </a:r>
                <a:r>
                  <a:rPr lang="en-US" sz="16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effectLst/>
                    <a:latin typeface="Times New Roman"/>
                    <a:ea typeface="Calibri"/>
                  </a:rPr>
                  <a:t>trị</a:t>
                </a:r>
                <a:r>
                  <a:rPr lang="en-US" sz="16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effectLst/>
                    <a:latin typeface="Times New Roman"/>
                    <a:ea typeface="Calibri"/>
                  </a:rPr>
                  <a:t>viên</a:t>
                </a:r>
                <a:endParaRPr lang="en-US" sz="1600" kern="1600" dirty="0">
                  <a:effectLst/>
                  <a:latin typeface="Times New Roman"/>
                  <a:ea typeface="Calibri"/>
                </a:endParaRPr>
              </a:p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600" kern="1600" dirty="0">
                    <a:effectLst/>
                    <a:latin typeface="Times New Roman"/>
                    <a:ea typeface="Calibri"/>
                  </a:rPr>
                  <a:t> </a:t>
                </a:r>
              </a:p>
            </p:txBody>
          </p:sp>
          <p:sp>
            <p:nvSpPr>
              <p:cNvPr id="24" name="Text Box 224"/>
              <p:cNvSpPr txBox="1">
                <a:spLocks noChangeArrowheads="1"/>
              </p:cNvSpPr>
              <p:nvPr/>
            </p:nvSpPr>
            <p:spPr bwMode="auto">
              <a:xfrm>
                <a:off x="838200" y="3448050"/>
                <a:ext cx="847725" cy="26289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600" kern="1600">
                    <a:effectLst/>
                    <a:latin typeface="Times New Roman"/>
                    <a:ea typeface="Calibri"/>
                  </a:rPr>
                  <a:t>Trả lời</a:t>
                </a:r>
              </a:p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600" kern="1600">
                    <a:effectLst/>
                    <a:latin typeface="Times New Roman"/>
                    <a:ea typeface="Calibri"/>
                  </a:rPr>
                  <a:t> </a:t>
                </a:r>
              </a:p>
            </p:txBody>
          </p:sp>
          <p:sp>
            <p:nvSpPr>
              <p:cNvPr id="25" name="Text Box 223"/>
              <p:cNvSpPr txBox="1">
                <a:spLocks noChangeArrowheads="1"/>
              </p:cNvSpPr>
              <p:nvPr/>
            </p:nvSpPr>
            <p:spPr bwMode="auto">
              <a:xfrm>
                <a:off x="850725" y="2847976"/>
                <a:ext cx="1007110" cy="33337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600" kern="1600" dirty="0" err="1">
                    <a:effectLst/>
                    <a:latin typeface="Times New Roman"/>
                    <a:ea typeface="Calibri"/>
                  </a:rPr>
                  <a:t>Gửi</a:t>
                </a:r>
                <a:r>
                  <a:rPr lang="en-US" sz="16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effectLst/>
                    <a:latin typeface="Times New Roman"/>
                    <a:ea typeface="Calibri"/>
                  </a:rPr>
                  <a:t>yêu</a:t>
                </a:r>
                <a:r>
                  <a:rPr lang="en-US" sz="16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effectLst/>
                    <a:latin typeface="Times New Roman"/>
                    <a:ea typeface="Calibri"/>
                  </a:rPr>
                  <a:t>cầu</a:t>
                </a:r>
                <a:endParaRPr lang="en-US" sz="1600" kern="1600" dirty="0">
                  <a:effectLst/>
                  <a:latin typeface="Times New Roman"/>
                  <a:ea typeface="Calibri"/>
                </a:endParaRPr>
              </a:p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600" kern="1600" dirty="0">
                    <a:effectLst/>
                    <a:latin typeface="Times New Roman"/>
                    <a:ea typeface="Calibri"/>
                  </a:rPr>
                  <a:t> </a:t>
                </a:r>
              </a:p>
            </p:txBody>
          </p:sp>
          <p:sp>
            <p:nvSpPr>
              <p:cNvPr id="26" name="Text Box 215"/>
              <p:cNvSpPr txBox="1">
                <a:spLocks noChangeArrowheads="1"/>
              </p:cNvSpPr>
              <p:nvPr/>
            </p:nvSpPr>
            <p:spPr bwMode="auto">
              <a:xfrm>
                <a:off x="838200" y="19050"/>
                <a:ext cx="1009015" cy="28575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600" kern="1600" dirty="0" err="1">
                    <a:effectLst/>
                    <a:latin typeface="Times New Roman"/>
                    <a:ea typeface="Calibri"/>
                  </a:rPr>
                  <a:t>Gửi</a:t>
                </a:r>
                <a:r>
                  <a:rPr lang="en-US" sz="16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effectLst/>
                    <a:latin typeface="Times New Roman"/>
                    <a:ea typeface="Calibri"/>
                  </a:rPr>
                  <a:t>yêu</a:t>
                </a:r>
                <a:r>
                  <a:rPr lang="en-US" sz="16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effectLst/>
                    <a:latin typeface="Times New Roman"/>
                    <a:ea typeface="Calibri"/>
                  </a:rPr>
                  <a:t>cầu</a:t>
                </a:r>
                <a:endParaRPr lang="en-US" sz="1600" kern="1600" dirty="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27" name="Oval 26"/>
              <p:cNvSpPr>
                <a:spLocks noChangeArrowheads="1"/>
              </p:cNvSpPr>
              <p:nvPr/>
            </p:nvSpPr>
            <p:spPr bwMode="auto">
              <a:xfrm>
                <a:off x="1733550" y="3124200"/>
                <a:ext cx="1619250" cy="655320"/>
              </a:xfrm>
              <a:prstGeom prst="ellips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BAC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lvl="1" indent="3175"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  <a:buFont typeface="+mj-lt"/>
                  <a:buAutoNum type="arabicPeriod" startAt="3"/>
                </a:pPr>
                <a:r>
                  <a:rPr lang="en-US" sz="16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effectLst/>
                    <a:latin typeface="Times New Roman"/>
                    <a:ea typeface="Calibri"/>
                  </a:rPr>
                  <a:t>Đăng</a:t>
                </a:r>
                <a:r>
                  <a:rPr lang="en-US" sz="16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effectLst/>
                    <a:latin typeface="Times New Roman"/>
                    <a:ea typeface="Calibri"/>
                  </a:rPr>
                  <a:t>xuất</a:t>
                </a:r>
                <a:endParaRPr lang="en-US" sz="16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28" name="AutoShape 194"/>
              <p:cNvCxnSpPr>
                <a:cxnSpLocks noChangeShapeType="1"/>
              </p:cNvCxnSpPr>
              <p:nvPr/>
            </p:nvCxnSpPr>
            <p:spPr bwMode="auto">
              <a:xfrm flipV="1">
                <a:off x="581025" y="342900"/>
                <a:ext cx="635" cy="109093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AutoShape 195"/>
              <p:cNvCxnSpPr>
                <a:cxnSpLocks noChangeShapeType="1"/>
              </p:cNvCxnSpPr>
              <p:nvPr/>
            </p:nvCxnSpPr>
            <p:spPr bwMode="auto">
              <a:xfrm>
                <a:off x="600075" y="342900"/>
                <a:ext cx="132143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AutoShape 196"/>
              <p:cNvCxnSpPr>
                <a:cxnSpLocks noChangeShapeType="1"/>
              </p:cNvCxnSpPr>
              <p:nvPr/>
            </p:nvCxnSpPr>
            <p:spPr bwMode="auto">
              <a:xfrm flipH="1">
                <a:off x="838200" y="514350"/>
                <a:ext cx="111442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AutoShape 197"/>
              <p:cNvCxnSpPr>
                <a:cxnSpLocks noChangeShapeType="1"/>
              </p:cNvCxnSpPr>
              <p:nvPr/>
            </p:nvCxnSpPr>
            <p:spPr bwMode="auto">
              <a:xfrm>
                <a:off x="847725" y="514350"/>
                <a:ext cx="0" cy="93091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AutoShape 200"/>
              <p:cNvCxnSpPr>
                <a:cxnSpLocks noChangeShapeType="1"/>
              </p:cNvCxnSpPr>
              <p:nvPr/>
            </p:nvCxnSpPr>
            <p:spPr bwMode="auto">
              <a:xfrm>
                <a:off x="838200" y="1933575"/>
                <a:ext cx="9525" cy="13144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AutoShape 201"/>
              <p:cNvCxnSpPr>
                <a:cxnSpLocks noChangeShapeType="1"/>
              </p:cNvCxnSpPr>
              <p:nvPr/>
            </p:nvCxnSpPr>
            <p:spPr bwMode="auto">
              <a:xfrm flipH="1">
                <a:off x="581025" y="3476625"/>
                <a:ext cx="1151890" cy="6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AutoShape 202"/>
              <p:cNvCxnSpPr>
                <a:cxnSpLocks noChangeShapeType="1"/>
              </p:cNvCxnSpPr>
              <p:nvPr/>
            </p:nvCxnSpPr>
            <p:spPr bwMode="auto">
              <a:xfrm flipV="1">
                <a:off x="590550" y="1933575"/>
                <a:ext cx="635" cy="15436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203"/>
              <p:cNvCxnSpPr>
                <a:cxnSpLocks noChangeShapeType="1"/>
              </p:cNvCxnSpPr>
              <p:nvPr/>
            </p:nvCxnSpPr>
            <p:spPr bwMode="auto">
              <a:xfrm>
                <a:off x="838200" y="3248025"/>
                <a:ext cx="99060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36" name="Group 35"/>
              <p:cNvGrpSpPr>
                <a:grpSpLocks/>
              </p:cNvGrpSpPr>
              <p:nvPr/>
            </p:nvGrpSpPr>
            <p:grpSpPr bwMode="auto">
              <a:xfrm>
                <a:off x="3960811" y="1500505"/>
                <a:ext cx="1037579" cy="414020"/>
                <a:chOff x="8601" y="4772"/>
                <a:chExt cx="1664" cy="652"/>
              </a:xfrm>
            </p:grpSpPr>
            <p:sp>
              <p:nvSpPr>
                <p:cNvPr id="48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8630" y="4772"/>
                  <a:ext cx="1635" cy="525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35000"/>
                    </a:lnSpc>
                    <a:spcBef>
                      <a:spcPts val="300"/>
                    </a:spcBef>
                    <a:spcAft>
                      <a:spcPts val="0"/>
                    </a:spcAft>
                  </a:pPr>
                  <a:r>
                    <a:rPr lang="en-US" sz="1600" kern="1600" dirty="0" err="1">
                      <a:effectLst/>
                      <a:latin typeface="Times New Roman"/>
                      <a:ea typeface="Calibri"/>
                    </a:rPr>
                    <a:t>Người</a:t>
                  </a:r>
                  <a:r>
                    <a:rPr lang="en-US" sz="1200" kern="1600" dirty="0">
                      <a:effectLst/>
                      <a:latin typeface="Times New Roman"/>
                      <a:ea typeface="Calibri"/>
                    </a:rPr>
                    <a:t> </a:t>
                  </a:r>
                  <a:r>
                    <a:rPr lang="en-US" sz="1600" kern="1600" dirty="0" err="1">
                      <a:effectLst/>
                      <a:latin typeface="Times New Roman"/>
                      <a:ea typeface="Calibri"/>
                    </a:rPr>
                    <a:t>dùng</a:t>
                  </a:r>
                  <a:endParaRPr lang="en-US" sz="1200" kern="1600" dirty="0">
                    <a:effectLst/>
                    <a:latin typeface="Times New Roman"/>
                    <a:ea typeface="Calibri"/>
                  </a:endParaRPr>
                </a:p>
              </p:txBody>
            </p:sp>
            <p:cxnSp>
              <p:nvCxnSpPr>
                <p:cNvPr id="49" name="AutoShape 205"/>
                <p:cNvCxnSpPr>
                  <a:cxnSpLocks noChangeShapeType="1"/>
                </p:cNvCxnSpPr>
                <p:nvPr/>
              </p:nvCxnSpPr>
              <p:spPr bwMode="auto">
                <a:xfrm>
                  <a:off x="8601" y="4899"/>
                  <a:ext cx="163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" name="AutoShape 207"/>
                <p:cNvCxnSpPr>
                  <a:cxnSpLocks noChangeShapeType="1"/>
                </p:cNvCxnSpPr>
                <p:nvPr/>
              </p:nvCxnSpPr>
              <p:spPr bwMode="auto">
                <a:xfrm>
                  <a:off x="8601" y="5424"/>
                  <a:ext cx="163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37" name="AutoShape 208"/>
              <p:cNvCxnSpPr>
                <a:cxnSpLocks noChangeShapeType="1"/>
              </p:cNvCxnSpPr>
              <p:nvPr/>
            </p:nvCxnSpPr>
            <p:spPr bwMode="auto">
              <a:xfrm flipV="1">
                <a:off x="5686425" y="285750"/>
                <a:ext cx="5080" cy="122428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AutoShape 209"/>
              <p:cNvCxnSpPr>
                <a:cxnSpLocks noChangeShapeType="1"/>
              </p:cNvCxnSpPr>
              <p:nvPr/>
            </p:nvCxnSpPr>
            <p:spPr bwMode="auto">
              <a:xfrm flipH="1">
                <a:off x="3543300" y="285750"/>
                <a:ext cx="2143125" cy="6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AutoShape 213"/>
              <p:cNvCxnSpPr>
                <a:cxnSpLocks noChangeShapeType="1"/>
              </p:cNvCxnSpPr>
              <p:nvPr/>
            </p:nvCxnSpPr>
            <p:spPr bwMode="auto">
              <a:xfrm flipH="1">
                <a:off x="3286125" y="3324225"/>
                <a:ext cx="211518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AutoShape 232"/>
              <p:cNvCxnSpPr>
                <a:cxnSpLocks noChangeShapeType="1"/>
              </p:cNvCxnSpPr>
              <p:nvPr/>
            </p:nvCxnSpPr>
            <p:spPr bwMode="auto">
              <a:xfrm flipH="1" flipV="1">
                <a:off x="5400675" y="1943100"/>
                <a:ext cx="1270" cy="13811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" name="AutoShape 233"/>
              <p:cNvCxnSpPr>
                <a:cxnSpLocks noChangeShapeType="1"/>
              </p:cNvCxnSpPr>
              <p:nvPr/>
            </p:nvCxnSpPr>
            <p:spPr bwMode="auto">
              <a:xfrm>
                <a:off x="3543300" y="495300"/>
                <a:ext cx="185864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AutoShape 234"/>
              <p:cNvCxnSpPr>
                <a:cxnSpLocks noChangeShapeType="1"/>
              </p:cNvCxnSpPr>
              <p:nvPr/>
            </p:nvCxnSpPr>
            <p:spPr bwMode="auto">
              <a:xfrm>
                <a:off x="5400675" y="495300"/>
                <a:ext cx="0" cy="104521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AutoShape 235"/>
              <p:cNvCxnSpPr>
                <a:cxnSpLocks noChangeShapeType="1"/>
              </p:cNvCxnSpPr>
              <p:nvPr/>
            </p:nvCxnSpPr>
            <p:spPr bwMode="auto">
              <a:xfrm>
                <a:off x="3286125" y="3543300"/>
                <a:ext cx="240474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AutoShape 236"/>
              <p:cNvCxnSpPr>
                <a:cxnSpLocks noChangeShapeType="1"/>
              </p:cNvCxnSpPr>
              <p:nvPr/>
            </p:nvCxnSpPr>
            <p:spPr bwMode="auto">
              <a:xfrm flipV="1">
                <a:off x="5686425" y="2009775"/>
                <a:ext cx="634" cy="152336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5" name="Rectangle 44"/>
              <p:cNvSpPr>
                <a:spLocks noChangeArrowheads="1"/>
              </p:cNvSpPr>
              <p:nvPr/>
            </p:nvSpPr>
            <p:spPr bwMode="auto">
              <a:xfrm>
                <a:off x="5114925" y="1562100"/>
                <a:ext cx="1078865" cy="447675"/>
              </a:xfrm>
              <a:prstGeom prst="rect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600" kern="1600" dirty="0" err="1">
                    <a:effectLst/>
                    <a:latin typeface="Times New Roman"/>
                    <a:ea typeface="Calibri"/>
                  </a:rPr>
                  <a:t>Người</a:t>
                </a:r>
                <a:r>
                  <a:rPr lang="en-US" sz="16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effectLst/>
                    <a:latin typeface="Times New Roman"/>
                    <a:ea typeface="Calibri"/>
                  </a:rPr>
                  <a:t>dùng</a:t>
                </a:r>
                <a:endParaRPr lang="en-US" sz="1600" kern="1600" dirty="0">
                  <a:effectLst/>
                  <a:latin typeface="Times New Roman"/>
                  <a:ea typeface="Calibri"/>
                </a:endParaRPr>
              </a:p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600" kern="1600" dirty="0">
                    <a:effectLst/>
                    <a:latin typeface="Times New Roman"/>
                    <a:ea typeface="Calibri"/>
                  </a:rPr>
                  <a:t> </a:t>
                </a:r>
              </a:p>
            </p:txBody>
          </p:sp>
          <p:cxnSp>
            <p:nvCxnSpPr>
              <p:cNvPr id="46" name="AutoShape 238"/>
              <p:cNvCxnSpPr>
                <a:cxnSpLocks noChangeShapeType="1"/>
              </p:cNvCxnSpPr>
              <p:nvPr/>
            </p:nvCxnSpPr>
            <p:spPr bwMode="auto">
              <a:xfrm flipH="1" flipV="1">
                <a:off x="3238500" y="676275"/>
                <a:ext cx="726440" cy="8616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AutoShape 239"/>
              <p:cNvCxnSpPr>
                <a:cxnSpLocks noChangeShapeType="1"/>
              </p:cNvCxnSpPr>
              <p:nvPr/>
            </p:nvCxnSpPr>
            <p:spPr bwMode="auto">
              <a:xfrm flipH="1">
                <a:off x="3733800" y="1752600"/>
                <a:ext cx="23177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2" name="AutoShape 198"/>
            <p:cNvCxnSpPr>
              <a:cxnSpLocks noChangeShapeType="1"/>
            </p:cNvCxnSpPr>
            <p:nvPr/>
          </p:nvCxnSpPr>
          <p:spPr bwMode="auto">
            <a:xfrm>
              <a:off x="1095375" y="1619250"/>
              <a:ext cx="10140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314292" y="650299"/>
            <a:ext cx="88297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tích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hệ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1028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-180528" y="1561052"/>
            <a:ext cx="90678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Biều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55576" y="2668784"/>
            <a:ext cx="7704855" cy="3712543"/>
            <a:chOff x="0" y="0"/>
            <a:chExt cx="5657850" cy="1981200"/>
          </a:xfrm>
        </p:grpSpPr>
        <p:sp>
          <p:nvSpPr>
            <p:cNvPr id="10" name="Text Box 235"/>
            <p:cNvSpPr txBox="1">
              <a:spLocks noChangeArrowheads="1"/>
            </p:cNvSpPr>
            <p:nvPr/>
          </p:nvSpPr>
          <p:spPr bwMode="auto">
            <a:xfrm>
              <a:off x="1171575" y="1152525"/>
              <a:ext cx="993775" cy="36131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Gửi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yêu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cầu</a:t>
              </a:r>
              <a:endParaRPr lang="en-US" sz="1600" kern="1600" dirty="0">
                <a:effectLst/>
                <a:latin typeface="Times New Roman"/>
                <a:ea typeface="Calibri"/>
              </a:endParaRPr>
            </a:p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 dirty="0">
                  <a:effectLst/>
                  <a:latin typeface="Times New Roman"/>
                  <a:ea typeface="Calibri"/>
                </a:rPr>
                <a:t> </a:t>
              </a:r>
            </a:p>
          </p:txBody>
        </p:sp>
        <p:sp>
          <p:nvSpPr>
            <p:cNvPr id="11" name="Text Box 236"/>
            <p:cNvSpPr txBox="1">
              <a:spLocks noChangeArrowheads="1"/>
            </p:cNvSpPr>
            <p:nvPr/>
          </p:nvSpPr>
          <p:spPr bwMode="auto">
            <a:xfrm>
              <a:off x="1171575" y="466725"/>
              <a:ext cx="752475" cy="2946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>
                  <a:effectLst/>
                  <a:latin typeface="Times New Roman"/>
                  <a:ea typeface="Calibri"/>
                </a:rPr>
                <a:t>Trả lời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0" y="1238250"/>
              <a:ext cx="1176655" cy="37592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 dirty="0" smtClean="0">
                  <a:effectLst/>
                  <a:latin typeface="Times New Roman"/>
                  <a:ea typeface="Calibri"/>
                </a:rPr>
                <a:t>   </a:t>
              </a:r>
              <a:r>
                <a:rPr lang="en-US" sz="1600" kern="1600" dirty="0" err="1" smtClean="0">
                  <a:effectLst/>
                  <a:latin typeface="Times New Roman"/>
                  <a:ea typeface="Calibri"/>
                </a:rPr>
                <a:t>Quản</a:t>
              </a:r>
              <a:r>
                <a:rPr lang="en-US" sz="1600" kern="1600" dirty="0" smtClean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trị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viên</a:t>
              </a:r>
              <a:endParaRPr lang="en-US" sz="1600" kern="1600" dirty="0">
                <a:effectLst/>
                <a:latin typeface="Times New Roman"/>
                <a:ea typeface="Calibri"/>
              </a:endParaRPr>
            </a:p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 dirty="0">
                  <a:effectLst/>
                  <a:latin typeface="Times New Roman"/>
                  <a:ea typeface="Calibri"/>
                </a:rPr>
                <a:t> </a:t>
              </a:r>
            </a:p>
          </p:txBody>
        </p:sp>
        <p:sp>
          <p:nvSpPr>
            <p:cNvPr id="13" name="Text Box 237"/>
            <p:cNvSpPr txBox="1">
              <a:spLocks noChangeArrowheads="1"/>
            </p:cNvSpPr>
            <p:nvPr/>
          </p:nvSpPr>
          <p:spPr bwMode="auto">
            <a:xfrm>
              <a:off x="857250" y="9525"/>
              <a:ext cx="1041991" cy="35496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Gửi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yêu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cầu</a:t>
              </a:r>
              <a:endParaRPr lang="en-US" sz="16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343150" y="0"/>
              <a:ext cx="1548130" cy="751840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BAC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lvl="1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600" kern="1600" dirty="0" smtClean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 smtClean="0">
                  <a:effectLst/>
                  <a:latin typeface="Times New Roman"/>
                  <a:ea typeface="Calibri"/>
                </a:rPr>
                <a:t>Cập</a:t>
              </a:r>
              <a:r>
                <a:rPr lang="en-US" sz="1600" kern="1600" dirty="0" smtClean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nhật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danh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mục</a:t>
              </a:r>
              <a:endParaRPr lang="en-US" sz="16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5" name="Text Box 234"/>
            <p:cNvSpPr txBox="1">
              <a:spLocks noChangeArrowheads="1"/>
            </p:cNvSpPr>
            <p:nvPr/>
          </p:nvSpPr>
          <p:spPr bwMode="auto">
            <a:xfrm>
              <a:off x="1409700" y="1647825"/>
              <a:ext cx="755015" cy="2667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>
                  <a:effectLst/>
                  <a:latin typeface="Times New Roman"/>
                  <a:ea typeface="Calibri"/>
                </a:rPr>
                <a:t>Trả lời</a:t>
              </a:r>
            </a:p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>
                  <a:effectLst/>
                  <a:latin typeface="Times New Roman"/>
                  <a:ea typeface="Calibri"/>
                </a:rPr>
                <a:t> 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343150" y="1152525"/>
              <a:ext cx="1593850" cy="82867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BAC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lvl="1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  <a:buFont typeface="+mj-lt"/>
                <a:buAutoNum type="arabicPeriod" startAt="2"/>
              </a:pPr>
              <a:r>
                <a:rPr lang="en-US" sz="1600" kern="1600" dirty="0" smtClean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 smtClean="0">
                  <a:effectLst/>
                  <a:latin typeface="Times New Roman"/>
                  <a:ea typeface="Calibri"/>
                </a:rPr>
                <a:t>Cập</a:t>
              </a:r>
              <a:r>
                <a:rPr lang="en-US" sz="1600" kern="1600" dirty="0" smtClean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nhật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sản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phẩm</a:t>
              </a:r>
              <a:endParaRPr lang="en-US" sz="1600" kern="1600" dirty="0">
                <a:effectLst/>
                <a:latin typeface="Times New Roman"/>
                <a:ea typeface="Calibri"/>
              </a:endParaRPr>
            </a:p>
          </p:txBody>
        </p:sp>
        <p:cxnSp>
          <p:nvCxnSpPr>
            <p:cNvPr id="17" name="AutoShape 242"/>
            <p:cNvCxnSpPr>
              <a:cxnSpLocks noChangeShapeType="1"/>
            </p:cNvCxnSpPr>
            <p:nvPr/>
          </p:nvCxnSpPr>
          <p:spPr bwMode="auto">
            <a:xfrm flipV="1">
              <a:off x="685800" y="323850"/>
              <a:ext cx="0" cy="8909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43"/>
            <p:cNvCxnSpPr>
              <a:cxnSpLocks noChangeShapeType="1"/>
            </p:cNvCxnSpPr>
            <p:nvPr/>
          </p:nvCxnSpPr>
          <p:spPr bwMode="auto">
            <a:xfrm>
              <a:off x="676275" y="323850"/>
              <a:ext cx="167386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244"/>
            <p:cNvCxnSpPr>
              <a:cxnSpLocks noChangeShapeType="1"/>
            </p:cNvCxnSpPr>
            <p:nvPr/>
          </p:nvCxnSpPr>
          <p:spPr bwMode="auto">
            <a:xfrm flipH="1">
              <a:off x="933450" y="466725"/>
              <a:ext cx="140716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245"/>
            <p:cNvCxnSpPr>
              <a:cxnSpLocks noChangeShapeType="1"/>
            </p:cNvCxnSpPr>
            <p:nvPr/>
          </p:nvCxnSpPr>
          <p:spPr bwMode="auto">
            <a:xfrm>
              <a:off x="933450" y="466725"/>
              <a:ext cx="635" cy="7480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246"/>
            <p:cNvCxnSpPr>
              <a:cxnSpLocks noChangeShapeType="1"/>
            </p:cNvCxnSpPr>
            <p:nvPr/>
          </p:nvCxnSpPr>
          <p:spPr bwMode="auto">
            <a:xfrm flipV="1">
              <a:off x="1181100" y="1404794"/>
              <a:ext cx="1239520" cy="49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47"/>
            <p:cNvCxnSpPr>
              <a:cxnSpLocks noChangeShapeType="1"/>
            </p:cNvCxnSpPr>
            <p:nvPr/>
          </p:nvCxnSpPr>
          <p:spPr bwMode="auto">
            <a:xfrm flipH="1">
              <a:off x="1181101" y="1614170"/>
              <a:ext cx="1159509" cy="50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57"/>
            <p:cNvCxnSpPr>
              <a:cxnSpLocks noChangeShapeType="1"/>
            </p:cNvCxnSpPr>
            <p:nvPr/>
          </p:nvCxnSpPr>
          <p:spPr bwMode="auto">
            <a:xfrm flipH="1">
              <a:off x="3914775" y="1485900"/>
              <a:ext cx="7048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24" name="Group 23"/>
            <p:cNvGrpSpPr/>
            <p:nvPr/>
          </p:nvGrpSpPr>
          <p:grpSpPr>
            <a:xfrm>
              <a:off x="4600575" y="1343025"/>
              <a:ext cx="1057275" cy="352425"/>
              <a:chOff x="0" y="0"/>
              <a:chExt cx="1057275" cy="352425"/>
            </a:xfrm>
          </p:grpSpPr>
          <p:sp>
            <p:nvSpPr>
              <p:cNvPr id="30" name="Text Box 252"/>
              <p:cNvSpPr txBox="1">
                <a:spLocks noChangeArrowheads="1"/>
              </p:cNvSpPr>
              <p:nvPr/>
            </p:nvSpPr>
            <p:spPr bwMode="auto">
              <a:xfrm>
                <a:off x="19050" y="19050"/>
                <a:ext cx="1038225" cy="33337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600" kern="1600" dirty="0" smtClean="0">
                    <a:effectLst/>
                    <a:latin typeface="Times New Roman"/>
                    <a:ea typeface="Calibri"/>
                  </a:rPr>
                  <a:t>   </a:t>
                </a:r>
                <a:r>
                  <a:rPr lang="en-US" sz="1600" kern="1600" dirty="0" err="1" smtClean="0">
                    <a:effectLst/>
                    <a:latin typeface="Times New Roman"/>
                    <a:ea typeface="Calibri"/>
                  </a:rPr>
                  <a:t>Sản</a:t>
                </a:r>
                <a:r>
                  <a:rPr lang="en-US" sz="1600" kern="1600" dirty="0" smtClean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effectLst/>
                    <a:latin typeface="Times New Roman"/>
                    <a:ea typeface="Calibri"/>
                  </a:rPr>
                  <a:t>phẩm</a:t>
                </a:r>
                <a:endParaRPr lang="en-US" sz="16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31" name="AutoShape 254"/>
              <p:cNvCxnSpPr>
                <a:cxnSpLocks noChangeShapeType="1"/>
              </p:cNvCxnSpPr>
              <p:nvPr/>
            </p:nvCxnSpPr>
            <p:spPr bwMode="auto">
              <a:xfrm>
                <a:off x="0" y="352425"/>
                <a:ext cx="103822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AutoShape 378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103822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5" name="AutoShape 379"/>
            <p:cNvCxnSpPr>
              <a:cxnSpLocks noChangeShapeType="1"/>
            </p:cNvCxnSpPr>
            <p:nvPr/>
          </p:nvCxnSpPr>
          <p:spPr bwMode="auto">
            <a:xfrm flipH="1">
              <a:off x="3895725" y="381000"/>
              <a:ext cx="7048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26" name="Group 25"/>
            <p:cNvGrpSpPr/>
            <p:nvPr/>
          </p:nvGrpSpPr>
          <p:grpSpPr>
            <a:xfrm>
              <a:off x="4600575" y="238125"/>
              <a:ext cx="1039495" cy="342900"/>
              <a:chOff x="0" y="0"/>
              <a:chExt cx="1039495" cy="342900"/>
            </a:xfrm>
          </p:grpSpPr>
          <p:sp>
            <p:nvSpPr>
              <p:cNvPr id="27" name="Text Box 38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038225" cy="33337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600" kern="1600" dirty="0" smtClean="0">
                    <a:effectLst/>
                    <a:latin typeface="Times New Roman"/>
                    <a:ea typeface="Calibri"/>
                  </a:rPr>
                  <a:t>   </a:t>
                </a:r>
                <a:r>
                  <a:rPr lang="en-US" sz="1600" kern="1600" dirty="0" err="1" smtClean="0">
                    <a:effectLst/>
                    <a:latin typeface="Times New Roman"/>
                    <a:ea typeface="Calibri"/>
                  </a:rPr>
                  <a:t>Danh</a:t>
                </a:r>
                <a:r>
                  <a:rPr lang="en-US" sz="1600" kern="1600" dirty="0" smtClean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effectLst/>
                    <a:latin typeface="Times New Roman"/>
                    <a:ea typeface="Calibri"/>
                  </a:rPr>
                  <a:t>mục</a:t>
                </a:r>
                <a:endParaRPr lang="en-US" sz="16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28" name="AutoShape 384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103822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AutoShape 385"/>
              <p:cNvCxnSpPr>
                <a:cxnSpLocks noChangeShapeType="1"/>
              </p:cNvCxnSpPr>
              <p:nvPr/>
            </p:nvCxnSpPr>
            <p:spPr bwMode="auto">
              <a:xfrm>
                <a:off x="0" y="342900"/>
                <a:ext cx="103949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107504" y="665158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Phân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tích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6952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-180528" y="1519323"/>
            <a:ext cx="90678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Biều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57200" y="2545740"/>
            <a:ext cx="8363272" cy="3501390"/>
            <a:chOff x="2132" y="2283"/>
            <a:chExt cx="8700" cy="5514"/>
          </a:xfrm>
        </p:grpSpPr>
        <p:sp>
          <p:nvSpPr>
            <p:cNvPr id="10" name="Text Box 406"/>
            <p:cNvSpPr txBox="1">
              <a:spLocks noChangeArrowheads="1"/>
            </p:cNvSpPr>
            <p:nvPr/>
          </p:nvSpPr>
          <p:spPr bwMode="auto">
            <a:xfrm>
              <a:off x="3411" y="7305"/>
              <a:ext cx="1185" cy="49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>
                  <a:effectLst/>
                  <a:latin typeface="Times New Roman"/>
                  <a:ea typeface="Calibri"/>
                </a:rPr>
                <a:t>Trả lời</a:t>
              </a:r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945" y="4655"/>
              <a:ext cx="1680" cy="525"/>
              <a:chOff x="5945" y="4730"/>
              <a:chExt cx="1680" cy="525"/>
            </a:xfrm>
          </p:grpSpPr>
          <p:sp>
            <p:nvSpPr>
              <p:cNvPr id="34" name="Text Box 347"/>
              <p:cNvSpPr txBox="1">
                <a:spLocks noChangeArrowheads="1"/>
              </p:cNvSpPr>
              <p:nvPr/>
            </p:nvSpPr>
            <p:spPr bwMode="auto">
              <a:xfrm>
                <a:off x="5945" y="4730"/>
                <a:ext cx="1635" cy="52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600" kern="1600" dirty="0" err="1">
                    <a:effectLst/>
                    <a:latin typeface="Times New Roman"/>
                    <a:ea typeface="Calibri"/>
                  </a:rPr>
                  <a:t>Đơn</a:t>
                </a:r>
                <a:r>
                  <a:rPr lang="en-US" sz="16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effectLst/>
                    <a:latin typeface="Times New Roman"/>
                    <a:ea typeface="Calibri"/>
                  </a:rPr>
                  <a:t>hàng</a:t>
                </a:r>
                <a:endParaRPr lang="en-US" sz="16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35" name="AutoShape 348"/>
              <p:cNvCxnSpPr>
                <a:cxnSpLocks noChangeShapeType="1"/>
              </p:cNvCxnSpPr>
              <p:nvPr/>
            </p:nvCxnSpPr>
            <p:spPr bwMode="auto">
              <a:xfrm>
                <a:off x="5990" y="4730"/>
                <a:ext cx="163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AutoShape 349"/>
              <p:cNvCxnSpPr>
                <a:cxnSpLocks noChangeShapeType="1"/>
              </p:cNvCxnSpPr>
              <p:nvPr/>
            </p:nvCxnSpPr>
            <p:spPr bwMode="auto">
              <a:xfrm>
                <a:off x="5990" y="5255"/>
                <a:ext cx="163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" name="Text Box 333"/>
            <p:cNvSpPr txBox="1">
              <a:spLocks noChangeArrowheads="1"/>
            </p:cNvSpPr>
            <p:nvPr/>
          </p:nvSpPr>
          <p:spPr bwMode="auto">
            <a:xfrm>
              <a:off x="3583" y="3138"/>
              <a:ext cx="1185" cy="44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>
                  <a:effectLst/>
                  <a:latin typeface="Times New Roman"/>
                  <a:ea typeface="Calibri"/>
                </a:rPr>
                <a:t>Trả lời</a:t>
              </a:r>
            </a:p>
          </p:txBody>
        </p:sp>
        <p:sp>
          <p:nvSpPr>
            <p:cNvPr id="13" name="Text Box 326"/>
            <p:cNvSpPr txBox="1">
              <a:spLocks noChangeArrowheads="1"/>
            </p:cNvSpPr>
            <p:nvPr/>
          </p:nvSpPr>
          <p:spPr bwMode="auto">
            <a:xfrm>
              <a:off x="3077" y="2444"/>
              <a:ext cx="1908" cy="55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Gửi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yêu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cầu</a:t>
              </a:r>
              <a:endParaRPr lang="en-US" sz="16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5427" y="2283"/>
              <a:ext cx="2546" cy="1607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BAC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88925" indent="-288925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 dirty="0" smtClean="0">
                  <a:effectLst/>
                  <a:latin typeface="Times New Roman"/>
                  <a:ea typeface="Calibri"/>
                </a:rPr>
                <a:t>3.1. </a:t>
              </a:r>
              <a:r>
                <a:rPr lang="en-US" sz="1600" kern="1600" dirty="0" err="1" smtClean="0">
                  <a:effectLst/>
                  <a:latin typeface="Times New Roman"/>
                  <a:ea typeface="Calibri"/>
                </a:rPr>
                <a:t>Cập</a:t>
              </a:r>
              <a:r>
                <a:rPr lang="en-US" sz="1600" kern="1600" dirty="0" smtClean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nhật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hóa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đơn</a:t>
              </a:r>
              <a:endParaRPr lang="en-US" sz="16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5256" y="6536"/>
              <a:ext cx="2467" cy="1174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BAC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88925" indent="-288925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smtClean="0">
                  <a:effectLst/>
                  <a:latin typeface="Times New Roman"/>
                  <a:ea typeface="Calibri"/>
                </a:rPr>
                <a:t>3.2. </a:t>
              </a:r>
              <a:r>
                <a:rPr lang="en-US" sz="1600" kern="1600" dirty="0" err="1" smtClean="0">
                  <a:effectLst/>
                  <a:latin typeface="Times New Roman"/>
                  <a:ea typeface="Calibri"/>
                </a:rPr>
                <a:t>Xử</a:t>
              </a:r>
              <a:r>
                <a:rPr lang="en-US" sz="1600" kern="1600" dirty="0" smtClean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lý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hóa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đơn</a:t>
              </a:r>
              <a:endParaRPr lang="en-US" sz="1600" kern="1600" dirty="0">
                <a:effectLst/>
                <a:latin typeface="Times New Roman"/>
                <a:ea typeface="Calibri"/>
              </a:endParaRPr>
            </a:p>
          </p:txBody>
        </p:sp>
        <p:cxnSp>
          <p:nvCxnSpPr>
            <p:cNvPr id="16" name="AutoShape 337"/>
            <p:cNvCxnSpPr>
              <a:cxnSpLocks noChangeShapeType="1"/>
            </p:cNvCxnSpPr>
            <p:nvPr/>
          </p:nvCxnSpPr>
          <p:spPr bwMode="auto">
            <a:xfrm flipV="1">
              <a:off x="2804" y="2913"/>
              <a:ext cx="0" cy="1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338"/>
            <p:cNvCxnSpPr>
              <a:cxnSpLocks noChangeShapeType="1"/>
            </p:cNvCxnSpPr>
            <p:nvPr/>
          </p:nvCxnSpPr>
          <p:spPr bwMode="auto">
            <a:xfrm>
              <a:off x="2803" y="2913"/>
              <a:ext cx="262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39"/>
            <p:cNvCxnSpPr>
              <a:cxnSpLocks noChangeShapeType="1"/>
            </p:cNvCxnSpPr>
            <p:nvPr/>
          </p:nvCxnSpPr>
          <p:spPr bwMode="auto">
            <a:xfrm flipH="1">
              <a:off x="3208" y="3138"/>
              <a:ext cx="221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40"/>
            <p:cNvCxnSpPr>
              <a:cxnSpLocks noChangeShapeType="1"/>
            </p:cNvCxnSpPr>
            <p:nvPr/>
          </p:nvCxnSpPr>
          <p:spPr bwMode="auto">
            <a:xfrm>
              <a:off x="3208" y="3138"/>
              <a:ext cx="0" cy="14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0" name="Text Box 405"/>
            <p:cNvSpPr txBox="1">
              <a:spLocks noChangeArrowheads="1"/>
            </p:cNvSpPr>
            <p:nvPr/>
          </p:nvSpPr>
          <p:spPr bwMode="auto">
            <a:xfrm>
              <a:off x="3415" y="6536"/>
              <a:ext cx="1687" cy="47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>
                  <a:effectLst/>
                  <a:latin typeface="Times New Roman"/>
                  <a:ea typeface="Calibri"/>
                </a:rPr>
                <a:t>Gửi yêu cầu</a:t>
              </a:r>
            </a:p>
          </p:txBody>
        </p:sp>
        <p:cxnSp>
          <p:nvCxnSpPr>
            <p:cNvPr id="21" name="AutoShape 407"/>
            <p:cNvCxnSpPr>
              <a:cxnSpLocks noChangeShapeType="1"/>
            </p:cNvCxnSpPr>
            <p:nvPr/>
          </p:nvCxnSpPr>
          <p:spPr bwMode="auto">
            <a:xfrm>
              <a:off x="3208" y="5180"/>
              <a:ext cx="1" cy="18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408"/>
            <p:cNvCxnSpPr>
              <a:cxnSpLocks noChangeShapeType="1"/>
            </p:cNvCxnSpPr>
            <p:nvPr/>
          </p:nvCxnSpPr>
          <p:spPr bwMode="auto">
            <a:xfrm>
              <a:off x="3209" y="7005"/>
              <a:ext cx="200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409"/>
            <p:cNvCxnSpPr>
              <a:cxnSpLocks noChangeShapeType="1"/>
            </p:cNvCxnSpPr>
            <p:nvPr/>
          </p:nvCxnSpPr>
          <p:spPr bwMode="auto">
            <a:xfrm flipH="1">
              <a:off x="2804" y="7230"/>
              <a:ext cx="240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410"/>
            <p:cNvCxnSpPr>
              <a:cxnSpLocks noChangeShapeType="1"/>
            </p:cNvCxnSpPr>
            <p:nvPr/>
          </p:nvCxnSpPr>
          <p:spPr bwMode="auto">
            <a:xfrm flipV="1">
              <a:off x="2803" y="5180"/>
              <a:ext cx="1" cy="20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132" y="4548"/>
              <a:ext cx="1850" cy="632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Quản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trị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viên</a:t>
              </a:r>
              <a:endParaRPr lang="en-US" sz="16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8982" y="4655"/>
              <a:ext cx="1850" cy="632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Khách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hàng</a:t>
              </a:r>
              <a:endParaRPr lang="en-US" sz="1600" kern="1600" dirty="0">
                <a:effectLst/>
                <a:latin typeface="Times New Roman"/>
                <a:ea typeface="Calibri"/>
              </a:endParaRPr>
            </a:p>
          </p:txBody>
        </p:sp>
        <p:cxnSp>
          <p:nvCxnSpPr>
            <p:cNvPr id="27" name="AutoShape 419"/>
            <p:cNvCxnSpPr>
              <a:cxnSpLocks noChangeShapeType="1"/>
              <a:stCxn id="14" idx="4"/>
              <a:endCxn id="34" idx="0"/>
            </p:cNvCxnSpPr>
            <p:nvPr/>
          </p:nvCxnSpPr>
          <p:spPr bwMode="auto">
            <a:xfrm>
              <a:off x="6700" y="3890"/>
              <a:ext cx="63" cy="7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Text Box 421"/>
            <p:cNvSpPr txBox="1">
              <a:spLocks noChangeArrowheads="1"/>
            </p:cNvSpPr>
            <p:nvPr/>
          </p:nvSpPr>
          <p:spPr bwMode="auto">
            <a:xfrm>
              <a:off x="8097" y="2283"/>
              <a:ext cx="1693" cy="47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Gửi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yêu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cầu</a:t>
              </a:r>
              <a:endParaRPr lang="en-US" sz="16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29" name="Text Box 422"/>
            <p:cNvSpPr txBox="1">
              <a:spLocks noChangeArrowheads="1"/>
            </p:cNvSpPr>
            <p:nvPr/>
          </p:nvSpPr>
          <p:spPr bwMode="auto">
            <a:xfrm>
              <a:off x="8298" y="3122"/>
              <a:ext cx="1185" cy="49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>
                  <a:effectLst/>
                  <a:latin typeface="Times New Roman"/>
                  <a:ea typeface="Calibri"/>
                </a:rPr>
                <a:t>Trả lời</a:t>
              </a:r>
            </a:p>
          </p:txBody>
        </p:sp>
        <p:cxnSp>
          <p:nvCxnSpPr>
            <p:cNvPr id="30" name="AutoShape 423"/>
            <p:cNvCxnSpPr>
              <a:cxnSpLocks noChangeShapeType="1"/>
            </p:cNvCxnSpPr>
            <p:nvPr/>
          </p:nvCxnSpPr>
          <p:spPr bwMode="auto">
            <a:xfrm>
              <a:off x="10260" y="2790"/>
              <a:ext cx="1" cy="18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424"/>
            <p:cNvCxnSpPr>
              <a:cxnSpLocks noChangeShapeType="1"/>
            </p:cNvCxnSpPr>
            <p:nvPr/>
          </p:nvCxnSpPr>
          <p:spPr bwMode="auto">
            <a:xfrm flipH="1">
              <a:off x="7846" y="2790"/>
              <a:ext cx="241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425"/>
            <p:cNvCxnSpPr>
              <a:cxnSpLocks noChangeShapeType="1"/>
            </p:cNvCxnSpPr>
            <p:nvPr/>
          </p:nvCxnSpPr>
          <p:spPr bwMode="auto">
            <a:xfrm flipH="1">
              <a:off x="7973" y="3137"/>
              <a:ext cx="194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426"/>
            <p:cNvCxnSpPr>
              <a:cxnSpLocks noChangeShapeType="1"/>
            </p:cNvCxnSpPr>
            <p:nvPr/>
          </p:nvCxnSpPr>
          <p:spPr bwMode="auto">
            <a:xfrm>
              <a:off x="9914" y="3138"/>
              <a:ext cx="0" cy="15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74046" y="622961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Phân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tích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8769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-180528" y="1502794"/>
            <a:ext cx="90678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200150" lvl="1" indent="-742950" eaLnBrk="1" hangingPunct="1">
              <a:spcBef>
                <a:spcPct val="0"/>
              </a:spcBef>
              <a:buClrTx/>
              <a:buFontTx/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.4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Biều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ý”.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7200" y="2924944"/>
            <a:ext cx="8003232" cy="3475821"/>
            <a:chOff x="0" y="0"/>
            <a:chExt cx="5210175" cy="2581910"/>
          </a:xfrm>
        </p:grpSpPr>
        <p:sp>
          <p:nvSpPr>
            <p:cNvPr id="10" name="Text Box 406"/>
            <p:cNvSpPr txBox="1">
              <a:spLocks noChangeArrowheads="1"/>
            </p:cNvSpPr>
            <p:nvPr/>
          </p:nvSpPr>
          <p:spPr bwMode="auto">
            <a:xfrm>
              <a:off x="1000125" y="2286000"/>
              <a:ext cx="672465" cy="26479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>
                  <a:effectLst/>
                  <a:latin typeface="Times New Roman"/>
                  <a:ea typeface="Calibri"/>
                </a:rPr>
                <a:t>Trả lời</a:t>
              </a:r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4133850" y="219075"/>
              <a:ext cx="1066800" cy="333375"/>
              <a:chOff x="5945" y="4730"/>
              <a:chExt cx="1680" cy="525"/>
            </a:xfrm>
          </p:grpSpPr>
          <p:sp>
            <p:nvSpPr>
              <p:cNvPr id="32" name="Text Box 347"/>
              <p:cNvSpPr txBox="1">
                <a:spLocks noChangeArrowheads="1"/>
              </p:cNvSpPr>
              <p:nvPr/>
            </p:nvSpPr>
            <p:spPr bwMode="auto">
              <a:xfrm>
                <a:off x="5945" y="4730"/>
                <a:ext cx="1635" cy="52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600" kern="1600">
                    <a:effectLst/>
                    <a:latin typeface="Times New Roman"/>
                    <a:ea typeface="Calibri"/>
                  </a:rPr>
                  <a:t>Tin tức</a:t>
                </a:r>
              </a:p>
            </p:txBody>
          </p:sp>
          <p:cxnSp>
            <p:nvCxnSpPr>
              <p:cNvPr id="33" name="AutoShape 348"/>
              <p:cNvCxnSpPr>
                <a:cxnSpLocks noChangeShapeType="1"/>
              </p:cNvCxnSpPr>
              <p:nvPr/>
            </p:nvCxnSpPr>
            <p:spPr bwMode="auto">
              <a:xfrm>
                <a:off x="5990" y="4730"/>
                <a:ext cx="163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AutoShape 349"/>
              <p:cNvCxnSpPr>
                <a:cxnSpLocks noChangeShapeType="1"/>
              </p:cNvCxnSpPr>
              <p:nvPr/>
            </p:nvCxnSpPr>
            <p:spPr bwMode="auto">
              <a:xfrm>
                <a:off x="5990" y="5255"/>
                <a:ext cx="163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" name="Text Box 333"/>
            <p:cNvSpPr txBox="1">
              <a:spLocks noChangeArrowheads="1"/>
            </p:cNvSpPr>
            <p:nvPr/>
          </p:nvSpPr>
          <p:spPr bwMode="auto">
            <a:xfrm>
              <a:off x="952500" y="466725"/>
              <a:ext cx="752475" cy="28321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>
                  <a:effectLst/>
                  <a:latin typeface="Times New Roman"/>
                  <a:ea typeface="Calibri"/>
                </a:rPr>
                <a:t>Trả lời</a:t>
              </a:r>
            </a:p>
          </p:txBody>
        </p:sp>
        <p:sp>
          <p:nvSpPr>
            <p:cNvPr id="13" name="Text Box 326"/>
            <p:cNvSpPr txBox="1">
              <a:spLocks noChangeArrowheads="1"/>
            </p:cNvSpPr>
            <p:nvPr/>
          </p:nvSpPr>
          <p:spPr bwMode="auto">
            <a:xfrm>
              <a:off x="790575" y="0"/>
              <a:ext cx="1073785" cy="26860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Gửi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yêu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cầu</a:t>
              </a:r>
              <a:endParaRPr lang="en-US" sz="16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076450" y="38100"/>
              <a:ext cx="1616710" cy="72326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BAC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88925" lvl="1" indent="-288925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 dirty="0" smtClean="0">
                  <a:effectLst/>
                  <a:latin typeface="Times New Roman"/>
                  <a:ea typeface="Calibri"/>
                </a:rPr>
                <a:t>4.1</a:t>
              </a:r>
              <a:r>
                <a:rPr lang="en-US" sz="1600" kern="1600" dirty="0" smtClean="0">
                  <a:effectLst/>
                  <a:latin typeface="Times New Roman"/>
                  <a:ea typeface="Calibri"/>
                </a:rPr>
                <a:t>. </a:t>
              </a:r>
              <a:r>
                <a:rPr lang="en-US" sz="1600" kern="1600" dirty="0" err="1" smtClean="0">
                  <a:effectLst/>
                  <a:latin typeface="Times New Roman"/>
                  <a:ea typeface="Calibri"/>
                </a:rPr>
                <a:t>Cập</a:t>
              </a:r>
              <a:r>
                <a:rPr lang="en-US" sz="1600" kern="1600" dirty="0" smtClean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nhật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tin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tức</a:t>
              </a:r>
              <a:endParaRPr lang="en-US" sz="16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085975" y="1781175"/>
              <a:ext cx="1566545" cy="80073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BAC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70510" indent="-270510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 dirty="0" smtClean="0">
                  <a:effectLst/>
                  <a:latin typeface="Times New Roman"/>
                  <a:ea typeface="Calibri"/>
                </a:rPr>
                <a:t>4.2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.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Xử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 smtClean="0">
                  <a:effectLst/>
                  <a:latin typeface="Times New Roman"/>
                  <a:ea typeface="Calibri"/>
                </a:rPr>
                <a:t>lý</a:t>
              </a:r>
              <a:r>
                <a:rPr lang="en-US" sz="1600" kern="1600" dirty="0" smtClean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góp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ý</a:t>
              </a:r>
            </a:p>
          </p:txBody>
        </p:sp>
        <p:cxnSp>
          <p:nvCxnSpPr>
            <p:cNvPr id="16" name="AutoShape 337"/>
            <p:cNvCxnSpPr>
              <a:cxnSpLocks noChangeShapeType="1"/>
            </p:cNvCxnSpPr>
            <p:nvPr/>
          </p:nvCxnSpPr>
          <p:spPr bwMode="auto">
            <a:xfrm flipV="1">
              <a:off x="428625" y="276225"/>
              <a:ext cx="0" cy="6762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338"/>
            <p:cNvCxnSpPr>
              <a:cxnSpLocks noChangeShapeType="1"/>
            </p:cNvCxnSpPr>
            <p:nvPr/>
          </p:nvCxnSpPr>
          <p:spPr bwMode="auto">
            <a:xfrm>
              <a:off x="419100" y="276225"/>
              <a:ext cx="166624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39"/>
            <p:cNvCxnSpPr>
              <a:cxnSpLocks noChangeShapeType="1"/>
            </p:cNvCxnSpPr>
            <p:nvPr/>
          </p:nvCxnSpPr>
          <p:spPr bwMode="auto">
            <a:xfrm flipH="1">
              <a:off x="676275" y="476250"/>
              <a:ext cx="140716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40"/>
            <p:cNvCxnSpPr>
              <a:cxnSpLocks noChangeShapeType="1"/>
            </p:cNvCxnSpPr>
            <p:nvPr/>
          </p:nvCxnSpPr>
          <p:spPr bwMode="auto">
            <a:xfrm>
              <a:off x="685800" y="476250"/>
              <a:ext cx="0" cy="4762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0" name="Text Box 405"/>
            <p:cNvSpPr txBox="1">
              <a:spLocks noChangeArrowheads="1"/>
            </p:cNvSpPr>
            <p:nvPr/>
          </p:nvSpPr>
          <p:spPr bwMode="auto">
            <a:xfrm>
              <a:off x="809625" y="1809750"/>
              <a:ext cx="1137920" cy="29845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>
                  <a:effectLst/>
                  <a:latin typeface="Times New Roman"/>
                  <a:ea typeface="Calibri"/>
                </a:rPr>
                <a:t>Xử lý yêu cầu</a:t>
              </a:r>
            </a:p>
          </p:txBody>
        </p:sp>
        <p:cxnSp>
          <p:nvCxnSpPr>
            <p:cNvPr id="21" name="AutoShape 407"/>
            <p:cNvCxnSpPr>
              <a:cxnSpLocks noChangeShapeType="1"/>
            </p:cNvCxnSpPr>
            <p:nvPr/>
          </p:nvCxnSpPr>
          <p:spPr bwMode="auto">
            <a:xfrm>
              <a:off x="676275" y="1352550"/>
              <a:ext cx="0" cy="7778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408"/>
            <p:cNvCxnSpPr>
              <a:cxnSpLocks noChangeShapeType="1"/>
            </p:cNvCxnSpPr>
            <p:nvPr/>
          </p:nvCxnSpPr>
          <p:spPr bwMode="auto">
            <a:xfrm flipV="1">
              <a:off x="685800" y="2133600"/>
              <a:ext cx="1400175" cy="3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409"/>
            <p:cNvCxnSpPr>
              <a:cxnSpLocks noChangeShapeType="1"/>
            </p:cNvCxnSpPr>
            <p:nvPr/>
          </p:nvCxnSpPr>
          <p:spPr bwMode="auto">
            <a:xfrm flipH="1">
              <a:off x="428625" y="2333625"/>
              <a:ext cx="171704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410"/>
            <p:cNvCxnSpPr>
              <a:cxnSpLocks noChangeShapeType="1"/>
            </p:cNvCxnSpPr>
            <p:nvPr/>
          </p:nvCxnSpPr>
          <p:spPr bwMode="auto">
            <a:xfrm flipV="1">
              <a:off x="428625" y="1352550"/>
              <a:ext cx="0" cy="9779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0" y="952500"/>
              <a:ext cx="1174750" cy="40132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Quản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trị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viên</a:t>
              </a:r>
              <a:endParaRPr lang="en-US" sz="1600" kern="1600" dirty="0">
                <a:effectLst/>
                <a:latin typeface="Times New Roman"/>
                <a:ea typeface="Calibri"/>
              </a:endParaRPr>
            </a:p>
          </p:txBody>
        </p: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4143375" y="2000250"/>
              <a:ext cx="1066800" cy="333375"/>
              <a:chOff x="5945" y="4730"/>
              <a:chExt cx="1680" cy="525"/>
            </a:xfrm>
          </p:grpSpPr>
          <p:sp>
            <p:nvSpPr>
              <p:cNvPr id="29" name="Text Box 347"/>
              <p:cNvSpPr txBox="1">
                <a:spLocks noChangeArrowheads="1"/>
              </p:cNvSpPr>
              <p:nvPr/>
            </p:nvSpPr>
            <p:spPr bwMode="auto">
              <a:xfrm>
                <a:off x="5945" y="4730"/>
                <a:ext cx="1635" cy="52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600" kern="1600">
                    <a:effectLst/>
                    <a:latin typeface="Times New Roman"/>
                    <a:ea typeface="Calibri"/>
                  </a:rPr>
                  <a:t>Góp ý</a:t>
                </a:r>
              </a:p>
            </p:txBody>
          </p:sp>
          <p:cxnSp>
            <p:nvCxnSpPr>
              <p:cNvPr id="30" name="AutoShape 348"/>
              <p:cNvCxnSpPr>
                <a:cxnSpLocks noChangeShapeType="1"/>
              </p:cNvCxnSpPr>
              <p:nvPr/>
            </p:nvCxnSpPr>
            <p:spPr bwMode="auto">
              <a:xfrm>
                <a:off x="5990" y="4730"/>
                <a:ext cx="163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AutoShape 349"/>
              <p:cNvCxnSpPr>
                <a:cxnSpLocks noChangeShapeType="1"/>
              </p:cNvCxnSpPr>
              <p:nvPr/>
            </p:nvCxnSpPr>
            <p:spPr bwMode="auto">
              <a:xfrm>
                <a:off x="5990" y="5255"/>
                <a:ext cx="163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7" name="AutoShape 396"/>
            <p:cNvCxnSpPr>
              <a:cxnSpLocks noChangeShapeType="1"/>
            </p:cNvCxnSpPr>
            <p:nvPr/>
          </p:nvCxnSpPr>
          <p:spPr bwMode="auto">
            <a:xfrm flipH="1">
              <a:off x="3648075" y="2171700"/>
              <a:ext cx="51562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Arrow Connector 27"/>
            <p:cNvCxnSpPr/>
            <p:nvPr/>
          </p:nvCxnSpPr>
          <p:spPr>
            <a:xfrm>
              <a:off x="3686175" y="409575"/>
              <a:ext cx="47879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292586" y="621942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Phân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tích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1183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714356"/>
            <a:ext cx="67056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</a:t>
            </a:r>
            <a:r>
              <a:rPr lang="en-US" sz="3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 TRÌNH BÀY</a:t>
            </a:r>
            <a:endParaRPr lang="en-US" sz="3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Line 11"/>
          <p:cNvSpPr>
            <a:spLocks noChangeShapeType="1"/>
          </p:cNvSpPr>
          <p:nvPr/>
        </p:nvSpPr>
        <p:spPr bwMode="auto">
          <a:xfrm>
            <a:off x="2743200" y="2633661"/>
            <a:ext cx="5543576" cy="25163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8" name="Text Box 12"/>
          <p:cNvSpPr txBox="1">
            <a:spLocks noChangeArrowheads="1"/>
          </p:cNvSpPr>
          <p:nvPr/>
        </p:nvSpPr>
        <p:spPr bwMode="auto">
          <a:xfrm>
            <a:off x="3276600" y="2100262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9" name="Line 14"/>
          <p:cNvSpPr>
            <a:spLocks noChangeShapeType="1"/>
          </p:cNvSpPr>
          <p:nvPr/>
        </p:nvSpPr>
        <p:spPr bwMode="auto">
          <a:xfrm>
            <a:off x="2743200" y="3548062"/>
            <a:ext cx="5543576" cy="4014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0" name="Text Box 15"/>
          <p:cNvSpPr txBox="1">
            <a:spLocks noChangeArrowheads="1"/>
          </p:cNvSpPr>
          <p:nvPr/>
        </p:nvSpPr>
        <p:spPr bwMode="auto">
          <a:xfrm>
            <a:off x="3289472" y="2997710"/>
            <a:ext cx="53149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Jekins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1" name="Line 28"/>
          <p:cNvSpPr>
            <a:spLocks noChangeShapeType="1"/>
          </p:cNvSpPr>
          <p:nvPr/>
        </p:nvSpPr>
        <p:spPr bwMode="auto">
          <a:xfrm flipV="1">
            <a:off x="2743200" y="5319340"/>
            <a:ext cx="5543576" cy="35297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2" name="Text Box 29"/>
          <p:cNvSpPr txBox="1">
            <a:spLocks noChangeArrowheads="1"/>
          </p:cNvSpPr>
          <p:nvPr/>
        </p:nvSpPr>
        <p:spPr bwMode="auto">
          <a:xfrm>
            <a:off x="3276600" y="4821237"/>
            <a:ext cx="5010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PHP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53" name="Group 31"/>
          <p:cNvGrpSpPr>
            <a:grpSpLocks/>
          </p:cNvGrpSpPr>
          <p:nvPr/>
        </p:nvGrpSpPr>
        <p:grpSpPr bwMode="auto">
          <a:xfrm>
            <a:off x="1836941" y="2024062"/>
            <a:ext cx="1058658" cy="665163"/>
            <a:chOff x="1828800" y="2024063"/>
            <a:chExt cx="762000" cy="665162"/>
          </a:xfrm>
        </p:grpSpPr>
        <p:grpSp>
          <p:nvGrpSpPr>
            <p:cNvPr id="6166" name="Group 3"/>
            <p:cNvGrpSpPr>
              <a:grpSpLocks/>
            </p:cNvGrpSpPr>
            <p:nvPr/>
          </p:nvGrpSpPr>
          <p:grpSpPr bwMode="auto">
            <a:xfrm>
              <a:off x="1828800" y="2024063"/>
              <a:ext cx="762000" cy="665162"/>
              <a:chOff x="1110" y="2656"/>
              <a:chExt cx="1549" cy="1351"/>
            </a:xfrm>
          </p:grpSpPr>
          <p:sp>
            <p:nvSpPr>
              <p:cNvPr id="6168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sz="2000">
                  <a:latin typeface="Times New Roman" panose="02020603050405020304" pitchFamily="18" charset="0"/>
                  <a:ea typeface="Verdana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9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sz="2000">
                  <a:latin typeface="Times New Roman" panose="02020603050405020304" pitchFamily="18" charset="0"/>
                  <a:ea typeface="Verdana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100000">
                    <a:schemeClr val="fol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>
                  <a:latin typeface="Times New Roman" panose="02020603050405020304" pitchFamily="18" charset="0"/>
                  <a:ea typeface="Verdana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67" name="Text Box 13"/>
            <p:cNvSpPr txBox="1">
              <a:spLocks noChangeArrowheads="1"/>
            </p:cNvSpPr>
            <p:nvPr/>
          </p:nvSpPr>
          <p:spPr bwMode="gray">
            <a:xfrm>
              <a:off x="2100427" y="2122488"/>
              <a:ext cx="204455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Verdana" pitchFamily="34" charset="0"/>
                  <a:cs typeface="Times New Roman" panose="02020603050405020304" pitchFamily="18" charset="0"/>
                </a:rPr>
                <a:t>I</a:t>
              </a:r>
              <a:endPara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54" name="Group 32"/>
          <p:cNvGrpSpPr>
            <a:grpSpLocks/>
          </p:cNvGrpSpPr>
          <p:nvPr/>
        </p:nvGrpSpPr>
        <p:grpSpPr bwMode="auto">
          <a:xfrm>
            <a:off x="1845826" y="2938462"/>
            <a:ext cx="1049774" cy="665163"/>
            <a:chOff x="1828800" y="2938463"/>
            <a:chExt cx="762000" cy="665162"/>
          </a:xfrm>
        </p:grpSpPr>
        <p:grpSp>
          <p:nvGrpSpPr>
            <p:cNvPr id="6161" name="Group 7"/>
            <p:cNvGrpSpPr>
              <a:grpSpLocks/>
            </p:cNvGrpSpPr>
            <p:nvPr/>
          </p:nvGrpSpPr>
          <p:grpSpPr bwMode="auto">
            <a:xfrm>
              <a:off x="1828800" y="2938463"/>
              <a:ext cx="762000" cy="665162"/>
              <a:chOff x="3174" y="2656"/>
              <a:chExt cx="1549" cy="1351"/>
            </a:xfrm>
          </p:grpSpPr>
          <p:sp>
            <p:nvSpPr>
              <p:cNvPr id="6163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sz="2000">
                  <a:latin typeface="Times New Roman" panose="02020603050405020304" pitchFamily="18" charset="0"/>
                  <a:ea typeface="Verdana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4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sz="2000">
                  <a:latin typeface="Times New Roman" panose="02020603050405020304" pitchFamily="18" charset="0"/>
                  <a:ea typeface="Verdana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>
                  <a:latin typeface="Times New Roman" panose="02020603050405020304" pitchFamily="18" charset="0"/>
                  <a:ea typeface="Verdana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62" name="Text Box 16"/>
            <p:cNvSpPr txBox="1">
              <a:spLocks noChangeArrowheads="1"/>
            </p:cNvSpPr>
            <p:nvPr/>
          </p:nvSpPr>
          <p:spPr bwMode="gray">
            <a:xfrm>
              <a:off x="2063496" y="3036888"/>
              <a:ext cx="278326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Verdana" pitchFamily="34" charset="0"/>
                  <a:cs typeface="Times New Roman" panose="02020603050405020304" pitchFamily="18" charset="0"/>
                </a:rPr>
                <a:t>II</a:t>
              </a:r>
              <a:endPara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55" name="Group 34"/>
          <p:cNvGrpSpPr>
            <a:grpSpLocks/>
          </p:cNvGrpSpPr>
          <p:nvPr/>
        </p:nvGrpSpPr>
        <p:grpSpPr bwMode="auto">
          <a:xfrm>
            <a:off x="1845826" y="4745037"/>
            <a:ext cx="1049774" cy="665163"/>
            <a:chOff x="1828800" y="4745038"/>
            <a:chExt cx="762000" cy="665162"/>
          </a:xfrm>
        </p:grpSpPr>
        <p:grpSp>
          <p:nvGrpSpPr>
            <p:cNvPr id="6156" name="Group 21"/>
            <p:cNvGrpSpPr>
              <a:grpSpLocks/>
            </p:cNvGrpSpPr>
            <p:nvPr/>
          </p:nvGrpSpPr>
          <p:grpSpPr bwMode="auto">
            <a:xfrm>
              <a:off x="1828800" y="4745038"/>
              <a:ext cx="762000" cy="665162"/>
              <a:chOff x="3174" y="2656"/>
              <a:chExt cx="1549" cy="1351"/>
            </a:xfrm>
          </p:grpSpPr>
          <p:sp>
            <p:nvSpPr>
              <p:cNvPr id="6158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sz="2000">
                  <a:latin typeface="Times New Roman" panose="02020603050405020304" pitchFamily="18" charset="0"/>
                  <a:ea typeface="Verdana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9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sz="2000">
                  <a:latin typeface="Times New Roman" panose="02020603050405020304" pitchFamily="18" charset="0"/>
                  <a:ea typeface="Verdana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>
                  <a:latin typeface="Times New Roman" panose="02020603050405020304" pitchFamily="18" charset="0"/>
                  <a:ea typeface="Verdana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57" name="Text Box 30"/>
            <p:cNvSpPr txBox="1">
              <a:spLocks noChangeArrowheads="1"/>
            </p:cNvSpPr>
            <p:nvPr/>
          </p:nvSpPr>
          <p:spPr bwMode="gray">
            <a:xfrm>
              <a:off x="2032079" y="4843463"/>
              <a:ext cx="341159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Verdana" pitchFamily="34" charset="0"/>
                  <a:cs typeface="Times New Roman" panose="02020603050405020304" pitchFamily="18" charset="0"/>
                </a:rPr>
                <a:t>IV</a:t>
              </a:r>
              <a:endPara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Line 11"/>
          <p:cNvSpPr>
            <a:spLocks noChangeShapeType="1"/>
          </p:cNvSpPr>
          <p:nvPr/>
        </p:nvSpPr>
        <p:spPr bwMode="auto">
          <a:xfrm flipV="1">
            <a:off x="2743200" y="4421113"/>
            <a:ext cx="5543576" cy="9761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3276600" y="3897474"/>
            <a:ext cx="5010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thiết kế hệ 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Group 31"/>
          <p:cNvGrpSpPr>
            <a:grpSpLocks/>
          </p:cNvGrpSpPr>
          <p:nvPr/>
        </p:nvGrpSpPr>
        <p:grpSpPr bwMode="auto">
          <a:xfrm>
            <a:off x="1836941" y="3821274"/>
            <a:ext cx="1058658" cy="665163"/>
            <a:chOff x="1828800" y="2024063"/>
            <a:chExt cx="762000" cy="665162"/>
          </a:xfrm>
        </p:grpSpPr>
        <p:grpSp>
          <p:nvGrpSpPr>
            <p:cNvPr id="38" name="Group 3"/>
            <p:cNvGrpSpPr>
              <a:grpSpLocks/>
            </p:cNvGrpSpPr>
            <p:nvPr/>
          </p:nvGrpSpPr>
          <p:grpSpPr bwMode="auto">
            <a:xfrm>
              <a:off x="1828800" y="2024063"/>
              <a:ext cx="762000" cy="665162"/>
              <a:chOff x="1110" y="2656"/>
              <a:chExt cx="1549" cy="1351"/>
            </a:xfrm>
          </p:grpSpPr>
          <p:sp>
            <p:nvSpPr>
              <p:cNvPr id="40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sz="2000">
                  <a:latin typeface="Times New Roman" panose="02020603050405020304" pitchFamily="18" charset="0"/>
                  <a:ea typeface="Verdana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sz="2000">
                  <a:latin typeface="Times New Roman" panose="02020603050405020304" pitchFamily="18" charset="0"/>
                  <a:ea typeface="Verdana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100000">
                    <a:schemeClr val="fol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>
                  <a:latin typeface="Times New Roman" panose="02020603050405020304" pitchFamily="18" charset="0"/>
                  <a:ea typeface="Verdana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Text Box 13"/>
            <p:cNvSpPr txBox="1">
              <a:spLocks noChangeArrowheads="1"/>
            </p:cNvSpPr>
            <p:nvPr/>
          </p:nvSpPr>
          <p:spPr bwMode="gray">
            <a:xfrm>
              <a:off x="2028892" y="2122488"/>
              <a:ext cx="347527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Verdana" pitchFamily="34" charset="0"/>
                  <a:cs typeface="Times New Roman" panose="02020603050405020304" pitchFamily="18" charset="0"/>
                </a:rPr>
                <a:t>III</a:t>
              </a:r>
              <a:endPara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3" name="Line 11"/>
          <p:cNvSpPr>
            <a:spLocks noChangeShapeType="1"/>
          </p:cNvSpPr>
          <p:nvPr/>
        </p:nvSpPr>
        <p:spPr bwMode="auto">
          <a:xfrm>
            <a:off x="2804710" y="6308750"/>
            <a:ext cx="5482066" cy="4851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 Box 12"/>
          <p:cNvSpPr txBox="1">
            <a:spLocks noChangeArrowheads="1"/>
          </p:cNvSpPr>
          <p:nvPr/>
        </p:nvSpPr>
        <p:spPr bwMode="auto">
          <a:xfrm>
            <a:off x="3338110" y="5775351"/>
            <a:ext cx="5010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5" name="Group 31"/>
          <p:cNvGrpSpPr>
            <a:grpSpLocks/>
          </p:cNvGrpSpPr>
          <p:nvPr/>
        </p:nvGrpSpPr>
        <p:grpSpPr bwMode="auto">
          <a:xfrm>
            <a:off x="1898451" y="5699151"/>
            <a:ext cx="1058658" cy="665163"/>
            <a:chOff x="1828800" y="2024063"/>
            <a:chExt cx="762000" cy="665162"/>
          </a:xfrm>
        </p:grpSpPr>
        <p:grpSp>
          <p:nvGrpSpPr>
            <p:cNvPr id="86" name="Group 3"/>
            <p:cNvGrpSpPr>
              <a:grpSpLocks/>
            </p:cNvGrpSpPr>
            <p:nvPr/>
          </p:nvGrpSpPr>
          <p:grpSpPr bwMode="auto">
            <a:xfrm>
              <a:off x="1828800" y="2024063"/>
              <a:ext cx="762000" cy="665162"/>
              <a:chOff x="1110" y="2656"/>
              <a:chExt cx="1549" cy="1351"/>
            </a:xfrm>
          </p:grpSpPr>
          <p:sp>
            <p:nvSpPr>
              <p:cNvPr id="88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sz="2000">
                  <a:latin typeface="Times New Roman" panose="02020603050405020304" pitchFamily="18" charset="0"/>
                  <a:ea typeface="Verdana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sz="2000">
                  <a:latin typeface="Times New Roman" panose="02020603050405020304" pitchFamily="18" charset="0"/>
                  <a:ea typeface="Verdana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100000">
                    <a:schemeClr val="fol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>
                  <a:latin typeface="Times New Roman" panose="02020603050405020304" pitchFamily="18" charset="0"/>
                  <a:ea typeface="Verdana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" name="Text Box 13"/>
            <p:cNvSpPr txBox="1">
              <a:spLocks noChangeArrowheads="1"/>
            </p:cNvSpPr>
            <p:nvPr/>
          </p:nvSpPr>
          <p:spPr bwMode="gray">
            <a:xfrm>
              <a:off x="2065815" y="2122488"/>
              <a:ext cx="27368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Verdana" pitchFamily="34" charset="0"/>
                  <a:cs typeface="Times New Roman" panose="02020603050405020304" pitchFamily="18" charset="0"/>
                </a:rPr>
                <a:t>V</a:t>
              </a:r>
              <a:endPara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52686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-180528" y="1629454"/>
            <a:ext cx="90678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200150" lvl="1" indent="-742950" eaLnBrk="1" hangingPunct="1">
              <a:spcBef>
                <a:spcPct val="0"/>
              </a:spcBef>
              <a:buClrTx/>
              <a:buFontTx/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Biều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ìm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11560" y="2819400"/>
            <a:ext cx="8064896" cy="3561928"/>
            <a:chOff x="2006" y="2217"/>
            <a:chExt cx="8418" cy="3270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762" y="4553"/>
              <a:ext cx="1662" cy="523"/>
              <a:chOff x="0" y="41560"/>
              <a:chExt cx="1239520" cy="374077"/>
            </a:xfrm>
          </p:grpSpPr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41564" y="41564"/>
                <a:ext cx="1172845" cy="348615"/>
              </a:xfrm>
              <a:prstGeom prst="rect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600" kern="160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Sản phẩm</a:t>
                </a:r>
                <a:endParaRPr lang="en-US" sz="1600" kern="160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28" name="Straight Connector 27"/>
              <p:cNvCxnSpPr>
                <a:cxnSpLocks noChangeShapeType="1"/>
              </p:cNvCxnSpPr>
              <p:nvPr/>
            </p:nvCxnSpPr>
            <p:spPr bwMode="auto">
              <a:xfrm>
                <a:off x="0" y="41560"/>
                <a:ext cx="1239520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Straight Connector 28"/>
              <p:cNvCxnSpPr>
                <a:cxnSpLocks noChangeShapeType="1"/>
              </p:cNvCxnSpPr>
              <p:nvPr/>
            </p:nvCxnSpPr>
            <p:spPr bwMode="auto">
              <a:xfrm>
                <a:off x="0" y="415637"/>
                <a:ext cx="1239520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0" name="AutoShape 670"/>
            <p:cNvCxnSpPr>
              <a:cxnSpLocks noChangeShapeType="1"/>
            </p:cNvCxnSpPr>
            <p:nvPr/>
          </p:nvCxnSpPr>
          <p:spPr bwMode="auto">
            <a:xfrm flipH="1">
              <a:off x="8276" y="2794"/>
              <a:ext cx="124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671"/>
            <p:cNvCxnSpPr>
              <a:cxnSpLocks noChangeShapeType="1"/>
              <a:stCxn id="27" idx="1"/>
              <a:endCxn id="16" idx="6"/>
            </p:cNvCxnSpPr>
            <p:nvPr/>
          </p:nvCxnSpPr>
          <p:spPr bwMode="auto">
            <a:xfrm rot="10800000" flipV="1">
              <a:off x="8291" y="4797"/>
              <a:ext cx="527" cy="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821"/>
            <p:cNvCxnSpPr>
              <a:cxnSpLocks noChangeShapeType="1"/>
            </p:cNvCxnSpPr>
            <p:nvPr/>
          </p:nvCxnSpPr>
          <p:spPr bwMode="auto">
            <a:xfrm flipV="1">
              <a:off x="9510" y="2794"/>
              <a:ext cx="1" cy="17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40" y="4299"/>
              <a:ext cx="1210" cy="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Yêu cầu</a:t>
              </a:r>
              <a:endParaRPr lang="en-US" sz="16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5374" y="2217"/>
              <a:ext cx="2920" cy="1280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179388" indent="-179388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5.1 </a:t>
              </a:r>
              <a:r>
                <a:rPr lang="en-US" sz="16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Tìm</a:t>
              </a:r>
              <a:r>
                <a:rPr lang="en-US" sz="16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kiếm</a:t>
              </a:r>
              <a:r>
                <a:rPr lang="en-US" sz="16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theo</a:t>
              </a:r>
              <a:r>
                <a:rPr lang="en-US" sz="16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tên</a:t>
              </a:r>
              <a:r>
                <a:rPr lang="en-US" sz="16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sản</a:t>
              </a:r>
              <a:r>
                <a:rPr lang="en-US" sz="16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phẩm</a:t>
              </a:r>
              <a:endParaRPr lang="en-US" sz="16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006" y="4299"/>
              <a:ext cx="1479" cy="933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Khách hàng</a:t>
              </a:r>
              <a:endParaRPr lang="en-US" sz="16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263" y="4134"/>
              <a:ext cx="3028" cy="1353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indent="-90170"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5.2</a:t>
              </a:r>
              <a:r>
                <a:rPr lang="en-US" sz="1600" b="1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Tìm</a:t>
              </a:r>
              <a:r>
                <a:rPr lang="en-US" sz="16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kiếm</a:t>
              </a:r>
              <a:r>
                <a:rPr lang="en-US" sz="16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theo</a:t>
              </a:r>
              <a:r>
                <a:rPr lang="en-US" sz="16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giá</a:t>
              </a:r>
              <a:r>
                <a:rPr lang="en-US" sz="16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sản</a:t>
              </a:r>
              <a:r>
                <a:rPr lang="en-US" sz="16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phẩm</a:t>
              </a:r>
              <a:endParaRPr lang="en-US" sz="16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830" y="4944"/>
              <a:ext cx="1176" cy="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Kết quả</a:t>
              </a:r>
              <a:endParaRPr lang="en-US" sz="16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830" y="2353"/>
              <a:ext cx="1176" cy="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Yêu</a:t>
              </a:r>
              <a:r>
                <a:rPr lang="en-US" sz="16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cầu</a:t>
              </a:r>
              <a:endParaRPr lang="en-US" sz="16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830" y="3140"/>
              <a:ext cx="1244" cy="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Kết quả</a:t>
              </a:r>
              <a:endParaRPr lang="en-US" sz="1600" kern="1600">
                <a:effectLst/>
                <a:latin typeface="Times New Roman"/>
                <a:ea typeface="Calibri"/>
              </a:endParaRPr>
            </a:p>
          </p:txBody>
        </p:sp>
        <p:cxnSp>
          <p:nvCxnSpPr>
            <p:cNvPr id="20" name="AutoShape 659"/>
            <p:cNvCxnSpPr>
              <a:cxnSpLocks noChangeShapeType="1"/>
            </p:cNvCxnSpPr>
            <p:nvPr/>
          </p:nvCxnSpPr>
          <p:spPr bwMode="auto">
            <a:xfrm>
              <a:off x="2630" y="2794"/>
              <a:ext cx="279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660"/>
            <p:cNvCxnSpPr>
              <a:cxnSpLocks noChangeShapeType="1"/>
            </p:cNvCxnSpPr>
            <p:nvPr/>
          </p:nvCxnSpPr>
          <p:spPr bwMode="auto">
            <a:xfrm>
              <a:off x="2630" y="2794"/>
              <a:ext cx="0" cy="15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661"/>
            <p:cNvCxnSpPr>
              <a:cxnSpLocks noChangeShapeType="1"/>
            </p:cNvCxnSpPr>
            <p:nvPr/>
          </p:nvCxnSpPr>
          <p:spPr bwMode="auto">
            <a:xfrm flipH="1">
              <a:off x="3045" y="3141"/>
              <a:ext cx="24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662"/>
            <p:cNvCxnSpPr>
              <a:cxnSpLocks noChangeShapeType="1"/>
            </p:cNvCxnSpPr>
            <p:nvPr/>
          </p:nvCxnSpPr>
          <p:spPr bwMode="auto">
            <a:xfrm>
              <a:off x="3045" y="3140"/>
              <a:ext cx="0" cy="11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663"/>
            <p:cNvCxnSpPr>
              <a:cxnSpLocks noChangeShapeType="1"/>
            </p:cNvCxnSpPr>
            <p:nvPr/>
          </p:nvCxnSpPr>
          <p:spPr bwMode="auto">
            <a:xfrm>
              <a:off x="3496" y="4629"/>
              <a:ext cx="18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664"/>
            <p:cNvCxnSpPr>
              <a:cxnSpLocks noChangeShapeType="1"/>
            </p:cNvCxnSpPr>
            <p:nvPr/>
          </p:nvCxnSpPr>
          <p:spPr bwMode="auto">
            <a:xfrm flipH="1">
              <a:off x="3496" y="4943"/>
              <a:ext cx="181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179512" y="637583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Phân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tích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8976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0" y="1544352"/>
            <a:ext cx="90678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200150" lvl="1" indent="-742950" eaLnBrk="1" hangingPunct="1">
              <a:spcBef>
                <a:spcPct val="0"/>
              </a:spcBef>
              <a:buClrTx/>
              <a:buFontTx/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3.6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Biều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3568" y="2597806"/>
            <a:ext cx="7848872" cy="3726793"/>
            <a:chOff x="0" y="0"/>
            <a:chExt cx="5417820" cy="3394710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4295775" y="781051"/>
              <a:ext cx="1055370" cy="332106"/>
              <a:chOff x="0" y="41560"/>
              <a:chExt cx="1239520" cy="374077"/>
            </a:xfrm>
          </p:grpSpPr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>
                <a:off x="41564" y="41564"/>
                <a:ext cx="1172845" cy="348615"/>
              </a:xfrm>
              <a:prstGeom prst="rect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600" kern="160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Đơn hàng</a:t>
                </a:r>
                <a:endParaRPr lang="en-US" sz="1600" kern="160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39" name="Straight Connector 38"/>
              <p:cNvCxnSpPr>
                <a:cxnSpLocks noChangeShapeType="1"/>
              </p:cNvCxnSpPr>
              <p:nvPr/>
            </p:nvCxnSpPr>
            <p:spPr bwMode="auto">
              <a:xfrm>
                <a:off x="0" y="41560"/>
                <a:ext cx="1239520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Straight Connector 39"/>
              <p:cNvCxnSpPr>
                <a:cxnSpLocks noChangeShapeType="1"/>
              </p:cNvCxnSpPr>
              <p:nvPr/>
            </p:nvCxnSpPr>
            <p:spPr bwMode="auto">
              <a:xfrm>
                <a:off x="0" y="415637"/>
                <a:ext cx="1239520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4362450" y="1685926"/>
              <a:ext cx="1055370" cy="332106"/>
              <a:chOff x="0" y="41560"/>
              <a:chExt cx="1239520" cy="374077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41564" y="41564"/>
                <a:ext cx="1172845" cy="348615"/>
              </a:xfrm>
              <a:prstGeom prst="rect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600" kern="160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Sản phẩm</a:t>
                </a:r>
                <a:endParaRPr lang="en-US" sz="1600" kern="160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36" name="Straight Connector 35"/>
              <p:cNvCxnSpPr>
                <a:cxnSpLocks noChangeShapeType="1"/>
              </p:cNvCxnSpPr>
              <p:nvPr/>
            </p:nvCxnSpPr>
            <p:spPr bwMode="auto">
              <a:xfrm>
                <a:off x="0" y="41560"/>
                <a:ext cx="1239520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Straight Connector 36"/>
              <p:cNvCxnSpPr>
                <a:cxnSpLocks noChangeShapeType="1"/>
              </p:cNvCxnSpPr>
              <p:nvPr/>
            </p:nvCxnSpPr>
            <p:spPr bwMode="auto">
              <a:xfrm>
                <a:off x="0" y="415637"/>
                <a:ext cx="1239520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2" name="AutoShape 695"/>
            <p:cNvCxnSpPr>
              <a:cxnSpLocks noChangeShapeType="1"/>
            </p:cNvCxnSpPr>
            <p:nvPr/>
          </p:nvCxnSpPr>
          <p:spPr bwMode="auto">
            <a:xfrm flipH="1">
              <a:off x="4067175" y="1828800"/>
              <a:ext cx="3155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700"/>
            <p:cNvCxnSpPr>
              <a:cxnSpLocks noChangeShapeType="1"/>
            </p:cNvCxnSpPr>
            <p:nvPr/>
          </p:nvCxnSpPr>
          <p:spPr bwMode="auto">
            <a:xfrm flipH="1">
              <a:off x="3962400" y="2009775"/>
              <a:ext cx="434975" cy="895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209800" y="2514600"/>
              <a:ext cx="1781175" cy="880110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6.3 Thống kê sản phẩm mới</a:t>
              </a:r>
              <a:endParaRPr lang="en-US" sz="16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133475" y="1390650"/>
              <a:ext cx="810260" cy="2800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Yêu cầu</a:t>
              </a:r>
              <a:endParaRPr lang="en-US" sz="16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00125" y="3105150"/>
              <a:ext cx="758825" cy="2800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kết quả</a:t>
              </a:r>
              <a:endParaRPr lang="en-US" sz="16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009650" y="2676525"/>
              <a:ext cx="810260" cy="2800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Yêu cầu</a:t>
              </a:r>
              <a:endParaRPr lang="en-US" sz="16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238250" y="1885950"/>
              <a:ext cx="711200" cy="2800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kết quả</a:t>
              </a:r>
              <a:endParaRPr lang="en-US" sz="16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105025" y="0"/>
              <a:ext cx="1887855" cy="892810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228600" indent="-228600"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6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Thống</a:t>
              </a:r>
              <a:r>
                <a:rPr lang="en-US" sz="16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kê</a:t>
              </a:r>
              <a:r>
                <a:rPr lang="en-US" sz="16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hóa</a:t>
              </a:r>
              <a:r>
                <a:rPr lang="en-US" sz="16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đơn</a:t>
              </a:r>
              <a:endParaRPr lang="en-US" sz="16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0" y="1504950"/>
              <a:ext cx="939165" cy="592455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Quản trị viên</a:t>
              </a:r>
              <a:endParaRPr lang="en-US" sz="16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2200275" y="1352550"/>
              <a:ext cx="1864995" cy="904240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endParaRPr lang="en-US" sz="1600" kern="1600" dirty="0" smtClean="0">
                <a:solidFill>
                  <a:srgbClr val="000000"/>
                </a:solidFill>
                <a:effectLst/>
                <a:latin typeface="Times New Roman"/>
                <a:ea typeface="Calibri"/>
              </a:endParaRPr>
            </a:p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 dirty="0" smtClean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6.2 </a:t>
              </a:r>
              <a:r>
                <a:rPr lang="en-US" sz="1600" b="1" kern="1600" dirty="0" smtClean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Thống</a:t>
              </a:r>
              <a:r>
                <a:rPr lang="en-US" sz="16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kê</a:t>
              </a:r>
              <a:r>
                <a:rPr lang="en-US" sz="16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phẩm</a:t>
              </a:r>
              <a:r>
                <a:rPr lang="en-US" sz="16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bán</a:t>
              </a:r>
              <a:r>
                <a:rPr lang="en-US" sz="16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chạy</a:t>
              </a:r>
              <a:endParaRPr lang="en-US" sz="16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b="1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 </a:t>
              </a:r>
              <a:endParaRPr lang="en-US" sz="16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009650" y="19050"/>
              <a:ext cx="749935" cy="2800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Yêu</a:t>
              </a:r>
              <a:r>
                <a:rPr lang="en-US" sz="16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cầu</a:t>
              </a:r>
              <a:endParaRPr lang="en-US" sz="16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143000" y="600075"/>
              <a:ext cx="799465" cy="2800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6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kết</a:t>
              </a:r>
              <a:r>
                <a:rPr lang="en-US" sz="16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quả</a:t>
              </a:r>
              <a:endParaRPr lang="en-US" sz="1600" kern="1600" dirty="0">
                <a:effectLst/>
                <a:latin typeface="Times New Roman"/>
                <a:ea typeface="Calibri"/>
              </a:endParaRPr>
            </a:p>
          </p:txBody>
        </p:sp>
        <p:cxnSp>
          <p:nvCxnSpPr>
            <p:cNvPr id="24" name="AutoShape 683"/>
            <p:cNvCxnSpPr>
              <a:cxnSpLocks noChangeShapeType="1"/>
            </p:cNvCxnSpPr>
            <p:nvPr/>
          </p:nvCxnSpPr>
          <p:spPr bwMode="auto">
            <a:xfrm>
              <a:off x="504825" y="314325"/>
              <a:ext cx="163449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684"/>
            <p:cNvCxnSpPr>
              <a:cxnSpLocks noChangeShapeType="1"/>
            </p:cNvCxnSpPr>
            <p:nvPr/>
          </p:nvCxnSpPr>
          <p:spPr bwMode="auto">
            <a:xfrm>
              <a:off x="504825" y="314325"/>
              <a:ext cx="635" cy="11334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685"/>
            <p:cNvCxnSpPr>
              <a:cxnSpLocks noChangeShapeType="1"/>
            </p:cNvCxnSpPr>
            <p:nvPr/>
          </p:nvCxnSpPr>
          <p:spPr bwMode="auto">
            <a:xfrm flipH="1">
              <a:off x="742950" y="600075"/>
              <a:ext cx="135953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686"/>
            <p:cNvCxnSpPr>
              <a:cxnSpLocks noChangeShapeType="1"/>
            </p:cNvCxnSpPr>
            <p:nvPr/>
          </p:nvCxnSpPr>
          <p:spPr bwMode="auto">
            <a:xfrm>
              <a:off x="742950" y="600075"/>
              <a:ext cx="635" cy="869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687"/>
            <p:cNvCxnSpPr>
              <a:cxnSpLocks noChangeShapeType="1"/>
            </p:cNvCxnSpPr>
            <p:nvPr/>
          </p:nvCxnSpPr>
          <p:spPr bwMode="auto">
            <a:xfrm>
              <a:off x="942975" y="1666875"/>
              <a:ext cx="1270635" cy="158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688"/>
            <p:cNvCxnSpPr>
              <a:cxnSpLocks noChangeShapeType="1"/>
            </p:cNvCxnSpPr>
            <p:nvPr/>
          </p:nvCxnSpPr>
          <p:spPr bwMode="auto">
            <a:xfrm flipH="1">
              <a:off x="942975" y="1914525"/>
              <a:ext cx="1270635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690"/>
            <p:cNvCxnSpPr>
              <a:cxnSpLocks noChangeShapeType="1"/>
            </p:cNvCxnSpPr>
            <p:nvPr/>
          </p:nvCxnSpPr>
          <p:spPr bwMode="auto">
            <a:xfrm>
              <a:off x="742950" y="2124075"/>
              <a:ext cx="0" cy="7810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691"/>
            <p:cNvCxnSpPr>
              <a:cxnSpLocks noChangeShapeType="1"/>
            </p:cNvCxnSpPr>
            <p:nvPr/>
          </p:nvCxnSpPr>
          <p:spPr bwMode="auto">
            <a:xfrm>
              <a:off x="742950" y="2914650"/>
              <a:ext cx="145923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692"/>
            <p:cNvCxnSpPr>
              <a:cxnSpLocks noChangeShapeType="1"/>
            </p:cNvCxnSpPr>
            <p:nvPr/>
          </p:nvCxnSpPr>
          <p:spPr bwMode="auto">
            <a:xfrm flipH="1">
              <a:off x="504825" y="3105150"/>
              <a:ext cx="177292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693"/>
            <p:cNvCxnSpPr>
              <a:cxnSpLocks noChangeShapeType="1"/>
            </p:cNvCxnSpPr>
            <p:nvPr/>
          </p:nvCxnSpPr>
          <p:spPr bwMode="auto">
            <a:xfrm flipV="1">
              <a:off x="504825" y="2124075"/>
              <a:ext cx="0" cy="9855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3857625" y="685800"/>
              <a:ext cx="438149" cy="2571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0" y="679616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Phân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tích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1746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-388137" y="1289217"/>
            <a:ext cx="5867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95262" y="1828800"/>
            <a:ext cx="8077266" cy="4953000"/>
            <a:chOff x="-2843865" y="-906775"/>
            <a:chExt cx="10814381" cy="8122540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6644217" y="1184432"/>
              <a:ext cx="1326299" cy="2107162"/>
              <a:chOff x="4914" y="4426"/>
              <a:chExt cx="1865" cy="2204"/>
            </a:xfrm>
          </p:grpSpPr>
          <p:sp>
            <p:nvSpPr>
              <p:cNvPr id="44" name="Rectangle 43"/>
              <p:cNvSpPr>
                <a:spLocks noChangeArrowheads="1"/>
              </p:cNvSpPr>
              <p:nvPr/>
            </p:nvSpPr>
            <p:spPr bwMode="auto">
              <a:xfrm>
                <a:off x="4914" y="4426"/>
                <a:ext cx="1865" cy="2204"/>
              </a:xfrm>
              <a:prstGeom prst="rect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Danh</a:t>
                </a:r>
                <a:r>
                  <a:rPr lang="en-US" sz="13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mục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b="1" u="sng" kern="1600" dirty="0" err="1">
                    <a:effectLst/>
                    <a:latin typeface="Times New Roman"/>
                    <a:ea typeface="Calibri"/>
                  </a:rPr>
                  <a:t>MaDM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TenDM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Dequi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45" name="AutoShape 765"/>
              <p:cNvCxnSpPr>
                <a:cxnSpLocks noChangeShapeType="1"/>
              </p:cNvCxnSpPr>
              <p:nvPr/>
            </p:nvCxnSpPr>
            <p:spPr bwMode="auto">
              <a:xfrm>
                <a:off x="4914" y="4983"/>
                <a:ext cx="186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 flipH="1">
              <a:off x="1740851" y="466059"/>
              <a:ext cx="140025" cy="636"/>
              <a:chOff x="6752" y="5049"/>
              <a:chExt cx="336" cy="636"/>
            </a:xfrm>
          </p:grpSpPr>
          <p:cxnSp>
            <p:nvCxnSpPr>
              <p:cNvPr id="39" name="AutoShape 779"/>
              <p:cNvCxnSpPr>
                <a:cxnSpLocks noChangeShapeType="1"/>
              </p:cNvCxnSpPr>
              <p:nvPr/>
            </p:nvCxnSpPr>
            <p:spPr bwMode="auto">
              <a:xfrm flipH="1" flipV="1">
                <a:off x="6752" y="5049"/>
                <a:ext cx="336" cy="3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AutoShape 780"/>
              <p:cNvCxnSpPr>
                <a:cxnSpLocks noChangeShapeType="1"/>
              </p:cNvCxnSpPr>
              <p:nvPr/>
            </p:nvCxnSpPr>
            <p:spPr bwMode="auto">
              <a:xfrm flipH="1">
                <a:off x="6752" y="5349"/>
                <a:ext cx="336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 rot="16200000" flipH="1">
              <a:off x="-1016700" y="2492401"/>
              <a:ext cx="81984" cy="636"/>
              <a:chOff x="6752" y="5049"/>
              <a:chExt cx="336" cy="636"/>
            </a:xfrm>
          </p:grpSpPr>
          <p:cxnSp>
            <p:nvCxnSpPr>
              <p:cNvPr id="36" name="AutoShape 775"/>
              <p:cNvCxnSpPr>
                <a:cxnSpLocks noChangeShapeType="1"/>
              </p:cNvCxnSpPr>
              <p:nvPr/>
            </p:nvCxnSpPr>
            <p:spPr bwMode="auto">
              <a:xfrm flipH="1" flipV="1">
                <a:off x="6752" y="5049"/>
                <a:ext cx="336" cy="3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AutoShape 776"/>
              <p:cNvCxnSpPr>
                <a:cxnSpLocks noChangeShapeType="1"/>
              </p:cNvCxnSpPr>
              <p:nvPr/>
            </p:nvCxnSpPr>
            <p:spPr bwMode="auto">
              <a:xfrm flipH="1">
                <a:off x="6752" y="5349"/>
                <a:ext cx="336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-905454" y="85725"/>
              <a:ext cx="1556550" cy="552499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Người</a:t>
              </a:r>
              <a:r>
                <a:rPr lang="en-US" sz="12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dùng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b="1" u="sng" kern="1600" dirty="0" err="1">
                  <a:effectLst/>
                  <a:latin typeface="Times New Roman"/>
                  <a:ea typeface="Calibri"/>
                </a:rPr>
                <a:t>Idnd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Tennd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>
                  <a:effectLst/>
                  <a:latin typeface="Times New Roman"/>
                  <a:ea typeface="Calibri"/>
                </a:rPr>
                <a:t>Username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>
                  <a:effectLst/>
                  <a:latin typeface="Times New Roman"/>
                  <a:ea typeface="Calibri"/>
                </a:rPr>
                <a:t>Password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Ngaysinh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Gioitinh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>
                  <a:effectLst/>
                  <a:latin typeface="Times New Roman"/>
                  <a:ea typeface="Calibri"/>
                </a:rPr>
                <a:t>Email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Dienthoai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Diachi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Ngaydangky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Phanquyen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133850" y="104775"/>
              <a:ext cx="1694124" cy="6986026"/>
              <a:chOff x="0" y="0"/>
              <a:chExt cx="1694124" cy="6986026"/>
            </a:xfrm>
          </p:grpSpPr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94124" cy="6986026"/>
              </a:xfrm>
              <a:prstGeom prst="rect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Sản</a:t>
                </a: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phẩm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b="1" u="sng" kern="1600" dirty="0">
                    <a:effectLst/>
                    <a:latin typeface="Times New Roman"/>
                    <a:ea typeface="Calibri"/>
                  </a:rPr>
                  <a:t>IDSP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u="sng" kern="1600" dirty="0" err="1">
                    <a:effectLst/>
                    <a:latin typeface="Times New Roman"/>
                    <a:ea typeface="Calibri"/>
                  </a:rPr>
                  <a:t>MaDM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u="sng" kern="1600" dirty="0" err="1">
                    <a:effectLst/>
                    <a:latin typeface="Times New Roman"/>
                    <a:ea typeface="Calibri"/>
                  </a:rPr>
                  <a:t>Idnsx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TenSP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Hinhanh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Mau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Chitiet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Soluong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Daban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Gia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Khuyenmai1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Khuyenmai2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Ngaycapnhat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trangthai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34" name="AutoShape 722"/>
              <p:cNvCxnSpPr>
                <a:cxnSpLocks noChangeShapeType="1"/>
              </p:cNvCxnSpPr>
              <p:nvPr/>
            </p:nvCxnSpPr>
            <p:spPr bwMode="auto">
              <a:xfrm>
                <a:off x="0" y="487997"/>
                <a:ext cx="169412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4" name="Group 13"/>
            <p:cNvGrpSpPr/>
            <p:nvPr/>
          </p:nvGrpSpPr>
          <p:grpSpPr>
            <a:xfrm>
              <a:off x="1317946" y="-906775"/>
              <a:ext cx="2184604" cy="3347715"/>
              <a:chOff x="-272729" y="-906775"/>
              <a:chExt cx="2184604" cy="3347715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-272729" y="-906775"/>
                <a:ext cx="2163529" cy="3347715"/>
              </a:xfrm>
              <a:prstGeom prst="rect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Chi </a:t>
                </a: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tiết</a:t>
                </a: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hóa</a:t>
                </a: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đơn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b="1" u="sng" kern="1600" dirty="0" err="1">
                    <a:effectLst/>
                    <a:latin typeface="Times New Roman"/>
                    <a:ea typeface="Calibri"/>
                  </a:rPr>
                  <a:t>Mahd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u="sng" kern="1600" dirty="0" err="1">
                    <a:effectLst/>
                    <a:latin typeface="Times New Roman"/>
                    <a:ea typeface="Calibri"/>
                  </a:rPr>
                  <a:t>Idsp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Tensp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Soluong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Gia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phuongthucthanhtoan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-251653" y="-406926"/>
                <a:ext cx="21635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1237001" y="2592166"/>
              <a:ext cx="1349064" cy="4123752"/>
              <a:chOff x="-639424" y="-255809"/>
              <a:chExt cx="1349064" cy="4123752"/>
            </a:xfrm>
          </p:grpSpPr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-639424" y="-255809"/>
                <a:ext cx="1349064" cy="4123752"/>
              </a:xfrm>
              <a:prstGeom prst="rect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Hóa</a:t>
                </a: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đơn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b="1" u="sng" kern="1600" dirty="0" err="1">
                    <a:effectLst/>
                    <a:latin typeface="Times New Roman"/>
                    <a:ea typeface="Calibri"/>
                  </a:rPr>
                  <a:t>Mahd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u="sng" kern="1600" dirty="0" err="1">
                    <a:effectLst/>
                    <a:latin typeface="Times New Roman"/>
                    <a:ea typeface="Calibri"/>
                  </a:rPr>
                  <a:t>Idnd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Hoten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Diachi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Dienthoai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Email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Ngaydathang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Trangthai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-629212" y="244040"/>
                <a:ext cx="13388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 rot="16200000" flipH="1">
              <a:off x="1250917" y="5282572"/>
              <a:ext cx="86999" cy="636"/>
              <a:chOff x="6752" y="5049"/>
              <a:chExt cx="336" cy="636"/>
            </a:xfrm>
          </p:grpSpPr>
          <p:cxnSp>
            <p:nvCxnSpPr>
              <p:cNvPr id="27" name="AutoShape 775"/>
              <p:cNvCxnSpPr>
                <a:cxnSpLocks noChangeShapeType="1"/>
              </p:cNvCxnSpPr>
              <p:nvPr/>
            </p:nvCxnSpPr>
            <p:spPr bwMode="auto">
              <a:xfrm flipH="1" flipV="1">
                <a:off x="6752" y="5049"/>
                <a:ext cx="336" cy="3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AutoShape 776"/>
              <p:cNvCxnSpPr>
                <a:cxnSpLocks noChangeShapeType="1"/>
              </p:cNvCxnSpPr>
              <p:nvPr/>
            </p:nvCxnSpPr>
            <p:spPr bwMode="auto">
              <a:xfrm flipH="1">
                <a:off x="6752" y="5349"/>
                <a:ext cx="336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7" name="Group 16"/>
            <p:cNvGrpSpPr/>
            <p:nvPr/>
          </p:nvGrpSpPr>
          <p:grpSpPr>
            <a:xfrm>
              <a:off x="-2843865" y="592772"/>
              <a:ext cx="3501946" cy="6622993"/>
              <a:chOff x="-2891490" y="-4503103"/>
              <a:chExt cx="3501946" cy="6622993"/>
            </a:xfrm>
          </p:grpSpPr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-2891490" y="-1090211"/>
                <a:ext cx="1632346" cy="3210101"/>
              </a:xfrm>
              <a:prstGeom prst="rect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Nhà</a:t>
                </a:r>
                <a:r>
                  <a:rPr lang="en-US" sz="13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sản</a:t>
                </a:r>
                <a:r>
                  <a:rPr lang="en-US" sz="13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xuất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b="1" u="sng" kern="1600" dirty="0" err="1">
                    <a:effectLst/>
                    <a:latin typeface="Times New Roman"/>
                    <a:ea typeface="Calibri"/>
                  </a:rPr>
                  <a:t>Idnsx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Tennsx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Hinhanh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Diachi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Dienthoai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25" name="AutoShape 765"/>
              <p:cNvCxnSpPr>
                <a:cxnSpLocks noChangeShapeType="1"/>
              </p:cNvCxnSpPr>
              <p:nvPr/>
            </p:nvCxnSpPr>
            <p:spPr bwMode="auto">
              <a:xfrm>
                <a:off x="-953079" y="-4503103"/>
                <a:ext cx="156353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8" name="Group 17"/>
            <p:cNvGrpSpPr/>
            <p:nvPr/>
          </p:nvGrpSpPr>
          <p:grpSpPr>
            <a:xfrm>
              <a:off x="-1211519" y="3857623"/>
              <a:ext cx="5360612" cy="2983257"/>
              <a:chOff x="-2430719" y="-2"/>
              <a:chExt cx="5360612" cy="2983257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-2430719" y="2983255"/>
                <a:ext cx="45920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2162176" y="219075"/>
                <a:ext cx="0" cy="2764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62175" y="219074"/>
                <a:ext cx="74565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2609848" y="-2"/>
                <a:ext cx="294228" cy="2132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621134" y="234086"/>
                <a:ext cx="308759" cy="2374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6" name="Straight Connector 55"/>
          <p:cNvCxnSpPr/>
          <p:nvPr/>
        </p:nvCxnSpPr>
        <p:spPr>
          <a:xfrm>
            <a:off x="495280" y="5105400"/>
            <a:ext cx="121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5208888" y="3100440"/>
            <a:ext cx="506120" cy="3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5543256" y="2970397"/>
            <a:ext cx="171752" cy="130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544135" y="3113140"/>
            <a:ext cx="170873" cy="72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4" idx="1"/>
          </p:cNvCxnSpPr>
          <p:nvPr/>
        </p:nvCxnSpPr>
        <p:spPr>
          <a:xfrm flipH="1" flipV="1">
            <a:off x="6972262" y="3746443"/>
            <a:ext cx="60965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6986606" y="3581400"/>
            <a:ext cx="228600" cy="165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6986606" y="3746444"/>
            <a:ext cx="228600" cy="15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6628" y="4734056"/>
            <a:ext cx="445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410706" y="4575613"/>
            <a:ext cx="161162" cy="158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403079" y="4734056"/>
            <a:ext cx="168789" cy="142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251520" y="680208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Phân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tích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0" y="1879177"/>
            <a:ext cx="426103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Canvas 508"/>
          <p:cNvGrpSpPr/>
          <p:nvPr/>
        </p:nvGrpSpPr>
        <p:grpSpPr>
          <a:xfrm>
            <a:off x="4253790" y="1556792"/>
            <a:ext cx="6920009" cy="5810965"/>
            <a:chOff x="898157" y="-249924"/>
            <a:chExt cx="5587098" cy="8718284"/>
          </a:xfrm>
        </p:grpSpPr>
        <p:sp>
          <p:nvSpPr>
            <p:cNvPr id="47" name="Rectangle 46"/>
            <p:cNvSpPr/>
            <p:nvPr/>
          </p:nvSpPr>
          <p:spPr>
            <a:xfrm>
              <a:off x="1158875" y="1334135"/>
              <a:ext cx="5326380" cy="7134225"/>
            </a:xfrm>
            <a:prstGeom prst="rect">
              <a:avLst/>
            </a:prstGeom>
            <a:noFill/>
          </p:spPr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117985" y="2619196"/>
              <a:ext cx="768075" cy="3429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kern="1600" dirty="0" err="1" smtClean="0">
                  <a:effectLst/>
                  <a:latin typeface="Times New Roman"/>
                  <a:ea typeface="Calibri"/>
                </a:rPr>
                <a:t>Đúng</a:t>
              </a:r>
              <a:endParaRPr lang="en-US" sz="11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002079" y="4471140"/>
              <a:ext cx="506447" cy="3429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kern="1600" dirty="0">
                  <a:effectLst/>
                  <a:latin typeface="Times New Roman"/>
                  <a:ea typeface="Calibri"/>
                </a:rPr>
                <a:t>Sai</a:t>
              </a: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621160" y="5026108"/>
              <a:ext cx="675908" cy="3429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kern="1600" dirty="0" err="1">
                  <a:effectLst/>
                  <a:latin typeface="Times New Roman"/>
                  <a:ea typeface="Calibri"/>
                </a:rPr>
                <a:t>Đúng</a:t>
              </a:r>
              <a:endParaRPr lang="en-US" sz="11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830869" y="1791679"/>
              <a:ext cx="640116" cy="3429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kern="1600" dirty="0" err="1">
                  <a:effectLst/>
                  <a:latin typeface="Times New Roman"/>
                  <a:ea typeface="Calibri"/>
                </a:rPr>
                <a:t>Sai</a:t>
              </a:r>
              <a:endParaRPr lang="en-US" sz="1100" kern="1600" dirty="0">
                <a:effectLst/>
                <a:latin typeface="Times New Roman"/>
                <a:ea typeface="Calibri"/>
              </a:endParaRPr>
            </a:p>
          </p:txBody>
        </p:sp>
        <p:cxnSp>
          <p:nvCxnSpPr>
            <p:cNvPr id="52" name="Line 94"/>
            <p:cNvCxnSpPr/>
            <p:nvPr/>
          </p:nvCxnSpPr>
          <p:spPr bwMode="auto">
            <a:xfrm>
              <a:off x="2541002" y="1334473"/>
              <a:ext cx="731" cy="5715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Line 95"/>
            <p:cNvCxnSpPr/>
            <p:nvPr/>
          </p:nvCxnSpPr>
          <p:spPr bwMode="auto">
            <a:xfrm>
              <a:off x="2544656" y="4267026"/>
              <a:ext cx="4385" cy="4779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Line 96"/>
            <p:cNvCxnSpPr/>
            <p:nvPr/>
          </p:nvCxnSpPr>
          <p:spPr bwMode="auto">
            <a:xfrm flipH="1">
              <a:off x="2565771" y="3931074"/>
              <a:ext cx="1462" cy="397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Line 97"/>
            <p:cNvCxnSpPr/>
            <p:nvPr/>
          </p:nvCxnSpPr>
          <p:spPr bwMode="auto">
            <a:xfrm>
              <a:off x="2533804" y="2868663"/>
              <a:ext cx="731" cy="388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1563919" y="991567"/>
              <a:ext cx="2143443" cy="6649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Nhập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tài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khoản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,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mật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khẩu</a:t>
              </a:r>
              <a:endParaRPr lang="en-US" sz="1600" kern="1600" dirty="0">
                <a:effectLst/>
                <a:latin typeface="Times New Roman"/>
                <a:ea typeface="Calibri"/>
              </a:endParaRPr>
            </a:p>
          </p:txBody>
        </p:sp>
        <p:cxnSp>
          <p:nvCxnSpPr>
            <p:cNvPr id="58" name="Line 99"/>
            <p:cNvCxnSpPr/>
            <p:nvPr/>
          </p:nvCxnSpPr>
          <p:spPr bwMode="auto">
            <a:xfrm>
              <a:off x="2541002" y="534361"/>
              <a:ext cx="0" cy="457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AutoShape 100"/>
            <p:cNvSpPr>
              <a:spLocks noChangeArrowheads="1"/>
            </p:cNvSpPr>
            <p:nvPr/>
          </p:nvSpPr>
          <p:spPr bwMode="auto">
            <a:xfrm>
              <a:off x="1382679" y="1905979"/>
              <a:ext cx="2324684" cy="890901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Đăng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nhập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?</a:t>
              </a: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1378137" y="3265936"/>
              <a:ext cx="2428731" cy="6991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Kiểm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tra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thông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tin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tài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khoản</a:t>
              </a:r>
              <a:endParaRPr lang="en-US" sz="16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61" name="AutoShape 102"/>
            <p:cNvSpPr>
              <a:spLocks noChangeArrowheads="1"/>
            </p:cNvSpPr>
            <p:nvPr/>
          </p:nvSpPr>
          <p:spPr bwMode="auto">
            <a:xfrm>
              <a:off x="1405653" y="4344927"/>
              <a:ext cx="2325415" cy="1095867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Chính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xác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?</a:t>
              </a:r>
            </a:p>
          </p:txBody>
        </p:sp>
        <p:cxnSp>
          <p:nvCxnSpPr>
            <p:cNvPr id="63" name="Line 104"/>
            <p:cNvCxnSpPr/>
            <p:nvPr/>
          </p:nvCxnSpPr>
          <p:spPr bwMode="auto">
            <a:xfrm flipH="1">
              <a:off x="4784934" y="762963"/>
              <a:ext cx="364" cy="15994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Line 105"/>
            <p:cNvCxnSpPr/>
            <p:nvPr/>
          </p:nvCxnSpPr>
          <p:spPr bwMode="auto">
            <a:xfrm flipH="1">
              <a:off x="2541002" y="762964"/>
              <a:ext cx="2244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Line 107"/>
            <p:cNvCxnSpPr/>
            <p:nvPr/>
          </p:nvCxnSpPr>
          <p:spPr bwMode="auto">
            <a:xfrm flipV="1">
              <a:off x="898157" y="649380"/>
              <a:ext cx="6578" cy="424348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Line 108"/>
            <p:cNvCxnSpPr/>
            <p:nvPr/>
          </p:nvCxnSpPr>
          <p:spPr bwMode="auto">
            <a:xfrm flipV="1">
              <a:off x="904003" y="648662"/>
              <a:ext cx="1636999" cy="7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1852436" y="-249924"/>
              <a:ext cx="1379739" cy="78428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Bắt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đầu</a:t>
              </a:r>
              <a:endParaRPr lang="en-US" sz="16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1905187" y="6857367"/>
              <a:ext cx="1451094" cy="79815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Kết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thúc</a:t>
              </a:r>
              <a:endParaRPr lang="en-US" sz="16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499265" y="5594617"/>
              <a:ext cx="2218456" cy="56099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Hiển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thị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trang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theo</a:t>
              </a:r>
              <a:r>
                <a:rPr lang="en-US" sz="16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600" kern="1600" dirty="0" err="1">
                  <a:effectLst/>
                  <a:latin typeface="Times New Roman"/>
                  <a:ea typeface="Calibri"/>
                </a:rPr>
                <a:t>quyền</a:t>
              </a:r>
              <a:endParaRPr lang="en-US" sz="1600" kern="1600" dirty="0">
                <a:effectLst/>
                <a:latin typeface="Times New Roman"/>
                <a:ea typeface="Calibri"/>
              </a:endParaRPr>
            </a:p>
          </p:txBody>
        </p:sp>
        <p:cxnSp>
          <p:nvCxnSpPr>
            <p:cNvPr id="71" name="Straight Arrow Connector 70"/>
            <p:cNvCxnSpPr>
              <a:stCxn id="70" idx="2"/>
            </p:cNvCxnSpPr>
            <p:nvPr/>
          </p:nvCxnSpPr>
          <p:spPr>
            <a:xfrm flipH="1">
              <a:off x="2608237" y="6155611"/>
              <a:ext cx="256" cy="7017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426304" y="636568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Phân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tích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endCxn id="61" idx="1"/>
          </p:cNvCxnSpPr>
          <p:nvPr/>
        </p:nvCxnSpPr>
        <p:spPr>
          <a:xfrm>
            <a:off x="4253790" y="4984593"/>
            <a:ext cx="628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1" idx="2"/>
            <a:endCxn id="70" idx="0"/>
          </p:cNvCxnSpPr>
          <p:nvPr/>
        </p:nvCxnSpPr>
        <p:spPr>
          <a:xfrm>
            <a:off x="6322453" y="5349805"/>
            <a:ext cx="49707" cy="10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9" idx="3"/>
          </p:cNvCxnSpPr>
          <p:nvPr/>
        </p:nvCxnSpPr>
        <p:spPr>
          <a:xfrm flipH="1">
            <a:off x="7733187" y="3284984"/>
            <a:ext cx="1410813" cy="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4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0" y="1879177"/>
            <a:ext cx="428396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253166" y="1700808"/>
            <a:ext cx="4639313" cy="5040560"/>
            <a:chOff x="-82694" y="-520995"/>
            <a:chExt cx="4186863" cy="6442036"/>
          </a:xfrm>
        </p:grpSpPr>
        <p:grpSp>
          <p:nvGrpSpPr>
            <p:cNvPr id="30" name="Group 29"/>
            <p:cNvGrpSpPr/>
            <p:nvPr/>
          </p:nvGrpSpPr>
          <p:grpSpPr>
            <a:xfrm>
              <a:off x="-82694" y="-520995"/>
              <a:ext cx="4186863" cy="6442036"/>
              <a:chOff x="-90246" y="-287104"/>
              <a:chExt cx="4569223" cy="6442369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-90246" y="-287104"/>
                <a:ext cx="4569223" cy="6442369"/>
                <a:chOff x="-90246" y="-281657"/>
                <a:chExt cx="4569223" cy="6320157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-90246" y="-281657"/>
                  <a:ext cx="4569223" cy="6320157"/>
                  <a:chOff x="-90246" y="-281657"/>
                  <a:chExt cx="4569223" cy="6320157"/>
                </a:xfrm>
              </p:grpSpPr>
              <p:sp>
                <p:nvSpPr>
                  <p:cNvPr id="37" name="Rectangle 36"/>
                  <p:cNvSpPr/>
                  <p:nvPr/>
                </p:nvSpPr>
                <p:spPr>
                  <a:xfrm>
                    <a:off x="2279021" y="2589935"/>
                    <a:ext cx="768247" cy="32570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100" kern="1600">
                        <a:effectLst/>
                        <a:latin typeface="Times New Roman"/>
                        <a:ea typeface="Calibri"/>
                      </a:rPr>
                      <a:t>Sai</a:t>
                    </a:r>
                  </a:p>
                </p:txBody>
              </p: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-90246" y="-281657"/>
                    <a:ext cx="4569223" cy="6320157"/>
                    <a:chOff x="-90246" y="-281673"/>
                    <a:chExt cx="4569238" cy="6320512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391312" y="3568420"/>
                      <a:ext cx="887716" cy="35598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3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600" dirty="0" err="1">
                          <a:effectLst/>
                          <a:latin typeface="Times New Roman"/>
                          <a:ea typeface="Calibri"/>
                        </a:rPr>
                        <a:t>Đúng</a:t>
                      </a:r>
                      <a:endParaRPr lang="en-US" sz="1100" kern="1600" dirty="0">
                        <a:effectLst/>
                        <a:latin typeface="Times New Roman"/>
                        <a:ea typeface="Calibri"/>
                      </a:endParaRPr>
                    </a:p>
                  </p:txBody>
                </p:sp>
                <p:grpSp>
                  <p:nvGrpSpPr>
                    <p:cNvPr id="42" name="Group 41"/>
                    <p:cNvGrpSpPr/>
                    <p:nvPr/>
                  </p:nvGrpSpPr>
                  <p:grpSpPr>
                    <a:xfrm>
                      <a:off x="-90246" y="-281673"/>
                      <a:ext cx="4569238" cy="5181108"/>
                      <a:chOff x="-90246" y="-281673"/>
                      <a:chExt cx="4569238" cy="5181108"/>
                    </a:xfrm>
                  </p:grpSpPr>
                  <p:sp>
                    <p:nvSpPr>
                      <p:cNvPr id="45" name="Oval 44"/>
                      <p:cNvSpPr/>
                      <p:nvPr/>
                    </p:nvSpPr>
                    <p:spPr>
                      <a:xfrm>
                        <a:off x="449404" y="-281673"/>
                        <a:ext cx="1920524" cy="66268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35000"/>
                          </a:lnSpc>
                          <a:spcBef>
                            <a:spcPts val="300"/>
                          </a:spcBef>
                          <a:spcAft>
                            <a:spcPts val="300"/>
                          </a:spcAft>
                        </a:pPr>
                        <a:r>
                          <a:rPr lang="en-US" sz="1600" kern="1600" dirty="0" err="1">
                            <a:effectLst/>
                            <a:latin typeface="Times New Roman"/>
                            <a:ea typeface="Calibri"/>
                          </a:rPr>
                          <a:t>Bắt</a:t>
                        </a:r>
                        <a:r>
                          <a:rPr lang="en-US" sz="16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600" kern="1600" dirty="0" err="1">
                            <a:effectLst/>
                            <a:latin typeface="Times New Roman"/>
                            <a:ea typeface="Calibri"/>
                          </a:rPr>
                          <a:t>đầu</a:t>
                        </a:r>
                        <a:endParaRPr lang="en-US" sz="1600" kern="1600" dirty="0">
                          <a:effectLst/>
                          <a:latin typeface="Times New Roman"/>
                          <a:ea typeface="Calibri"/>
                        </a:endParaRPr>
                      </a:p>
                    </p:txBody>
                  </p:sp>
                  <p:sp>
                    <p:nvSpPr>
                      <p:cNvPr id="56" name="Diamond 55"/>
                      <p:cNvSpPr/>
                      <p:nvPr/>
                    </p:nvSpPr>
                    <p:spPr>
                      <a:xfrm>
                        <a:off x="516292" y="2303703"/>
                        <a:ext cx="1699545" cy="1154171"/>
                      </a:xfrm>
                      <a:prstGeom prst="diamond">
                        <a:avLst/>
                      </a:prstGeom>
                      <a:solidFill>
                        <a:sysClr val="window" lastClr="FFFFFF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35000"/>
                          </a:lnSpc>
                          <a:spcBef>
                            <a:spcPts val="300"/>
                          </a:spcBef>
                          <a:spcAft>
                            <a:spcPts val="300"/>
                          </a:spcAft>
                        </a:pPr>
                        <a:r>
                          <a:rPr lang="en-US" sz="1600" kern="16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Kiểm tra </a:t>
                        </a:r>
                        <a:endParaRPr lang="en-US" sz="1600" kern="1600">
                          <a:effectLst/>
                          <a:latin typeface="Times New Roman"/>
                          <a:ea typeface="Calibri"/>
                        </a:endParaRPr>
                      </a:p>
                    </p:txBody>
                  </p:sp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3084859" y="2587318"/>
                        <a:ext cx="1394133" cy="487196"/>
                      </a:xfrm>
                      <a:prstGeom prst="rect">
                        <a:avLst/>
                      </a:prstGeom>
                      <a:ln w="127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35000"/>
                          </a:lnSpc>
                          <a:spcBef>
                            <a:spcPts val="300"/>
                          </a:spcBef>
                          <a:spcAft>
                            <a:spcPts val="300"/>
                          </a:spcAft>
                        </a:pPr>
                        <a:r>
                          <a:rPr lang="en-US" sz="1600" kern="1600" dirty="0" err="1">
                            <a:effectLst/>
                            <a:latin typeface="Times New Roman"/>
                            <a:ea typeface="Calibri"/>
                          </a:rPr>
                          <a:t>Thông</a:t>
                        </a:r>
                        <a:r>
                          <a:rPr lang="en-US" sz="16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600" kern="1600" dirty="0" err="1">
                            <a:effectLst/>
                            <a:latin typeface="Times New Roman"/>
                            <a:ea typeface="Calibri"/>
                          </a:rPr>
                          <a:t>báo</a:t>
                        </a:r>
                        <a:r>
                          <a:rPr lang="en-US" sz="16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</a:p>
                    </p:txBody>
                  </p:sp>
                  <p:sp>
                    <p:nvSpPr>
                      <p:cNvPr id="73" name="Parallelogram 72"/>
                      <p:cNvSpPr/>
                      <p:nvPr/>
                    </p:nvSpPr>
                    <p:spPr>
                      <a:xfrm>
                        <a:off x="-90246" y="938327"/>
                        <a:ext cx="3137524" cy="814238"/>
                      </a:xfrm>
                      <a:prstGeom prst="parallelogram">
                        <a:avLst/>
                      </a:prstGeom>
                      <a:solidFill>
                        <a:sysClr val="window" lastClr="FFFFFF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35000"/>
                          </a:lnSpc>
                          <a:spcBef>
                            <a:spcPts val="300"/>
                          </a:spcBef>
                          <a:spcAft>
                            <a:spcPts val="300"/>
                          </a:spcAft>
                        </a:pPr>
                        <a:endParaRPr lang="en-US" sz="1600" kern="1600" dirty="0" smtClean="0">
                          <a:effectLst/>
                          <a:latin typeface="Times New Roman"/>
                          <a:ea typeface="Calibri"/>
                        </a:endParaRPr>
                      </a:p>
                      <a:p>
                        <a:pPr algn="ctr">
                          <a:lnSpc>
                            <a:spcPct val="135000"/>
                          </a:lnSpc>
                          <a:spcBef>
                            <a:spcPts val="300"/>
                          </a:spcBef>
                          <a:spcAft>
                            <a:spcPts val="300"/>
                          </a:spcAft>
                        </a:pPr>
                        <a:r>
                          <a:rPr lang="en-US" sz="1600" kern="1600" dirty="0" err="1" smtClean="0">
                            <a:effectLst/>
                            <a:latin typeface="Times New Roman"/>
                            <a:ea typeface="Calibri"/>
                          </a:rPr>
                          <a:t>Nhập</a:t>
                        </a:r>
                        <a:r>
                          <a:rPr lang="en-US" sz="1600" kern="1600" dirty="0" smtClean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600" kern="1600" dirty="0" err="1">
                            <a:effectLst/>
                            <a:latin typeface="Times New Roman"/>
                            <a:ea typeface="Calibri"/>
                          </a:rPr>
                          <a:t>thông</a:t>
                        </a:r>
                        <a:r>
                          <a:rPr lang="en-US" sz="1600" kern="1600" dirty="0">
                            <a:effectLst/>
                            <a:latin typeface="Times New Roman"/>
                            <a:ea typeface="Calibri"/>
                          </a:rPr>
                          <a:t> tin </a:t>
                        </a:r>
                        <a:r>
                          <a:rPr lang="en-US" sz="1600" kern="1600" dirty="0" err="1">
                            <a:effectLst/>
                            <a:latin typeface="Times New Roman"/>
                            <a:ea typeface="Calibri"/>
                          </a:rPr>
                          <a:t>sản</a:t>
                        </a:r>
                        <a:r>
                          <a:rPr lang="en-US" sz="16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600" kern="1600" dirty="0" err="1">
                            <a:effectLst/>
                            <a:latin typeface="Times New Roman"/>
                            <a:ea typeface="Calibri"/>
                          </a:rPr>
                          <a:t>phẩm</a:t>
                        </a:r>
                        <a:r>
                          <a:rPr lang="en-US" sz="16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600" kern="1600" dirty="0" err="1">
                            <a:effectLst/>
                            <a:latin typeface="Times New Roman"/>
                            <a:ea typeface="Calibri"/>
                          </a:rPr>
                          <a:t>hoặc</a:t>
                        </a:r>
                        <a:r>
                          <a:rPr lang="en-US" sz="16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600" kern="1600" dirty="0" err="1">
                            <a:effectLst/>
                            <a:latin typeface="Times New Roman"/>
                            <a:ea typeface="Calibri"/>
                          </a:rPr>
                          <a:t>danh</a:t>
                        </a:r>
                        <a:r>
                          <a:rPr lang="en-US" sz="16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600" kern="1600" dirty="0" err="1">
                            <a:effectLst/>
                            <a:latin typeface="Times New Roman"/>
                            <a:ea typeface="Calibri"/>
                          </a:rPr>
                          <a:t>mục</a:t>
                        </a:r>
                        <a:endParaRPr lang="en-US" sz="1600" kern="1600" dirty="0">
                          <a:effectLst/>
                          <a:latin typeface="Times New Roman"/>
                          <a:ea typeface="Calibri"/>
                        </a:endParaRPr>
                      </a:p>
                      <a:p>
                        <a:pPr algn="ctr">
                          <a:lnSpc>
                            <a:spcPct val="135000"/>
                          </a:lnSpc>
                          <a:spcBef>
                            <a:spcPts val="300"/>
                          </a:spcBef>
                          <a:spcAft>
                            <a:spcPts val="300"/>
                          </a:spcAft>
                        </a:pPr>
                        <a:r>
                          <a:rPr lang="en-US" sz="1600" kern="1600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 </a:t>
                        </a:r>
                        <a:endParaRPr lang="en-US" sz="1600" kern="1600" dirty="0">
                          <a:effectLst/>
                          <a:latin typeface="Times New Roman"/>
                          <a:ea typeface="Calibri"/>
                        </a:endParaRPr>
                      </a:p>
                    </p:txBody>
                  </p:sp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206860" y="4050897"/>
                        <a:ext cx="2650494" cy="848538"/>
                      </a:xfrm>
                      <a:prstGeom prst="rect">
                        <a:avLst/>
                      </a:prstGeom>
                      <a:ln w="127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180340" indent="-180340">
                          <a:lnSpc>
                            <a:spcPct val="13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600" kern="1600" dirty="0" err="1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Cập</a:t>
                        </a:r>
                        <a:r>
                          <a:rPr lang="en-US" sz="1600" kern="1600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600" kern="1600" dirty="0" err="1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nhật</a:t>
                        </a:r>
                        <a:r>
                          <a:rPr lang="en-US" sz="1600" kern="1600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600" kern="1600" dirty="0" err="1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vào</a:t>
                        </a:r>
                        <a:r>
                          <a:rPr lang="en-US" sz="1600" kern="1600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600" kern="1600" dirty="0" err="1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cơ</a:t>
                        </a:r>
                        <a:r>
                          <a:rPr lang="en-US" sz="1600" kern="1600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600" kern="1600" dirty="0" err="1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sở</a:t>
                        </a:r>
                        <a:r>
                          <a:rPr lang="en-US" sz="1600" kern="1600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600" kern="1600" dirty="0" err="1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dữ</a:t>
                        </a:r>
                        <a:r>
                          <a:rPr lang="en-US" sz="1600" kern="1600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600" kern="1600" dirty="0" err="1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liệu</a:t>
                        </a:r>
                        <a:endParaRPr lang="en-US" sz="1600" kern="1600" dirty="0">
                          <a:effectLst/>
                          <a:latin typeface="Times New Roman"/>
                          <a:ea typeface="Calibri"/>
                        </a:endParaRPr>
                      </a:p>
                      <a:p>
                        <a:pPr marL="180340" indent="-180340">
                          <a:lnSpc>
                            <a:spcPct val="13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600" kern="1600" dirty="0" err="1">
                            <a:effectLst/>
                            <a:latin typeface="Times New Roman"/>
                            <a:ea typeface="Calibri"/>
                          </a:rPr>
                          <a:t>Thông</a:t>
                        </a:r>
                        <a:r>
                          <a:rPr lang="en-US" sz="16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600" kern="1600" dirty="0" err="1">
                            <a:effectLst/>
                            <a:latin typeface="Times New Roman"/>
                            <a:ea typeface="Calibri"/>
                          </a:rPr>
                          <a:t>báo</a:t>
                        </a:r>
                        <a:r>
                          <a:rPr lang="en-US" sz="16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600" kern="1600" dirty="0" err="1">
                            <a:effectLst/>
                            <a:latin typeface="Times New Roman"/>
                            <a:ea typeface="Calibri"/>
                          </a:rPr>
                          <a:t>thành</a:t>
                        </a:r>
                        <a:r>
                          <a:rPr lang="en-US" sz="16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600" kern="1600" dirty="0" err="1">
                            <a:effectLst/>
                            <a:latin typeface="Times New Roman"/>
                            <a:ea typeface="Calibri"/>
                          </a:rPr>
                          <a:t>công</a:t>
                        </a:r>
                        <a:r>
                          <a:rPr lang="en-US" sz="16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</a:p>
                    </p:txBody>
                  </p:sp>
                </p:grpSp>
                <p:cxnSp>
                  <p:nvCxnSpPr>
                    <p:cNvPr id="43" name="Straight Arrow Connector 42"/>
                    <p:cNvCxnSpPr/>
                    <p:nvPr/>
                  </p:nvCxnSpPr>
                  <p:spPr>
                    <a:xfrm>
                      <a:off x="1356398" y="3423458"/>
                      <a:ext cx="24203" cy="627421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560622" y="5339341"/>
                      <a:ext cx="1699550" cy="69949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3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kern="1600">
                          <a:effectLst/>
                          <a:latin typeface="Times New Roman"/>
                          <a:ea typeface="Calibri"/>
                        </a:rPr>
                        <a:t>Kết thúc</a:t>
                      </a:r>
                    </a:p>
                  </p:txBody>
                </p:sp>
              </p:grpSp>
              <p:cxnSp>
                <p:nvCxnSpPr>
                  <p:cNvPr id="39" name="Straight Arrow Connector 38"/>
                  <p:cNvCxnSpPr/>
                  <p:nvPr/>
                </p:nvCxnSpPr>
                <p:spPr>
                  <a:xfrm>
                    <a:off x="2213707" y="2893643"/>
                    <a:ext cx="893624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 flipH="1">
                    <a:off x="1323317" y="608201"/>
                    <a:ext cx="2706961" cy="36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1394952" y="4926122"/>
                  <a:ext cx="0" cy="41274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>
              <a:xfrm>
                <a:off x="4012223" y="619998"/>
                <a:ext cx="18524" cy="20169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>
              <a:stCxn id="73" idx="3"/>
              <a:endCxn id="56" idx="0"/>
            </p:cNvCxnSpPr>
            <p:nvPr/>
          </p:nvCxnSpPr>
          <p:spPr>
            <a:xfrm flipH="1">
              <a:off x="1251745" y="1552355"/>
              <a:ext cx="8885" cy="5617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212698" y="154448"/>
              <a:ext cx="0" cy="5575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229092" y="695137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Phân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tích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0" y="1879178"/>
            <a:ext cx="4114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707904" y="1556792"/>
            <a:ext cx="4968552" cy="5207573"/>
            <a:chOff x="-482313" y="-1"/>
            <a:chExt cx="4836509" cy="6994343"/>
          </a:xfrm>
        </p:grpSpPr>
        <p:cxnSp>
          <p:nvCxnSpPr>
            <p:cNvPr id="26" name="Straight Connector 25"/>
            <p:cNvCxnSpPr/>
            <p:nvPr/>
          </p:nvCxnSpPr>
          <p:spPr>
            <a:xfrm flipH="1" flipV="1">
              <a:off x="3613642" y="1835579"/>
              <a:ext cx="1" cy="15647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-482313" y="-1"/>
              <a:ext cx="4836509" cy="6994343"/>
              <a:chOff x="-482313" y="0"/>
              <a:chExt cx="4836509" cy="7064464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-482313" y="4628929"/>
                <a:ext cx="3015529" cy="126747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340" indent="-180340">
                  <a:lnSpc>
                    <a:spcPct val="13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Thông</a:t>
                </a:r>
                <a:r>
                  <a:rPr lang="en-US" sz="16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báo</a:t>
                </a:r>
                <a:r>
                  <a:rPr lang="en-US" sz="16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thành</a:t>
                </a:r>
                <a:r>
                  <a:rPr lang="en-US" sz="16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công</a:t>
                </a:r>
                <a:endParaRPr lang="en-US" sz="1600" kern="1600" dirty="0">
                  <a:effectLst/>
                  <a:latin typeface="Times New Roman"/>
                  <a:ea typeface="Calibri"/>
                </a:endParaRPr>
              </a:p>
              <a:p>
                <a:pPr marL="180340" indent="-180340">
                  <a:lnSpc>
                    <a:spcPct val="13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Điền</a:t>
                </a:r>
                <a:r>
                  <a:rPr lang="en-US" sz="16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thông</a:t>
                </a:r>
                <a:r>
                  <a:rPr lang="en-US" sz="16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tin </a:t>
                </a:r>
                <a:r>
                  <a:rPr lang="en-US" sz="16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khách</a:t>
                </a:r>
                <a:r>
                  <a:rPr lang="en-US" sz="16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hàng</a:t>
                </a:r>
                <a:endParaRPr lang="en-US" sz="1600" kern="1600" dirty="0">
                  <a:effectLst/>
                  <a:latin typeface="Times New Roman"/>
                  <a:ea typeface="Calibri"/>
                </a:endParaRPr>
              </a:p>
              <a:p>
                <a:pPr marL="180340" indent="-180340">
                  <a:lnSpc>
                    <a:spcPct val="13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Thêm</a:t>
                </a:r>
                <a:r>
                  <a:rPr lang="en-US" sz="16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vào</a:t>
                </a:r>
                <a:r>
                  <a:rPr lang="en-US" sz="16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đơn</a:t>
                </a:r>
                <a:r>
                  <a:rPr lang="en-US" sz="16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hàng</a:t>
                </a:r>
                <a:endParaRPr lang="en-US" sz="1600" kern="1600" dirty="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3367" y="6269808"/>
                <a:ext cx="1578269" cy="7946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kern="1600">
                    <a:effectLst/>
                    <a:latin typeface="Times New Roman"/>
                    <a:ea typeface="Calibri"/>
                  </a:rPr>
                  <a:t>Kết thúc</a:t>
                </a: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>
                <a:off x="1066779" y="5897356"/>
                <a:ext cx="9453" cy="3725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-159223" y="0"/>
                <a:ext cx="4513419" cy="4637459"/>
                <a:chOff x="-159223" y="0"/>
                <a:chExt cx="4513419" cy="4637459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326571" y="0"/>
                  <a:ext cx="1600200" cy="66402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35000"/>
                    </a:lnSpc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600" kern="1600" dirty="0" err="1">
                      <a:effectLst/>
                      <a:latin typeface="Times New Roman"/>
                      <a:ea typeface="Calibri"/>
                    </a:rPr>
                    <a:t>Bắt</a:t>
                  </a:r>
                  <a:r>
                    <a:rPr lang="en-US" sz="1600" kern="1600" dirty="0">
                      <a:effectLst/>
                      <a:latin typeface="Times New Roman"/>
                      <a:ea typeface="Calibri"/>
                    </a:rPr>
                    <a:t> </a:t>
                  </a:r>
                  <a:r>
                    <a:rPr lang="en-US" sz="1600" kern="1600" dirty="0" err="1">
                      <a:effectLst/>
                      <a:latin typeface="Times New Roman"/>
                      <a:ea typeface="Calibri"/>
                    </a:rPr>
                    <a:t>đầu</a:t>
                  </a:r>
                  <a:endParaRPr lang="en-US" sz="1600" kern="1600" dirty="0">
                    <a:effectLst/>
                    <a:latin typeface="Times New Roman"/>
                    <a:ea typeface="Calibri"/>
                  </a:endParaRPr>
                </a:p>
              </p:txBody>
            </p:sp>
            <p:sp>
              <p:nvSpPr>
                <p:cNvPr id="50" name="Parallelogram 49"/>
                <p:cNvSpPr/>
                <p:nvPr/>
              </p:nvSpPr>
              <p:spPr>
                <a:xfrm>
                  <a:off x="56173" y="916314"/>
                  <a:ext cx="2033047" cy="757651"/>
                </a:xfrm>
                <a:prstGeom prst="parallelogram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35000"/>
                    </a:lnSpc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600" kern="1600" dirty="0" err="1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Hiển</a:t>
                  </a:r>
                  <a:r>
                    <a:rPr lang="en-US" sz="1600" kern="1600" dirty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 </a:t>
                  </a:r>
                  <a:r>
                    <a:rPr lang="en-US" sz="1600" kern="1600" dirty="0" err="1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thị</a:t>
                  </a:r>
                  <a:r>
                    <a:rPr lang="en-US" sz="1600" kern="1600" dirty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 </a:t>
                  </a:r>
                  <a:r>
                    <a:rPr lang="en-US" sz="1600" kern="1600" dirty="0" err="1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trang</a:t>
                  </a:r>
                  <a:r>
                    <a:rPr lang="en-US" sz="1600" kern="1600" dirty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 </a:t>
                  </a:r>
                  <a:r>
                    <a:rPr lang="en-US" sz="1600" kern="1600" dirty="0" err="1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sản</a:t>
                  </a:r>
                  <a:r>
                    <a:rPr lang="en-US" sz="1600" kern="1600" dirty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 </a:t>
                  </a:r>
                  <a:r>
                    <a:rPr lang="en-US" sz="1600" kern="1600" dirty="0" err="1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phẩm</a:t>
                  </a:r>
                  <a:endParaRPr lang="en-US" sz="1600" kern="1600" dirty="0">
                    <a:effectLst/>
                    <a:latin typeface="Times New Roman"/>
                    <a:ea typeface="Calibri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-159223" y="2153020"/>
                  <a:ext cx="2467045" cy="528948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35000"/>
                    </a:lnSpc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600" kern="1600" dirty="0" err="1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Xem</a:t>
                  </a:r>
                  <a:r>
                    <a:rPr lang="en-US" sz="1600" kern="1600" dirty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 </a:t>
                  </a:r>
                  <a:r>
                    <a:rPr lang="en-US" sz="1600" kern="1600" dirty="0" err="1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và</a:t>
                  </a:r>
                  <a:r>
                    <a:rPr lang="en-US" sz="1600" kern="1600" dirty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 </a:t>
                  </a:r>
                  <a:r>
                    <a:rPr lang="en-US" sz="1600" kern="1600" dirty="0" err="1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chọn</a:t>
                  </a:r>
                  <a:r>
                    <a:rPr lang="en-US" sz="1600" kern="1600" dirty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 </a:t>
                  </a:r>
                  <a:r>
                    <a:rPr lang="en-US" sz="1600" kern="1600" dirty="0" err="1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sản</a:t>
                  </a:r>
                  <a:r>
                    <a:rPr lang="en-US" sz="1600" kern="1600" dirty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 </a:t>
                  </a:r>
                  <a:r>
                    <a:rPr lang="en-US" sz="1600" kern="1600" dirty="0" err="1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phẩm</a:t>
                  </a:r>
                  <a:endParaRPr lang="en-US" sz="1600" kern="1600" dirty="0">
                    <a:effectLst/>
                    <a:latin typeface="Times New Roman"/>
                    <a:ea typeface="Calibri"/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-106821" y="3092766"/>
                  <a:ext cx="4461017" cy="1544693"/>
                  <a:chOff x="-106825" y="3092766"/>
                  <a:chExt cx="4461199" cy="1544693"/>
                </a:xfrm>
              </p:grpSpPr>
              <p:sp>
                <p:nvSpPr>
                  <p:cNvPr id="58" name="Rectangle 57"/>
                  <p:cNvSpPr/>
                  <p:nvPr/>
                </p:nvSpPr>
                <p:spPr>
                  <a:xfrm>
                    <a:off x="1247335" y="4165576"/>
                    <a:ext cx="935239" cy="446560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200" kern="1600" dirty="0" err="1">
                        <a:effectLst/>
                        <a:latin typeface="Times New Roman"/>
                        <a:ea typeface="Calibri"/>
                      </a:rPr>
                      <a:t>Đúng</a:t>
                    </a:r>
                    <a:endParaRPr lang="en-US" sz="1200" kern="1600" dirty="0">
                      <a:effectLst/>
                      <a:latin typeface="Times New Roman"/>
                      <a:ea typeface="Calibri"/>
                    </a:endParaRPr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1926859" y="3369102"/>
                    <a:ext cx="779780" cy="293370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0" rIns="9144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200" kern="1600">
                        <a:effectLst/>
                        <a:latin typeface="Times New Roman"/>
                        <a:ea typeface="Calibri"/>
                      </a:rPr>
                      <a:t>Sai</a:t>
                    </a:r>
                  </a:p>
                </p:txBody>
              </p:sp>
              <p:sp>
                <p:nvSpPr>
                  <p:cNvPr id="60" name="Diamond 59"/>
                  <p:cNvSpPr/>
                  <p:nvPr/>
                </p:nvSpPr>
                <p:spPr>
                  <a:xfrm>
                    <a:off x="-106825" y="3092766"/>
                    <a:ext cx="2318536" cy="1230083"/>
                  </a:xfrm>
                  <a:prstGeom prst="diamond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6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Kiểm</a:t>
                    </a:r>
                    <a:r>
                      <a:rPr lang="en-US" sz="16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6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tra</a:t>
                    </a:r>
                    <a:r>
                      <a:rPr lang="en-US" sz="16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6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thông</a:t>
                    </a:r>
                    <a:r>
                      <a:rPr lang="en-US" sz="16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tin?</a:t>
                    </a:r>
                    <a:endParaRPr lang="en-US" sz="1600" kern="1600" dirty="0">
                      <a:effectLst/>
                      <a:latin typeface="Times New Roman"/>
                      <a:ea typeface="Calibri"/>
                    </a:endParaRPr>
                  </a:p>
                </p:txBody>
              </p:sp>
              <p:cxnSp>
                <p:nvCxnSpPr>
                  <p:cNvPr id="61" name="Straight Arrow Connector 60"/>
                  <p:cNvCxnSpPr>
                    <a:stCxn id="60" idx="3"/>
                  </p:cNvCxnSpPr>
                  <p:nvPr/>
                </p:nvCxnSpPr>
                <p:spPr>
                  <a:xfrm>
                    <a:off x="2211711" y="3707808"/>
                    <a:ext cx="441989" cy="938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/>
                  <p:cNvCxnSpPr/>
                  <p:nvPr/>
                </p:nvCxnSpPr>
                <p:spPr>
                  <a:xfrm flipH="1">
                    <a:off x="1086530" y="4289422"/>
                    <a:ext cx="12032" cy="34803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Rectangle 62"/>
                  <p:cNvSpPr/>
                  <p:nvPr/>
                </p:nvSpPr>
                <p:spPr>
                  <a:xfrm>
                    <a:off x="2710631" y="3436445"/>
                    <a:ext cx="1643743" cy="910455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600" kern="1600" dirty="0" err="1">
                        <a:effectLst/>
                        <a:latin typeface="Times New Roman"/>
                        <a:ea typeface="Calibri"/>
                      </a:rPr>
                      <a:t>Thống</a:t>
                    </a:r>
                    <a:r>
                      <a:rPr lang="en-US" sz="16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600" kern="1600" dirty="0" err="1">
                        <a:effectLst/>
                        <a:latin typeface="Times New Roman"/>
                        <a:ea typeface="Calibri"/>
                      </a:rPr>
                      <a:t>báo</a:t>
                    </a:r>
                    <a:r>
                      <a:rPr lang="en-US" sz="16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600" kern="1600" dirty="0" err="1">
                        <a:effectLst/>
                        <a:latin typeface="Times New Roman"/>
                        <a:ea typeface="Calibri"/>
                      </a:rPr>
                      <a:t>không</a:t>
                    </a:r>
                    <a:r>
                      <a:rPr lang="en-US" sz="16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600" kern="1600" dirty="0" err="1">
                        <a:effectLst/>
                        <a:latin typeface="Times New Roman"/>
                        <a:ea typeface="Calibri"/>
                      </a:rPr>
                      <a:t>hợp</a:t>
                    </a:r>
                    <a:r>
                      <a:rPr lang="en-US" sz="16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600" kern="1600" dirty="0" err="1">
                        <a:effectLst/>
                        <a:latin typeface="Times New Roman"/>
                        <a:ea typeface="Calibri"/>
                      </a:rPr>
                      <a:t>lệ</a:t>
                    </a:r>
                    <a:endParaRPr lang="en-US" sz="1600" kern="1600" dirty="0">
                      <a:effectLst/>
                      <a:latin typeface="Times New Roman"/>
                      <a:ea typeface="Calibri"/>
                    </a:endParaRPr>
                  </a:p>
                </p:txBody>
              </p:sp>
            </p:grpSp>
            <p:cxnSp>
              <p:nvCxnSpPr>
                <p:cNvPr id="53" name="Straight Arrow Connector 52"/>
                <p:cNvCxnSpPr>
                  <a:endCxn id="50" idx="0"/>
                </p:cNvCxnSpPr>
                <p:nvPr/>
              </p:nvCxnSpPr>
              <p:spPr>
                <a:xfrm flipH="1">
                  <a:off x="1072697" y="663596"/>
                  <a:ext cx="8295" cy="2527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1066800" y="1679811"/>
                  <a:ext cx="0" cy="43760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>
                  <a:stCxn id="51" idx="2"/>
                </p:cNvCxnSpPr>
                <p:nvPr/>
              </p:nvCxnSpPr>
              <p:spPr>
                <a:xfrm flipH="1">
                  <a:off x="1066843" y="2681968"/>
                  <a:ext cx="7457" cy="43484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 flipH="1">
                  <a:off x="1066800" y="1853982"/>
                  <a:ext cx="25473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179512" y="676956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Phân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tích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7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0" y="1879176"/>
            <a:ext cx="449999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283968" y="1879176"/>
            <a:ext cx="4393282" cy="4734770"/>
            <a:chOff x="-307228" y="0"/>
            <a:chExt cx="4519643" cy="6270081"/>
          </a:xfrm>
        </p:grpSpPr>
        <p:sp>
          <p:nvSpPr>
            <p:cNvPr id="30" name="Oval 29"/>
            <p:cNvSpPr/>
            <p:nvPr/>
          </p:nvSpPr>
          <p:spPr>
            <a:xfrm>
              <a:off x="304800" y="5497286"/>
              <a:ext cx="1403985" cy="7727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kern="1600">
                  <a:effectLst/>
                  <a:latin typeface="Times New Roman"/>
                  <a:ea typeface="Calibri"/>
                </a:rPr>
                <a:t>Kết thúc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-307228" y="0"/>
              <a:ext cx="4519643" cy="5497830"/>
              <a:chOff x="-307228" y="0"/>
              <a:chExt cx="4519643" cy="549783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28600" y="0"/>
                <a:ext cx="1403985" cy="77279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kern="1600">
                    <a:effectLst/>
                    <a:latin typeface="Times New Roman"/>
                    <a:ea typeface="Calibri"/>
                  </a:rPr>
                  <a:t>Bắt đầu</a:t>
                </a:r>
              </a:p>
            </p:txBody>
          </p:sp>
          <p:sp>
            <p:nvSpPr>
              <p:cNvPr id="35" name="Parallelogram 34"/>
              <p:cNvSpPr/>
              <p:nvPr/>
            </p:nvSpPr>
            <p:spPr>
              <a:xfrm>
                <a:off x="-307228" y="1317170"/>
                <a:ext cx="2535160" cy="868679"/>
              </a:xfrm>
              <a:prstGeom prst="parallelogram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Điền</a:t>
                </a:r>
                <a:r>
                  <a:rPr lang="en-US" sz="16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tên</a:t>
                </a:r>
                <a:r>
                  <a:rPr lang="en-US" sz="16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sản</a:t>
                </a:r>
                <a:r>
                  <a:rPr lang="en-US" sz="16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phẩm</a:t>
                </a:r>
                <a:r>
                  <a:rPr lang="en-US" sz="16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hoặc</a:t>
                </a:r>
                <a:r>
                  <a:rPr lang="en-US" sz="16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giá</a:t>
                </a:r>
                <a:r>
                  <a:rPr lang="en-US" sz="16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sản</a:t>
                </a:r>
                <a:r>
                  <a:rPr lang="en-US" sz="16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phẩm</a:t>
                </a:r>
                <a:endParaRPr lang="en-US" sz="1600" kern="1600" dirty="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36" name="Diamond 35"/>
              <p:cNvSpPr/>
              <p:nvPr/>
            </p:nvSpPr>
            <p:spPr>
              <a:xfrm>
                <a:off x="-44267" y="2656114"/>
                <a:ext cx="2033491" cy="1219200"/>
              </a:xfrm>
              <a:prstGeom prst="diamond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Kiểm</a:t>
                </a:r>
                <a:r>
                  <a:rPr lang="en-US" sz="16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tra</a:t>
                </a:r>
                <a:r>
                  <a:rPr lang="en-US" sz="16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dữ</a:t>
                </a:r>
                <a:r>
                  <a:rPr lang="en-US" sz="16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liệu</a:t>
                </a:r>
                <a:r>
                  <a:rPr lang="en-US" sz="16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?</a:t>
                </a:r>
                <a:endParaRPr lang="en-US" sz="16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>
                <a:off x="1926771" y="3276600"/>
                <a:ext cx="57775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979714" y="3875314"/>
                <a:ext cx="0" cy="5549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1915886" y="2875189"/>
                <a:ext cx="556260" cy="28194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300" kern="160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Sai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045028" y="3973286"/>
                <a:ext cx="755015" cy="35922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300" kern="160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Đúng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504530" y="2736350"/>
                <a:ext cx="1707885" cy="90351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Thông</a:t>
                </a:r>
                <a:r>
                  <a:rPr lang="en-US" sz="16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báo</a:t>
                </a:r>
                <a:r>
                  <a:rPr lang="en-US" sz="16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không</a:t>
                </a:r>
                <a:r>
                  <a:rPr lang="en-US" sz="16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tìm</a:t>
                </a:r>
                <a:r>
                  <a:rPr lang="en-US" sz="16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6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thấy</a:t>
                </a:r>
                <a:r>
                  <a:rPr lang="en-US" sz="16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endParaRPr lang="en-US" sz="1600" kern="1600" dirty="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8600" y="4430486"/>
                <a:ext cx="1536700" cy="59871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kern="160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Đưa ra kết quả</a:t>
                </a:r>
                <a:endParaRPr lang="en-US" sz="1600" kern="160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914400" y="772886"/>
                <a:ext cx="0" cy="5443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979714" y="2188028"/>
                <a:ext cx="0" cy="4702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979714" y="5029200"/>
                <a:ext cx="0" cy="46863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 flipH="1">
              <a:off x="3189515" y="3624943"/>
              <a:ext cx="1" cy="23291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1709058" y="5954486"/>
              <a:ext cx="14807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232815" y="652111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Phân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tích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09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0" y="1879177"/>
            <a:ext cx="442798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139952" y="1879177"/>
            <a:ext cx="4392488" cy="4445423"/>
            <a:chOff x="0" y="0"/>
            <a:chExt cx="3976642" cy="6269992"/>
          </a:xfrm>
        </p:grpSpPr>
        <p:sp>
          <p:nvSpPr>
            <p:cNvPr id="22" name="Diamond 21"/>
            <p:cNvSpPr/>
            <p:nvPr/>
          </p:nvSpPr>
          <p:spPr>
            <a:xfrm>
              <a:off x="0" y="2667000"/>
              <a:ext cx="1941119" cy="1208259"/>
            </a:xfrm>
            <a:prstGeom prst="diamond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Dữ liệu rỗng ?</a:t>
              </a:r>
              <a:endParaRPr lang="en-US" sz="1600" kern="1600">
                <a:effectLst/>
                <a:latin typeface="Times New Roman"/>
                <a:ea typeface="Calibri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08857" y="0"/>
              <a:ext cx="3867785" cy="6269992"/>
              <a:chOff x="108857" y="0"/>
              <a:chExt cx="3867785" cy="626999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08857" y="0"/>
                <a:ext cx="3867785" cy="6269992"/>
                <a:chOff x="108857" y="0"/>
                <a:chExt cx="3868783" cy="6270081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15686" y="5497286"/>
                  <a:ext cx="1403985" cy="77279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35000"/>
                    </a:lnSpc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600" kern="1600">
                      <a:effectLst/>
                      <a:latin typeface="Times New Roman"/>
                      <a:ea typeface="Calibri"/>
                    </a:rPr>
                    <a:t>Kết thúc</a:t>
                  </a:r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108857" y="0"/>
                  <a:ext cx="3868783" cy="5497830"/>
                  <a:chOff x="108857" y="0"/>
                  <a:chExt cx="3868783" cy="5497830"/>
                </a:xfrm>
              </p:grpSpPr>
              <p:sp>
                <p:nvSpPr>
                  <p:cNvPr id="46" name="Oval 45"/>
                  <p:cNvSpPr/>
                  <p:nvPr/>
                </p:nvSpPr>
                <p:spPr>
                  <a:xfrm>
                    <a:off x="239486" y="0"/>
                    <a:ext cx="1403985" cy="772795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600" kern="1600">
                        <a:effectLst/>
                        <a:latin typeface="Times New Roman"/>
                        <a:ea typeface="Calibri"/>
                      </a:rPr>
                      <a:t>Bắt đầu</a:t>
                    </a:r>
                  </a:p>
                </p:txBody>
              </p:sp>
              <p:sp>
                <p:nvSpPr>
                  <p:cNvPr id="47" name="Parallelogram 46"/>
                  <p:cNvSpPr/>
                  <p:nvPr/>
                </p:nvSpPr>
                <p:spPr>
                  <a:xfrm>
                    <a:off x="108857" y="1317171"/>
                    <a:ext cx="1766570" cy="868680"/>
                  </a:xfrm>
                  <a:prstGeom prst="parallelogram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6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Chọn</a:t>
                    </a:r>
                    <a:r>
                      <a:rPr lang="en-US" sz="16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6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chức</a:t>
                    </a:r>
                    <a:r>
                      <a:rPr lang="en-US" sz="16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6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năng</a:t>
                    </a:r>
                    <a:r>
                      <a:rPr lang="en-US" sz="16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6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thống</a:t>
                    </a:r>
                    <a:r>
                      <a:rPr lang="en-US" sz="16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6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kê</a:t>
                    </a:r>
                    <a:endParaRPr lang="en-US" sz="1600" kern="1600" dirty="0">
                      <a:effectLst/>
                      <a:latin typeface="Times New Roman"/>
                      <a:ea typeface="Calibri"/>
                    </a:endParaRPr>
                  </a:p>
                </p:txBody>
              </p:sp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1937657" y="3276600"/>
                    <a:ext cx="577759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990600" y="3875314"/>
                    <a:ext cx="0" cy="55499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Rectangle 49"/>
                  <p:cNvSpPr/>
                  <p:nvPr/>
                </p:nvSpPr>
                <p:spPr>
                  <a:xfrm>
                    <a:off x="1875427" y="2873786"/>
                    <a:ext cx="639989" cy="326661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300" kern="16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Đúng</a:t>
                    </a:r>
                    <a:endParaRPr lang="en-US" sz="1300" kern="1600">
                      <a:effectLst/>
                      <a:latin typeface="Times New Roman"/>
                      <a:ea typeface="Calibri"/>
                    </a:endParaRPr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1055842" y="3973286"/>
                    <a:ext cx="587517" cy="359228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300" kern="16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Sai</a:t>
                    </a:r>
                    <a:endParaRPr lang="en-US" sz="1300" kern="1600">
                      <a:effectLst/>
                      <a:latin typeface="Times New Roman"/>
                      <a:ea typeface="Calibri"/>
                    </a:endParaRPr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2514600" y="2971800"/>
                    <a:ext cx="1463040" cy="826312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6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Thông</a:t>
                    </a:r>
                    <a:r>
                      <a:rPr lang="en-US" sz="16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6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báo</a:t>
                    </a:r>
                    <a:r>
                      <a:rPr lang="en-US" sz="16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6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không</a:t>
                    </a:r>
                    <a:r>
                      <a:rPr lang="en-US" sz="16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6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có</a:t>
                    </a:r>
                    <a:r>
                      <a:rPr lang="en-US" sz="16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6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dữ</a:t>
                    </a:r>
                    <a:r>
                      <a:rPr lang="en-US" sz="16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6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liệu</a:t>
                    </a:r>
                    <a:endParaRPr lang="en-US" sz="1600" kern="1600" dirty="0">
                      <a:effectLst/>
                      <a:latin typeface="Times New Roman"/>
                      <a:ea typeface="Calibri"/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239486" y="4430486"/>
                    <a:ext cx="1536700" cy="598714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6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Đưa</a:t>
                    </a:r>
                    <a:r>
                      <a:rPr lang="en-US" sz="16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6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ra</a:t>
                    </a:r>
                    <a:r>
                      <a:rPr lang="en-US" sz="16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6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kết</a:t>
                    </a:r>
                    <a:r>
                      <a:rPr lang="en-US" sz="16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6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quả</a:t>
                    </a:r>
                    <a:endParaRPr lang="en-US" sz="1600" kern="1600" dirty="0">
                      <a:effectLst/>
                      <a:latin typeface="Times New Roman"/>
                      <a:ea typeface="Calibri"/>
                    </a:endParaRPr>
                  </a:p>
                </p:txBody>
              </p:sp>
              <p:cxnSp>
                <p:nvCxnSpPr>
                  <p:cNvPr id="54" name="Straight Arrow Connector 53"/>
                  <p:cNvCxnSpPr/>
                  <p:nvPr/>
                </p:nvCxnSpPr>
                <p:spPr>
                  <a:xfrm>
                    <a:off x="925286" y="772886"/>
                    <a:ext cx="0" cy="544376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/>
                  <p:cNvCxnSpPr/>
                  <p:nvPr/>
                </p:nvCxnSpPr>
                <p:spPr>
                  <a:xfrm>
                    <a:off x="990600" y="2188028"/>
                    <a:ext cx="0" cy="47026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>
                    <a:off x="990600" y="5029200"/>
                    <a:ext cx="0" cy="46863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5" name="Straight Connector 24"/>
              <p:cNvCxnSpPr/>
              <p:nvPr/>
            </p:nvCxnSpPr>
            <p:spPr>
              <a:xfrm flipV="1">
                <a:off x="3102429" y="1077686"/>
                <a:ext cx="0" cy="18940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925286" y="1077686"/>
                <a:ext cx="2176991" cy="45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395536" y="672632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Phân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tích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94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3059832" y="1544270"/>
            <a:ext cx="3352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b="1" dirty="0" err="1" smtClean="0">
                <a:hlinkClick r:id="rId2"/>
              </a:rPr>
              <a:t>Giao</a:t>
            </a:r>
            <a:r>
              <a:rPr lang="en-US" sz="1600" b="1" dirty="0" smtClean="0">
                <a:hlinkClick r:id="rId2"/>
              </a:rPr>
              <a:t> </a:t>
            </a:r>
            <a:r>
              <a:rPr lang="en-US" sz="1600" b="1" dirty="0" err="1" smtClean="0">
                <a:hlinkClick r:id="rId2"/>
              </a:rPr>
              <a:t>diện</a:t>
            </a:r>
            <a:r>
              <a:rPr lang="en-US" sz="1600" b="1" dirty="0" smtClean="0">
                <a:hlinkClick r:id="rId2"/>
              </a:rPr>
              <a:t> </a:t>
            </a:r>
            <a:r>
              <a:rPr lang="en-US" sz="1600" b="1" dirty="0" err="1" smtClean="0">
                <a:hlinkClick r:id="rId2"/>
              </a:rPr>
              <a:t>trang</a:t>
            </a:r>
            <a:r>
              <a:rPr lang="en-US" sz="1600" b="1" dirty="0" smtClean="0">
                <a:hlinkClick r:id="rId2"/>
              </a:rPr>
              <a:t> </a:t>
            </a:r>
            <a:r>
              <a:rPr lang="en-US" sz="1600" b="1" dirty="0" err="1" smtClean="0">
                <a:hlinkClick r:id="rId2"/>
              </a:rPr>
              <a:t>chủ</a:t>
            </a:r>
            <a:endParaRPr lang="en-US" sz="1600" b="1" i="1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14348" y="741402"/>
            <a:ext cx="83534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IV.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Xây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dựng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và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thiết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kế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chương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trình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C:\Users\Admin\Desktop\Cửa hàng trà sữa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882824"/>
            <a:ext cx="4104179" cy="47020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33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-304800" y="741402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V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Kết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l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uận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82" y="3561546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47" y="5326605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447" y="21336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0189" y="2633246"/>
            <a:ext cx="630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</a:p>
        </p:txBody>
      </p:sp>
      <p:sp>
        <p:nvSpPr>
          <p:cNvPr id="9" name="Rectangle 8"/>
          <p:cNvSpPr/>
          <p:nvPr/>
        </p:nvSpPr>
        <p:spPr>
          <a:xfrm>
            <a:off x="869679" y="3124200"/>
            <a:ext cx="622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9679" y="4038600"/>
            <a:ext cx="4698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9679" y="4490242"/>
            <a:ext cx="5734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òn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năng,chưa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3126" y="5975673"/>
            <a:ext cx="7969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69679" y="4957273"/>
            <a:ext cx="6974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2"/>
          <p:cNvSpPr txBox="1">
            <a:spLocks noChangeArrowheads="1"/>
          </p:cNvSpPr>
          <p:nvPr/>
        </p:nvSpPr>
        <p:spPr bwMode="auto">
          <a:xfrm>
            <a:off x="26193" y="673533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244" y="2159936"/>
            <a:ext cx="37353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ctr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3568" y="2842797"/>
            <a:ext cx="8136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1902" y="3950355"/>
            <a:ext cx="8136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kịp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khắp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3568" y="5057914"/>
            <a:ext cx="81369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9860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357158" y="3071810"/>
            <a:ext cx="82296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4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very much for your attention</a:t>
            </a:r>
            <a:endParaRPr lang="en-US" sz="4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96136" y="5589240"/>
            <a:ext cx="3150662" cy="936104"/>
          </a:xfrm>
        </p:spPr>
        <p:txBody>
          <a:bodyPr/>
          <a:lstStyle/>
          <a:p>
            <a:pPr algn="l"/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 </a:t>
            </a:r>
            <a:r>
              <a:rPr lang="en-US" sz="1500" cap="all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500" cap="all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1500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cap="all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giang</a:t>
            </a:r>
            <a:r>
              <a:rPr lang="en-US" sz="1500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cap="all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r>
              <a:rPr lang="en-US" sz="1500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500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cap="all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500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500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DHTI9A5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giangson0208@gmai.com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15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2"/>
          <p:cNvSpPr txBox="1">
            <a:spLocks noChangeArrowheads="1"/>
          </p:cNvSpPr>
          <p:nvPr/>
        </p:nvSpPr>
        <p:spPr bwMode="auto">
          <a:xfrm>
            <a:off x="26193" y="673533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2081111"/>
            <a:ext cx="39453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3568" y="2842797"/>
            <a:ext cx="8136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webstie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1902" y="3950355"/>
            <a:ext cx="8136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3568" y="5057914"/>
            <a:ext cx="81369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 code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632136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2"/>
          <p:cNvSpPr txBox="1">
            <a:spLocks noChangeArrowheads="1"/>
          </p:cNvSpPr>
          <p:nvPr/>
        </p:nvSpPr>
        <p:spPr bwMode="auto">
          <a:xfrm>
            <a:off x="26193" y="673533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071" y="2036847"/>
            <a:ext cx="58128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701" y="3983720"/>
            <a:ext cx="43404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5330" y="4632581"/>
            <a:ext cx="39581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1779" y="5121246"/>
            <a:ext cx="3793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138" y="2662214"/>
            <a:ext cx="33249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138" y="3119414"/>
            <a:ext cx="3345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4742" y="5609911"/>
            <a:ext cx="5437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2"/>
          <p:cNvSpPr txBox="1">
            <a:spLocks noChangeArrowheads="1"/>
          </p:cNvSpPr>
          <p:nvPr/>
        </p:nvSpPr>
        <p:spPr bwMode="auto">
          <a:xfrm>
            <a:off x="26193" y="673533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II.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Jekins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846" y="1905630"/>
            <a:ext cx="67233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 (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138" y="2662214"/>
            <a:ext cx="79933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Tích hợp liên tục là một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hành phát triển nơi các thành viên của một nhóm tích hợp công việc của họ thường xuyên, thông thường mỗi người tích hợp ít nhất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dẫn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hợp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ngày.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7846" y="4157462"/>
            <a:ext cx="87866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046" y="5406489"/>
            <a:ext cx="21259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0110" y="5987716"/>
            <a:ext cx="1725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99992" y="5443506"/>
            <a:ext cx="20233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95056" y="6024733"/>
            <a:ext cx="2405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9511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2"/>
          <p:cNvSpPr txBox="1">
            <a:spLocks noChangeArrowheads="1"/>
          </p:cNvSpPr>
          <p:nvPr/>
        </p:nvSpPr>
        <p:spPr bwMode="auto">
          <a:xfrm>
            <a:off x="26193" y="673533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II.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Jekins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846" y="1905630"/>
            <a:ext cx="4297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Jenkins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4274" y="2464850"/>
            <a:ext cx="428174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Káº¿t quáº£ hÃ¬nh áº£nh cho jenkin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08920"/>
            <a:ext cx="3960440" cy="354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3563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2"/>
          <p:cNvSpPr txBox="1">
            <a:spLocks noChangeArrowheads="1"/>
          </p:cNvSpPr>
          <p:nvPr/>
        </p:nvSpPr>
        <p:spPr bwMode="auto">
          <a:xfrm>
            <a:off x="26193" y="673533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II.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Jekins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846" y="1905630"/>
            <a:ext cx="53372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138" y="2662214"/>
            <a:ext cx="79933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GUI (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138" y="3388019"/>
            <a:ext cx="79933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138" y="4869160"/>
            <a:ext cx="79933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138" y="4113571"/>
            <a:ext cx="79933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4116872"/>
            <a:ext cx="439692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823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2"/>
          <p:cNvSpPr txBox="1">
            <a:spLocks noChangeArrowheads="1"/>
          </p:cNvSpPr>
          <p:nvPr/>
        </p:nvSpPr>
        <p:spPr bwMode="auto">
          <a:xfrm>
            <a:off x="26193" y="673533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II.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Jekins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846" y="1905630"/>
            <a:ext cx="87354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Jenkins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138" y="2662214"/>
            <a:ext cx="79933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 server (build &amp; test server)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429000"/>
            <a:ext cx="5976916" cy="311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510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69gl">
  <a:themeElements>
    <a:clrScheme name="Office Theme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2790</TotalTime>
  <Words>1897</Words>
  <Application>Microsoft Office PowerPoint</Application>
  <PresentationFormat>On-screen Show (4:3)</PresentationFormat>
  <Paragraphs>378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Times New Roman</vt:lpstr>
      <vt:lpstr>Verdana</vt:lpstr>
      <vt:lpstr>Wingdings</vt:lpstr>
      <vt:lpstr>cdb2004169gl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THỰC HiỆN : Đặng giang Sơn Lớp : DHTI9A5 MAIL : giangson0208@gmai.com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Website bán điện thoại trực tuyến</dc:title>
  <dc:creator>thanh dat</dc:creator>
  <cp:lastModifiedBy>Admin</cp:lastModifiedBy>
  <cp:revision>296</cp:revision>
  <dcterms:created xsi:type="dcterms:W3CDTF">2014-01-18T10:00:22Z</dcterms:created>
  <dcterms:modified xsi:type="dcterms:W3CDTF">2019-03-20T08:48:10Z</dcterms:modified>
</cp:coreProperties>
</file>