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97" r:id="rId5"/>
    <p:sldId id="289" r:id="rId6"/>
    <p:sldId id="276" r:id="rId7"/>
    <p:sldId id="268" r:id="rId8"/>
    <p:sldId id="284" r:id="rId9"/>
    <p:sldId id="266" r:id="rId10"/>
    <p:sldId id="265" r:id="rId11"/>
    <p:sldId id="272" r:id="rId12"/>
    <p:sldId id="264" r:id="rId13"/>
    <p:sldId id="294" r:id="rId14"/>
    <p:sldId id="277" r:id="rId15"/>
    <p:sldId id="278" r:id="rId16"/>
    <p:sldId id="283" r:id="rId17"/>
    <p:sldId id="271" r:id="rId18"/>
    <p:sldId id="295" r:id="rId19"/>
    <p:sldId id="270" r:id="rId20"/>
    <p:sldId id="286" r:id="rId21"/>
    <p:sldId id="280" r:id="rId22"/>
    <p:sldId id="279" r:id="rId23"/>
    <p:sldId id="263" r:id="rId24"/>
    <p:sldId id="275" r:id="rId25"/>
    <p:sldId id="296" r:id="rId26"/>
    <p:sldId id="267" r:id="rId27"/>
    <p:sldId id="285" r:id="rId28"/>
    <p:sldId id="262" r:id="rId29"/>
    <p:sldId id="257" r:id="rId30"/>
    <p:sldId id="258" r:id="rId31"/>
    <p:sldId id="292"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84" y="804"/>
      </p:cViewPr>
      <p:guideLst>
        <p:guide orient="horz" pos="18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728192"/>
          </a:xfrm>
          <a:prstGeom prst="rect">
            <a:avLst/>
          </a:prstGeom>
          <a:gradFill flip="none" rotWithShape="1">
            <a:gsLst>
              <a:gs pos="20000">
                <a:srgbClr val="FFFFFF">
                  <a:alpha val="90000"/>
                </a:srgbClr>
              </a:gs>
              <a:gs pos="0">
                <a:schemeClr val="bg1">
                  <a:alpha val="0"/>
                </a:schemeClr>
              </a:gs>
              <a:gs pos="80000">
                <a:schemeClr val="bg1">
                  <a:alpha val="9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0" name="Text Placeholder 9"/>
          <p:cNvSpPr>
            <a:spLocks noGrp="1"/>
          </p:cNvSpPr>
          <p:nvPr>
            <p:ph type="body" sz="quarter" idx="10" hasCustomPrompt="1"/>
          </p:nvPr>
        </p:nvSpPr>
        <p:spPr>
          <a:xfrm>
            <a:off x="0" y="3295076"/>
            <a:ext cx="9144000" cy="612000"/>
          </a:xfrm>
          <a:prstGeom prst="rect">
            <a:avLst/>
          </a:prstGeom>
        </p:spPr>
        <p:txBody>
          <a:bodyPr anchor="ctr"/>
          <a:lstStyle>
            <a:lvl1pPr marL="0" indent="0" algn="ctr">
              <a:lnSpc>
                <a:spcPct val="100000"/>
              </a:lnSpc>
              <a:buNone/>
              <a:defRPr sz="3600" b="1" baseline="0">
                <a:solidFill>
                  <a:schemeClr val="accent1"/>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148" y="3920168"/>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a:spcBef>
                <a:spcPts val="0"/>
              </a:spcBef>
              <a:defRPr/>
            </a:pPr>
            <a:r>
              <a:rPr lang="en-US" altLang="ko-KR" sz="1400" b="1" dirty="0"/>
              <a:t>INSERT THE TITLE OF YOUR PRESENTATION HERE</a:t>
            </a:r>
            <a:endParaRPr lang="en-US" altLang="ko-KR" sz="14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004047" y="1779661"/>
            <a:ext cx="3200431" cy="2410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2655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73112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flipH="1">
            <a:off x="4860032" y="1131590"/>
            <a:ext cx="4283968" cy="2880320"/>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13215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0474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3" hasCustomPrompt="1"/>
          </p:nvPr>
        </p:nvSpPr>
        <p:spPr>
          <a:xfrm>
            <a:off x="60948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49185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3" hasCustomPrompt="1"/>
          </p:nvPr>
        </p:nvSpPr>
        <p:spPr>
          <a:xfrm>
            <a:off x="3119664" y="241759"/>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Rectangle 8"/>
          <p:cNvSpPr/>
          <p:nvPr userDrawn="1"/>
        </p:nvSpPr>
        <p:spPr>
          <a:xfrm flipH="1">
            <a:off x="164882"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flipH="1">
            <a:off x="6069538"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icture Placeholder 2"/>
          <p:cNvSpPr>
            <a:spLocks noGrp="1"/>
          </p:cNvSpPr>
          <p:nvPr>
            <p:ph type="pic" idx="14" hasCustomPrompt="1"/>
          </p:nvPr>
        </p:nvSpPr>
        <p:spPr>
          <a:xfrm>
            <a:off x="3119664" y="1815750"/>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3119664" y="3389741"/>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3027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userDrawn="1"/>
        </p:nvSpPr>
        <p:spPr>
          <a:xfrm flipH="1">
            <a:off x="0" y="0"/>
            <a:ext cx="9144000" cy="5143500"/>
          </a:xfrm>
          <a:custGeom>
            <a:avLst/>
            <a:gdLst/>
            <a:ahLst/>
            <a:cxnLst/>
            <a:rect l="l" t="t" r="r" b="b"/>
            <a:pathLst>
              <a:path w="9153539" h="5143500">
                <a:moveTo>
                  <a:pt x="8820472" y="267494"/>
                </a:moveTo>
                <a:lnTo>
                  <a:pt x="8820472" y="4948014"/>
                </a:lnTo>
                <a:lnTo>
                  <a:pt x="5553076" y="4948014"/>
                </a:lnTo>
                <a:lnTo>
                  <a:pt x="5553076" y="267494"/>
                </a:lnTo>
                <a:close/>
                <a:moveTo>
                  <a:pt x="9153539" y="0"/>
                </a:moveTo>
                <a:lnTo>
                  <a:pt x="0" y="0"/>
                </a:lnTo>
                <a:lnTo>
                  <a:pt x="0" y="5143500"/>
                </a:lnTo>
                <a:lnTo>
                  <a:pt x="9153539" y="5143500"/>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2672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7200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94670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val 4"/>
          <p:cNvSpPr/>
          <p:nvPr userDrawn="1"/>
        </p:nvSpPr>
        <p:spPr>
          <a:xfrm>
            <a:off x="2519772" y="519522"/>
            <a:ext cx="4104456" cy="4104456"/>
          </a:xfrm>
          <a:prstGeom prst="ellips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9"/>
          <p:cNvSpPr>
            <a:spLocks noGrp="1"/>
          </p:cNvSpPr>
          <p:nvPr>
            <p:ph type="body" sz="quarter" idx="10" hasCustomPrompt="1"/>
          </p:nvPr>
        </p:nvSpPr>
        <p:spPr>
          <a:xfrm>
            <a:off x="2519772" y="2116842"/>
            <a:ext cx="410445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2519624" y="2715766"/>
            <a:ext cx="410445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721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311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flipH="1">
            <a:off x="0" y="0"/>
            <a:ext cx="3203848" cy="51435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724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0" y="3723878"/>
            <a:ext cx="9144000" cy="141962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3888209" y="3040087"/>
            <a:ext cx="1367581" cy="1367581"/>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553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463352"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297920"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3" hasCustomPrompt="1"/>
          </p:nvPr>
        </p:nvSpPr>
        <p:spPr>
          <a:xfrm>
            <a:off x="6132488"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268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Rectangle 7"/>
          <p:cNvSpPr/>
          <p:nvPr userDrawn="1"/>
        </p:nvSpPr>
        <p:spPr>
          <a:xfrm flipH="1">
            <a:off x="0" y="2304256"/>
            <a:ext cx="9144000" cy="1419622"/>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0880" y="152282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11" name="Picture Placeholder 2"/>
          <p:cNvSpPr>
            <a:spLocks noGrp="1"/>
          </p:cNvSpPr>
          <p:nvPr>
            <p:ph type="pic" idx="1" hasCustomPrompt="1"/>
          </p:nvPr>
        </p:nvSpPr>
        <p:spPr>
          <a:xfrm>
            <a:off x="3755527" y="166096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84413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80"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8" r:id="rId4"/>
    <p:sldLayoutId id="2147483669" r:id="rId5"/>
    <p:sldLayoutId id="2147483670" r:id="rId6"/>
    <p:sldLayoutId id="2147483671" r:id="rId7"/>
    <p:sldLayoutId id="2147483672" r:id="rId8"/>
    <p:sldLayoutId id="2147483673" r:id="rId9"/>
    <p:sldLayoutId id="2147483674" r:id="rId10"/>
    <p:sldLayoutId id="2147483676" r:id="rId11"/>
    <p:sldLayoutId id="2147483675" r:id="rId12"/>
    <p:sldLayoutId id="2147483677" r:id="rId13"/>
    <p:sldLayoutId id="2147483656" r:id="rId14"/>
    <p:sldLayoutId id="2147483679"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15.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147814"/>
            <a:ext cx="9144000" cy="936103"/>
          </a:xfrm>
        </p:spPr>
        <p:txBody>
          <a:bodyPr/>
          <a:lstStyle/>
          <a:p>
            <a:r>
              <a:rPr lang="en-US" altLang="ko-KR" sz="2400" dirty="0" err="1" smtClean="0">
                <a:ea typeface="맑은 고딕" pitchFamily="50" charset="-127"/>
              </a:rPr>
              <a:t>Phần</a:t>
            </a:r>
            <a:r>
              <a:rPr lang="en-US" altLang="ko-KR" sz="2400" dirty="0" smtClean="0">
                <a:ea typeface="맑은 고딕" pitchFamily="50" charset="-127"/>
              </a:rPr>
              <a:t> </a:t>
            </a:r>
            <a:r>
              <a:rPr lang="en-US" altLang="ko-KR" sz="2400" dirty="0" err="1" smtClean="0">
                <a:ea typeface="맑은 고딕" pitchFamily="50" charset="-127"/>
              </a:rPr>
              <a:t>mềm</a:t>
            </a:r>
            <a:r>
              <a:rPr lang="en-US" altLang="ko-KR" sz="2400" dirty="0" smtClean="0">
                <a:ea typeface="맑은 고딕" pitchFamily="50" charset="-127"/>
              </a:rPr>
              <a:t> </a:t>
            </a:r>
            <a:r>
              <a:rPr lang="en-US" altLang="ko-KR" sz="2400" dirty="0" err="1" smtClean="0">
                <a:ea typeface="맑은 고딕" pitchFamily="50" charset="-127"/>
              </a:rPr>
              <a:t>văn</a:t>
            </a:r>
            <a:r>
              <a:rPr lang="en-US" altLang="ko-KR" sz="2400" dirty="0" smtClean="0">
                <a:ea typeface="맑은 고딕" pitchFamily="50" charset="-127"/>
              </a:rPr>
              <a:t> </a:t>
            </a:r>
            <a:r>
              <a:rPr lang="en-US" altLang="ko-KR" sz="2400" dirty="0" err="1" smtClean="0">
                <a:ea typeface="맑은 고딕" pitchFamily="50" charset="-127"/>
              </a:rPr>
              <a:t>phòng</a:t>
            </a:r>
            <a:r>
              <a:rPr lang="en-US" altLang="ko-KR" sz="2400" dirty="0" smtClean="0">
                <a:ea typeface="맑은 고딕" pitchFamily="50" charset="-127"/>
              </a:rPr>
              <a:t> </a:t>
            </a:r>
            <a:r>
              <a:rPr lang="en-US" altLang="ko-KR" sz="2400" dirty="0" err="1" smtClean="0">
                <a:ea typeface="맑은 고딕" pitchFamily="50" charset="-127"/>
              </a:rPr>
              <a:t>điện</a:t>
            </a:r>
            <a:r>
              <a:rPr lang="en-US" altLang="ko-KR" sz="2400" dirty="0" smtClean="0">
                <a:ea typeface="맑은 고딕" pitchFamily="50" charset="-127"/>
              </a:rPr>
              <a:t> </a:t>
            </a:r>
            <a:r>
              <a:rPr lang="en-US" altLang="ko-KR" sz="2400" dirty="0" err="1" smtClean="0">
                <a:ea typeface="맑은 고딕" pitchFamily="50" charset="-127"/>
              </a:rPr>
              <a:t>tử</a:t>
            </a:r>
            <a:r>
              <a:rPr lang="en-US" altLang="ko-KR" sz="2400" dirty="0" smtClean="0">
                <a:ea typeface="맑은 고딕" pitchFamily="50" charset="-127"/>
              </a:rPr>
              <a:t> </a:t>
            </a:r>
          </a:p>
          <a:p>
            <a:r>
              <a:rPr lang="en-US" altLang="ko-KR" dirty="0" smtClean="0">
                <a:ea typeface="맑은 고딕" pitchFamily="50" charset="-127"/>
              </a:rPr>
              <a:t>G-OFFICE</a:t>
            </a:r>
            <a:endParaRPr lang="en-US" altLang="ko-KR" dirty="0"/>
          </a:p>
        </p:txBody>
      </p:sp>
      <p:sp>
        <p:nvSpPr>
          <p:cNvPr id="4" name="Text Placeholder 3"/>
          <p:cNvSpPr>
            <a:spLocks noGrp="1"/>
          </p:cNvSpPr>
          <p:nvPr>
            <p:ph type="body" sz="quarter" idx="11"/>
          </p:nvPr>
        </p:nvSpPr>
        <p:spPr>
          <a:xfrm>
            <a:off x="395536" y="4359783"/>
            <a:ext cx="9144000" cy="288032"/>
          </a:xfrm>
        </p:spPr>
        <p:txBody>
          <a:bodyPr/>
          <a:lstStyle/>
          <a:p>
            <a:pPr>
              <a:spcBef>
                <a:spcPts val="0"/>
              </a:spcBef>
              <a:defRPr/>
            </a:pPr>
            <a:r>
              <a:rPr lang="en-US" altLang="ko-KR" b="1" dirty="0" err="1" smtClean="0"/>
              <a:t>Một</a:t>
            </a:r>
            <a:r>
              <a:rPr lang="en-US" altLang="ko-KR" b="1" dirty="0" smtClean="0"/>
              <a:t> </a:t>
            </a:r>
            <a:r>
              <a:rPr lang="en-US" altLang="ko-KR" b="1" dirty="0" err="1" smtClean="0"/>
              <a:t>sản</a:t>
            </a:r>
            <a:r>
              <a:rPr lang="en-US" altLang="ko-KR" b="1" dirty="0" smtClean="0"/>
              <a:t> </a:t>
            </a:r>
            <a:r>
              <a:rPr lang="en-US" altLang="ko-KR" b="1" dirty="0" err="1" smtClean="0"/>
              <a:t>phẩm</a:t>
            </a:r>
            <a:r>
              <a:rPr lang="en-US" altLang="ko-KR" b="1" dirty="0" smtClean="0"/>
              <a:t> </a:t>
            </a:r>
            <a:r>
              <a:rPr lang="en-US" altLang="ko-KR" b="1" dirty="0" err="1" smtClean="0"/>
              <a:t>của</a:t>
            </a:r>
            <a:endParaRPr lang="en-US" altLang="ko-KR" dirty="0"/>
          </a:p>
        </p:txBody>
      </p:sp>
      <p:sp>
        <p:nvSpPr>
          <p:cNvPr id="6" name="TextBox 5">
            <a:hlinkClick r:id="rId2"/>
          </p:cNvPr>
          <p:cNvSpPr txBox="1"/>
          <p:nvPr/>
        </p:nvSpPr>
        <p:spPr>
          <a:xfrm>
            <a:off x="-18256" y="4825165"/>
            <a:ext cx="9180512" cy="215444"/>
          </a:xfrm>
          <a:prstGeom prst="rect">
            <a:avLst/>
          </a:prstGeom>
          <a:noFill/>
        </p:spPr>
        <p:txBody>
          <a:bodyPr wrap="square" rtlCol="0">
            <a:spAutoFit/>
          </a:bodyPr>
          <a:lstStyle/>
          <a:p>
            <a:pPr algn="ctr"/>
            <a:r>
              <a:rPr lang="en-US" altLang="ko-KR" sz="800" b="1" dirty="0">
                <a:solidFill>
                  <a:schemeClr val="bg1"/>
                </a:solidFill>
                <a:cs typeface="Arial" pitchFamily="34" charset="0"/>
                <a:hlinkClick r:id="rId2"/>
              </a:rPr>
              <a:t>http://www.free-powerpoint-templates-design.com</a:t>
            </a:r>
            <a:endParaRPr lang="ko-KR" altLang="en-US" sz="800" b="1" dirty="0">
              <a:solidFill>
                <a:schemeClr val="bg1"/>
              </a:solidFill>
              <a:cs typeface="Arial"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180919"/>
            <a:ext cx="2051720" cy="542218"/>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6712" y="942040"/>
            <a:ext cx="2952328" cy="115212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dirty="0" err="1" smtClean="0">
                <a:solidFill>
                  <a:schemeClr val="bg1"/>
                </a:solidFill>
                <a:cs typeface="Arial" pitchFamily="34" charset="0"/>
              </a:rPr>
              <a:t>Các</a:t>
            </a:r>
            <a:r>
              <a:rPr lang="en-US" sz="3200" dirty="0" smtClean="0">
                <a:solidFill>
                  <a:schemeClr val="bg1"/>
                </a:solidFill>
                <a:cs typeface="Arial" pitchFamily="34" charset="0"/>
              </a:rPr>
              <a:t> </a:t>
            </a:r>
            <a:r>
              <a:rPr lang="en-US" sz="3200" dirty="0" err="1" smtClean="0">
                <a:solidFill>
                  <a:schemeClr val="bg1"/>
                </a:solidFill>
                <a:cs typeface="Arial" pitchFamily="34" charset="0"/>
              </a:rPr>
              <a:t>bước</a:t>
            </a:r>
            <a:r>
              <a:rPr lang="en-US" sz="3200" dirty="0" smtClean="0">
                <a:solidFill>
                  <a:schemeClr val="bg1"/>
                </a:solidFill>
                <a:cs typeface="Arial" pitchFamily="34" charset="0"/>
              </a:rPr>
              <a:t> </a:t>
            </a:r>
            <a:r>
              <a:rPr lang="en-US" sz="3200" dirty="0" err="1" smtClean="0">
                <a:solidFill>
                  <a:schemeClr val="bg1"/>
                </a:solidFill>
                <a:cs typeface="Arial" pitchFamily="34" charset="0"/>
              </a:rPr>
              <a:t>cơ</a:t>
            </a:r>
            <a:r>
              <a:rPr lang="en-US" sz="3200" dirty="0" smtClean="0">
                <a:solidFill>
                  <a:schemeClr val="bg1"/>
                </a:solidFill>
                <a:cs typeface="Arial" pitchFamily="34" charset="0"/>
              </a:rPr>
              <a:t> </a:t>
            </a:r>
          </a:p>
          <a:p>
            <a:pPr algn="l"/>
            <a:r>
              <a:rPr lang="en-US" sz="3200" dirty="0" err="1" smtClean="0">
                <a:solidFill>
                  <a:schemeClr val="bg1"/>
                </a:solidFill>
                <a:cs typeface="Arial" pitchFamily="34" charset="0"/>
              </a:rPr>
              <a:t>bản</a:t>
            </a:r>
            <a:r>
              <a:rPr lang="en-US" sz="3200" dirty="0" smtClean="0">
                <a:solidFill>
                  <a:schemeClr val="bg1"/>
                </a:solidFill>
                <a:cs typeface="Arial" pitchFamily="34" charset="0"/>
              </a:rPr>
              <a:t> </a:t>
            </a:r>
            <a:r>
              <a:rPr lang="en-US" sz="3200" dirty="0" err="1" smtClean="0">
                <a:solidFill>
                  <a:schemeClr val="bg1"/>
                </a:solidFill>
                <a:cs typeface="Arial" pitchFamily="34" charset="0"/>
              </a:rPr>
              <a:t>phân</a:t>
            </a:r>
            <a:r>
              <a:rPr lang="en-US" sz="3200" dirty="0" smtClean="0">
                <a:solidFill>
                  <a:schemeClr val="bg1"/>
                </a:solidFill>
                <a:cs typeface="Arial" pitchFamily="34" charset="0"/>
              </a:rPr>
              <a:t> </a:t>
            </a:r>
            <a:r>
              <a:rPr lang="en-US" sz="3200" dirty="0" err="1" smtClean="0">
                <a:solidFill>
                  <a:schemeClr val="bg1"/>
                </a:solidFill>
                <a:cs typeface="Arial" pitchFamily="34" charset="0"/>
              </a:rPr>
              <a:t>công</a:t>
            </a:r>
            <a:r>
              <a:rPr lang="en-US" sz="3200" dirty="0" smtClean="0">
                <a:solidFill>
                  <a:schemeClr val="bg1"/>
                </a:solidFill>
                <a:cs typeface="Arial" pitchFamily="34" charset="0"/>
              </a:rPr>
              <a:t> </a:t>
            </a:r>
            <a:r>
              <a:rPr lang="en-US" sz="3200" dirty="0" err="1" smtClean="0">
                <a:solidFill>
                  <a:schemeClr val="bg1"/>
                </a:solidFill>
                <a:cs typeface="Arial" pitchFamily="34" charset="0"/>
              </a:rPr>
              <a:t>giao</a:t>
            </a:r>
            <a:r>
              <a:rPr lang="en-US" sz="3200" dirty="0" smtClean="0">
                <a:solidFill>
                  <a:schemeClr val="bg1"/>
                </a:solidFill>
                <a:cs typeface="Arial" pitchFamily="34" charset="0"/>
              </a:rPr>
              <a:t> </a:t>
            </a:r>
            <a:r>
              <a:rPr lang="en-US" sz="3200" dirty="0" err="1" smtClean="0">
                <a:solidFill>
                  <a:schemeClr val="bg1"/>
                </a:solidFill>
                <a:cs typeface="Arial" pitchFamily="34" charset="0"/>
              </a:rPr>
              <a:t>việc</a:t>
            </a:r>
            <a:endParaRPr lang="en-US" sz="3200" dirty="0">
              <a:solidFill>
                <a:schemeClr val="bg1"/>
              </a:solidFill>
              <a:cs typeface="Arial" pitchFamily="34" charset="0"/>
            </a:endParaRPr>
          </a:p>
        </p:txBody>
      </p:sp>
      <p:sp>
        <p:nvSpPr>
          <p:cNvPr id="3" name="Oval 2"/>
          <p:cNvSpPr/>
          <p:nvPr/>
        </p:nvSpPr>
        <p:spPr>
          <a:xfrm>
            <a:off x="2829178" y="661825"/>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2829178" y="1721382"/>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2829178" y="2780939"/>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829178" y="3840496"/>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009040" y="849716"/>
            <a:ext cx="345306" cy="3442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Pie 24"/>
          <p:cNvSpPr/>
          <p:nvPr/>
        </p:nvSpPr>
        <p:spPr>
          <a:xfrm>
            <a:off x="2970227" y="1859950"/>
            <a:ext cx="409255" cy="40698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Rectangle 36"/>
          <p:cNvSpPr/>
          <p:nvPr/>
        </p:nvSpPr>
        <p:spPr>
          <a:xfrm>
            <a:off x="3013903" y="2988181"/>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21"/>
          <p:cNvSpPr>
            <a:spLocks noChangeAspect="1"/>
          </p:cNvSpPr>
          <p:nvPr/>
        </p:nvSpPr>
        <p:spPr>
          <a:xfrm>
            <a:off x="3009604" y="4027010"/>
            <a:ext cx="344177" cy="3470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3779912" y="682519"/>
            <a:ext cx="4320480"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Nhóm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của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phòng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của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nhóm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hoặc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một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án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Nhóm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tính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chất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phân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cấp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tiện</a:t>
              </a:r>
              <a:r>
                <a:rPr lang="en-US" altLang="ko-KR" sz="1200" dirty="0">
                  <a:solidFill>
                    <a:schemeClr val="tx1">
                      <a:lumMod val="75000"/>
                      <a:lumOff val="25000"/>
                    </a:schemeClr>
                  </a:solidFill>
                  <a:cs typeface="Arial" pitchFamily="34" charset="0"/>
                </a:rPr>
                <a:t> cho </a:t>
              </a:r>
              <a:r>
                <a:rPr lang="en-US" altLang="ko-KR" sz="1200" dirty="0" err="1">
                  <a:solidFill>
                    <a:schemeClr val="tx1">
                      <a:lumMod val="75000"/>
                      <a:lumOff val="25000"/>
                    </a:schemeClr>
                  </a:solidFill>
                  <a:cs typeface="Arial" pitchFamily="34" charset="0"/>
                </a:rPr>
                <a:t>quản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lý</a:t>
              </a: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276999"/>
            </a:xfrm>
            <a:prstGeom prst="rect">
              <a:avLst/>
            </a:prstGeom>
            <a:noFill/>
          </p:spPr>
          <p:txBody>
            <a:bodyPr wrap="square" rtlCol="0">
              <a:spAutoFit/>
            </a:bodyPr>
            <a:lstStyle/>
            <a:p>
              <a:r>
                <a:rPr lang="en-US" altLang="ko-KR" sz="1200" b="1" dirty="0" err="1">
                  <a:solidFill>
                    <a:schemeClr val="accent1"/>
                  </a:solidFill>
                  <a:cs typeface="Arial" pitchFamily="34" charset="0"/>
                </a:rPr>
                <a:t>Tạo</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nhóm</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công</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việc</a:t>
              </a:r>
              <a:r>
                <a:rPr lang="en-US" altLang="ko-KR" sz="1200" b="1" dirty="0" smtClean="0">
                  <a:solidFill>
                    <a:schemeClr val="accent1"/>
                  </a:solidFill>
                  <a:cs typeface="Arial" pitchFamily="34" charset="0"/>
                </a:rPr>
                <a:t>:</a:t>
              </a:r>
              <a:endParaRPr lang="en-US" altLang="ko-KR" sz="1200" b="1" dirty="0">
                <a:solidFill>
                  <a:schemeClr val="accent1"/>
                </a:solidFill>
                <a:cs typeface="Arial" pitchFamily="34" charset="0"/>
              </a:endParaRPr>
            </a:p>
          </p:txBody>
        </p:sp>
      </p:grpSp>
      <p:grpSp>
        <p:nvGrpSpPr>
          <p:cNvPr id="17" name="Group 16"/>
          <p:cNvGrpSpPr/>
          <p:nvPr/>
        </p:nvGrpSpPr>
        <p:grpSpPr>
          <a:xfrm>
            <a:off x="3779912" y="1742076"/>
            <a:ext cx="4320480" cy="1048024"/>
            <a:chOff x="803640" y="3362835"/>
            <a:chExt cx="2059657" cy="1048024"/>
          </a:xfrm>
        </p:grpSpPr>
        <p:sp>
          <p:nvSpPr>
            <p:cNvPr id="18" name="TextBox 17"/>
            <p:cNvSpPr txBox="1"/>
            <p:nvPr/>
          </p:nvSpPr>
          <p:spPr>
            <a:xfrm>
              <a:off x="803640" y="3579862"/>
              <a:ext cx="2059657" cy="830997"/>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Trưởng dự án, trưởng nhóm, trưởng phòng, lãnh đạo có thể giao việc cho các nhân viên dưới quyền. Các nhân viên cũng có thể tự lên lịch các công việc cho mình để quản lý trong danh sách công việc </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276999"/>
            </a:xfrm>
            <a:prstGeom prst="rect">
              <a:avLst/>
            </a:prstGeom>
            <a:noFill/>
          </p:spPr>
          <p:txBody>
            <a:bodyPr wrap="square" rtlCol="0">
              <a:spAutoFit/>
            </a:bodyPr>
            <a:lstStyle/>
            <a:p>
              <a:r>
                <a:rPr lang="vi-VN" altLang="ko-KR" sz="1200" b="1" dirty="0">
                  <a:solidFill>
                    <a:schemeClr val="accent1"/>
                  </a:solidFill>
                  <a:cs typeface="Arial" pitchFamily="34" charset="0"/>
                </a:rPr>
                <a:t>Giao việc</a:t>
              </a:r>
              <a:r>
                <a:rPr lang="vi-VN" altLang="ko-KR" sz="1200" b="1" dirty="0" smtClean="0">
                  <a:solidFill>
                    <a:schemeClr val="accent1"/>
                  </a:solidFill>
                  <a:cs typeface="Arial" pitchFamily="34" charset="0"/>
                </a:rPr>
                <a:t>:</a:t>
              </a:r>
              <a:endParaRPr lang="vi-VN" altLang="ko-KR" sz="1200" b="1" dirty="0">
                <a:solidFill>
                  <a:schemeClr val="accent1"/>
                </a:solidFill>
                <a:cs typeface="Arial" pitchFamily="34" charset="0"/>
              </a:endParaRPr>
            </a:p>
          </p:txBody>
        </p:sp>
      </p:grpSp>
      <p:grpSp>
        <p:nvGrpSpPr>
          <p:cNvPr id="20" name="Group 19"/>
          <p:cNvGrpSpPr/>
          <p:nvPr/>
        </p:nvGrpSpPr>
        <p:grpSpPr>
          <a:xfrm>
            <a:off x="3779912" y="2801633"/>
            <a:ext cx="4320480" cy="863358"/>
            <a:chOff x="803640" y="3362835"/>
            <a:chExt cx="2059657" cy="863358"/>
          </a:xfrm>
        </p:grpSpPr>
        <p:sp>
          <p:nvSpPr>
            <p:cNvPr id="21" name="TextBox 20"/>
            <p:cNvSpPr txBox="1"/>
            <p:nvPr/>
          </p:nvSpPr>
          <p:spPr>
            <a:xfrm>
              <a:off x="803640" y="3579862"/>
              <a:ext cx="2059657" cy="646331"/>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Người nhận việc có thể cập nhật tiến độ thực hiện các công việc bằng tỷ lệ %. Đánh dấu các công việc là đang thực hiện, đã xong, đã hoàn thành...</a:t>
              </a:r>
            </a:p>
          </p:txBody>
        </p:sp>
        <p:sp>
          <p:nvSpPr>
            <p:cNvPr id="22" name="TextBox 21"/>
            <p:cNvSpPr txBox="1"/>
            <p:nvPr/>
          </p:nvSpPr>
          <p:spPr>
            <a:xfrm>
              <a:off x="803640" y="3362835"/>
              <a:ext cx="2059657" cy="276999"/>
            </a:xfrm>
            <a:prstGeom prst="rect">
              <a:avLst/>
            </a:prstGeom>
            <a:noFill/>
          </p:spPr>
          <p:txBody>
            <a:bodyPr wrap="square" rtlCol="0">
              <a:spAutoFit/>
            </a:bodyPr>
            <a:lstStyle/>
            <a:p>
              <a:r>
                <a:rPr lang="vi-VN" altLang="ko-KR" sz="1200" b="1" dirty="0">
                  <a:solidFill>
                    <a:schemeClr val="accent1"/>
                  </a:solidFill>
                  <a:cs typeface="Arial" pitchFamily="34" charset="0"/>
                </a:rPr>
                <a:t>Cập nhật tiến độ</a:t>
              </a:r>
              <a:r>
                <a:rPr lang="vi-VN" altLang="ko-KR" sz="1200" b="1" dirty="0" smtClean="0">
                  <a:solidFill>
                    <a:schemeClr val="accent1"/>
                  </a:solidFill>
                  <a:cs typeface="Arial" pitchFamily="34" charset="0"/>
                </a:rPr>
                <a:t>:</a:t>
              </a:r>
              <a:endParaRPr lang="ko-KR" altLang="en-US" sz="1200" b="1" dirty="0">
                <a:solidFill>
                  <a:schemeClr val="accent1"/>
                </a:solidFill>
                <a:cs typeface="Arial" pitchFamily="34" charset="0"/>
              </a:endParaRPr>
            </a:p>
          </p:txBody>
        </p:sp>
      </p:grpSp>
      <p:grpSp>
        <p:nvGrpSpPr>
          <p:cNvPr id="23" name="Group 22"/>
          <p:cNvGrpSpPr/>
          <p:nvPr/>
        </p:nvGrpSpPr>
        <p:grpSpPr>
          <a:xfrm>
            <a:off x="3779912" y="3861190"/>
            <a:ext cx="4320480"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Người giao việc, người nhận việc và các nhân sự liên quan có thể góp ý, comment trao đổi công việc, đính kèm các file trực tiếp trên phần mềm mà ko cần sử dụng email qua lại</a:t>
              </a:r>
            </a:p>
          </p:txBody>
        </p:sp>
        <p:sp>
          <p:nvSpPr>
            <p:cNvPr id="25" name="TextBox 24"/>
            <p:cNvSpPr txBox="1"/>
            <p:nvPr/>
          </p:nvSpPr>
          <p:spPr>
            <a:xfrm>
              <a:off x="803640" y="3362835"/>
              <a:ext cx="2059657" cy="276999"/>
            </a:xfrm>
            <a:prstGeom prst="rect">
              <a:avLst/>
            </a:prstGeom>
            <a:noFill/>
          </p:spPr>
          <p:txBody>
            <a:bodyPr wrap="square" rtlCol="0">
              <a:spAutoFit/>
            </a:bodyPr>
            <a:lstStyle/>
            <a:p>
              <a:r>
                <a:rPr lang="vi-VN" altLang="ko-KR" sz="1200" b="1" dirty="0">
                  <a:solidFill>
                    <a:schemeClr val="accent1"/>
                  </a:solidFill>
                  <a:cs typeface="Arial" pitchFamily="34" charset="0"/>
                </a:rPr>
                <a:t>Thảo luận</a:t>
              </a:r>
              <a:r>
                <a:rPr lang="vi-VN" altLang="ko-KR" sz="1200" b="1" dirty="0" smtClean="0">
                  <a:solidFill>
                    <a:schemeClr val="accent1"/>
                  </a:solidFill>
                  <a:cs typeface="Arial" pitchFamily="34" charset="0"/>
                </a:rPr>
                <a:t>:</a:t>
              </a:r>
              <a:endParaRPr lang="vi-VN" altLang="ko-KR" sz="1200" b="1" dirty="0">
                <a:solidFill>
                  <a:schemeClr val="accent1"/>
                </a:solidFill>
                <a:cs typeface="Arial" pitchFamily="34" charset="0"/>
              </a:endParaRPr>
            </a:p>
          </p:txBody>
        </p:sp>
      </p:grpSp>
    </p:spTree>
    <p:extLst>
      <p:ext uri="{BB962C8B-B14F-4D97-AF65-F5344CB8AC3E}">
        <p14:creationId xmlns:p14="http://schemas.microsoft.com/office/powerpoint/2010/main" val="2270277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354683" y="339254"/>
            <a:ext cx="3816424"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accent3"/>
                </a:solidFill>
                <a:latin typeface="+mj-lt"/>
                <a:cs typeface="Arial" pitchFamily="34" charset="0"/>
              </a:rPr>
              <a:t>Module</a:t>
            </a:r>
            <a:endParaRPr lang="en-US" altLang="ko-KR" b="1" dirty="0">
              <a:solidFill>
                <a:schemeClr val="tx1">
                  <a:lumMod val="75000"/>
                  <a:lumOff val="25000"/>
                </a:schemeClr>
              </a:solidFill>
              <a:latin typeface="+mj-lt"/>
              <a:cs typeface="Arial" pitchFamily="34" charset="0"/>
            </a:endParaRPr>
          </a:p>
          <a:p>
            <a:pPr marL="0" indent="0">
              <a:buNone/>
            </a:pPr>
            <a:r>
              <a:rPr lang="en-US" altLang="ko-KR" b="1" dirty="0" err="1" smtClean="0">
                <a:solidFill>
                  <a:schemeClr val="tx1">
                    <a:lumMod val="75000"/>
                    <a:lumOff val="25000"/>
                  </a:schemeClr>
                </a:solidFill>
                <a:latin typeface="+mj-lt"/>
                <a:cs typeface="Arial" pitchFamily="34" charset="0"/>
              </a:rPr>
              <a:t>Quản</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lý</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công</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văn</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giấy</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tờ</a:t>
            </a:r>
            <a:endParaRPr lang="ko-KR" altLang="en-US" b="1" dirty="0">
              <a:solidFill>
                <a:schemeClr val="tx1">
                  <a:lumMod val="75000"/>
                  <a:lumOff val="25000"/>
                </a:schemeClr>
              </a:solidFill>
              <a:latin typeface="+mj-lt"/>
              <a:cs typeface="Arial" pitchFamily="34" charset="0"/>
            </a:endParaRPr>
          </a:p>
        </p:txBody>
      </p:sp>
      <p:sp>
        <p:nvSpPr>
          <p:cNvPr id="7" name="TextBox 6"/>
          <p:cNvSpPr txBox="1"/>
          <p:nvPr/>
        </p:nvSpPr>
        <p:spPr>
          <a:xfrm>
            <a:off x="323243" y="2283718"/>
            <a:ext cx="4176464" cy="2308324"/>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Module này hỗ trợ doanh nghiệp tiếp nhận lưu trữ, phân loại công văn giấy tờ và số hóa văn bản đi đến, giúp cho lãnh đạo công ty nắm bắt kịp thời các vấn đề đối nội, đối ngoại và các chủ trương hay văn bản từ cơ quan quản lý hành chính nhà nước, từ công ty mẹ và từ các đối tác, bạn hàng…</a:t>
            </a:r>
          </a:p>
          <a:p>
            <a:r>
              <a:rPr lang="vi-VN" altLang="ko-KR" sz="1200" dirty="0">
                <a:solidFill>
                  <a:schemeClr val="tx1">
                    <a:lumMod val="75000"/>
                    <a:lumOff val="25000"/>
                  </a:schemeClr>
                </a:solidFill>
                <a:cs typeface="Arial" pitchFamily="34" charset="0"/>
              </a:rPr>
              <a:t>Bộ phận thư ký hoặc văn thư lưu trữ có trách nhiệm tiếp nhận các văn bản đi đến, phân loại, số hóa sau đó gửi đến các bộ phận hoặc cá nhân trong công ty, tức thời, qua phần mềm. Còn bản cứng được lưu trữ trong hệ thống văn bản của công ty.  Lãnh đạo công ty cũng có thể phê duyệt, chỉ đạo công văn trực tiếp trên máy tính</a:t>
            </a:r>
          </a:p>
        </p:txBody>
      </p:sp>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4643438" y="490240"/>
            <a:ext cx="4500562" cy="4163019"/>
          </a:xfrm>
        </p:spPr>
      </p:pic>
    </p:spTree>
    <p:extLst>
      <p:ext uri="{BB962C8B-B14F-4D97-AF65-F5344CB8AC3E}">
        <p14:creationId xmlns:p14="http://schemas.microsoft.com/office/powerpoint/2010/main" val="329188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rot="16200000">
            <a:off x="3477803" y="2325484"/>
            <a:ext cx="546072" cy="1840831"/>
            <a:chOff x="4025928" y="989855"/>
            <a:chExt cx="576064" cy="1941935"/>
          </a:xfrm>
          <a:solidFill>
            <a:schemeClr val="accent1">
              <a:alpha val="70000"/>
            </a:schemeClr>
          </a:solidFill>
        </p:grpSpPr>
        <p:sp>
          <p:nvSpPr>
            <p:cNvPr id="16" name="Rectangle 15"/>
            <p:cNvSpPr/>
            <p:nvPr/>
          </p:nvSpPr>
          <p:spPr>
            <a:xfrm>
              <a:off x="4025928" y="1563638"/>
              <a:ext cx="576064" cy="13681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Right Triangle 16"/>
            <p:cNvSpPr/>
            <p:nvPr/>
          </p:nvSpPr>
          <p:spPr>
            <a:xfrm flipH="1">
              <a:off x="4025992" y="989855"/>
              <a:ext cx="576000" cy="576000"/>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 name="Text Placeholder 1"/>
          <p:cNvSpPr>
            <a:spLocks noGrp="1"/>
          </p:cNvSpPr>
          <p:nvPr>
            <p:ph type="body" sz="quarter" idx="10"/>
          </p:nvPr>
        </p:nvSpPr>
        <p:spPr/>
        <p:txBody>
          <a:bodyPr/>
          <a:lstStyle/>
          <a:p>
            <a:r>
              <a:rPr lang="en-US" altLang="ko-KR" dirty="0" err="1">
                <a:solidFill>
                  <a:schemeClr val="accent1"/>
                </a:solidFill>
              </a:rPr>
              <a:t>Các</a:t>
            </a:r>
            <a:r>
              <a:rPr lang="en-US" altLang="ko-KR" dirty="0">
                <a:solidFill>
                  <a:schemeClr val="accent1"/>
                </a:solidFill>
              </a:rPr>
              <a:t> </a:t>
            </a:r>
            <a:r>
              <a:rPr lang="en-US" altLang="ko-KR" dirty="0" err="1">
                <a:solidFill>
                  <a:schemeClr val="accent1"/>
                </a:solidFill>
              </a:rPr>
              <a:t>chức</a:t>
            </a:r>
            <a:r>
              <a:rPr lang="en-US" altLang="ko-KR" dirty="0">
                <a:solidFill>
                  <a:schemeClr val="accent1"/>
                </a:solidFill>
              </a:rPr>
              <a:t> </a:t>
            </a:r>
            <a:r>
              <a:rPr lang="en-US" altLang="ko-KR" dirty="0" err="1">
                <a:solidFill>
                  <a:schemeClr val="accent1"/>
                </a:solidFill>
              </a:rPr>
              <a:t>năng</a:t>
            </a:r>
            <a:r>
              <a:rPr lang="en-US" altLang="ko-KR" dirty="0">
                <a:solidFill>
                  <a:schemeClr val="accent1"/>
                </a:solidFill>
              </a:rPr>
              <a:t> </a:t>
            </a:r>
            <a:r>
              <a:rPr lang="en-US" altLang="ko-KR" dirty="0" err="1">
                <a:solidFill>
                  <a:schemeClr val="accent1"/>
                </a:solidFill>
              </a:rPr>
              <a:t>của</a:t>
            </a:r>
            <a:r>
              <a:rPr lang="en-US" altLang="ko-KR" dirty="0">
                <a:solidFill>
                  <a:schemeClr val="accent1"/>
                </a:solidFill>
              </a:rPr>
              <a:t> </a:t>
            </a:r>
            <a:r>
              <a:rPr lang="en-US" altLang="ko-KR" dirty="0" err="1">
                <a:solidFill>
                  <a:schemeClr val="accent1"/>
                </a:solidFill>
              </a:rPr>
              <a:t>hệ</a:t>
            </a:r>
            <a:r>
              <a:rPr lang="en-US" altLang="ko-KR" dirty="0">
                <a:solidFill>
                  <a:schemeClr val="accent1"/>
                </a:solidFill>
              </a:rPr>
              <a:t> </a:t>
            </a:r>
            <a:r>
              <a:rPr lang="en-US" altLang="ko-KR" dirty="0" err="1">
                <a:solidFill>
                  <a:schemeClr val="accent1"/>
                </a:solidFill>
              </a:rPr>
              <a:t>quản</a:t>
            </a:r>
            <a:r>
              <a:rPr lang="en-US" altLang="ko-KR" dirty="0">
                <a:solidFill>
                  <a:schemeClr val="accent1"/>
                </a:solidFill>
              </a:rPr>
              <a:t> </a:t>
            </a:r>
            <a:r>
              <a:rPr lang="en-US" altLang="ko-KR" dirty="0" err="1">
                <a:solidFill>
                  <a:schemeClr val="accent1"/>
                </a:solidFill>
              </a:rPr>
              <a:t>lý</a:t>
            </a:r>
            <a:r>
              <a:rPr lang="en-US" altLang="ko-KR" dirty="0">
                <a:solidFill>
                  <a:schemeClr val="accent1"/>
                </a:solidFill>
              </a:rPr>
              <a:t> </a:t>
            </a:r>
            <a:r>
              <a:rPr lang="en-US" altLang="ko-KR" dirty="0" err="1">
                <a:solidFill>
                  <a:schemeClr val="accent1"/>
                </a:solidFill>
              </a:rPr>
              <a:t>công</a:t>
            </a:r>
            <a:r>
              <a:rPr lang="en-US" altLang="ko-KR" dirty="0">
                <a:solidFill>
                  <a:schemeClr val="accent1"/>
                </a:solidFill>
              </a:rPr>
              <a:t> </a:t>
            </a:r>
            <a:r>
              <a:rPr lang="en-US" altLang="ko-KR" dirty="0" err="1">
                <a:solidFill>
                  <a:schemeClr val="accent1"/>
                </a:solidFill>
              </a:rPr>
              <a:t>văn</a:t>
            </a:r>
            <a:endParaRPr lang="ko-KR" altLang="en-US" dirty="0">
              <a:solidFill>
                <a:schemeClr val="accent1"/>
              </a:solidFill>
            </a:endParaRPr>
          </a:p>
        </p:txBody>
      </p:sp>
      <p:grpSp>
        <p:nvGrpSpPr>
          <p:cNvPr id="7" name="Group 6"/>
          <p:cNvGrpSpPr/>
          <p:nvPr/>
        </p:nvGrpSpPr>
        <p:grpSpPr>
          <a:xfrm>
            <a:off x="4028887" y="1131794"/>
            <a:ext cx="546072" cy="1842849"/>
            <a:chOff x="4025928" y="987726"/>
            <a:chExt cx="576064" cy="1944064"/>
          </a:xfrm>
          <a:solidFill>
            <a:schemeClr val="accent1"/>
          </a:solidFill>
        </p:grpSpPr>
        <p:sp>
          <p:nvSpPr>
            <p:cNvPr id="4" name="Rectangle 3"/>
            <p:cNvSpPr/>
            <p:nvPr/>
          </p:nvSpPr>
          <p:spPr>
            <a:xfrm>
              <a:off x="4025928" y="1563638"/>
              <a:ext cx="576064" cy="1368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flipH="1">
              <a:off x="4025992" y="987726"/>
              <a:ext cx="576000" cy="576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9" name="Group 8"/>
          <p:cNvGrpSpPr/>
          <p:nvPr/>
        </p:nvGrpSpPr>
        <p:grpSpPr>
          <a:xfrm rot="5400000">
            <a:off x="5223346" y="1780185"/>
            <a:ext cx="546072" cy="1842848"/>
            <a:chOff x="4025928" y="987727"/>
            <a:chExt cx="576064" cy="1944063"/>
          </a:xfrm>
          <a:solidFill>
            <a:schemeClr val="accent1">
              <a:alpha val="70000"/>
            </a:schemeClr>
          </a:solidFill>
        </p:grpSpPr>
        <p:sp>
          <p:nvSpPr>
            <p:cNvPr id="10" name="Rectangle 9"/>
            <p:cNvSpPr/>
            <p:nvPr/>
          </p:nvSpPr>
          <p:spPr>
            <a:xfrm>
              <a:off x="4025928" y="1563638"/>
              <a:ext cx="576064" cy="13681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ight Triangle 10"/>
            <p:cNvSpPr/>
            <p:nvPr/>
          </p:nvSpPr>
          <p:spPr>
            <a:xfrm flipH="1">
              <a:off x="4025992" y="987727"/>
              <a:ext cx="576000" cy="57600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2" name="Group 11"/>
          <p:cNvGrpSpPr/>
          <p:nvPr/>
        </p:nvGrpSpPr>
        <p:grpSpPr>
          <a:xfrm rot="10800000">
            <a:off x="4574958" y="2972863"/>
            <a:ext cx="546072" cy="1842849"/>
            <a:chOff x="4025928" y="987726"/>
            <a:chExt cx="576064" cy="1944064"/>
          </a:xfrm>
          <a:solidFill>
            <a:schemeClr val="accent1"/>
          </a:solidFill>
        </p:grpSpPr>
        <p:sp>
          <p:nvSpPr>
            <p:cNvPr id="13" name="Rectangle 12"/>
            <p:cNvSpPr/>
            <p:nvPr/>
          </p:nvSpPr>
          <p:spPr>
            <a:xfrm>
              <a:off x="4025928" y="1563638"/>
              <a:ext cx="576064" cy="13681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ight Triangle 13"/>
            <p:cNvSpPr/>
            <p:nvPr/>
          </p:nvSpPr>
          <p:spPr>
            <a:xfrm flipH="1">
              <a:off x="4025992" y="987726"/>
              <a:ext cx="576000" cy="5760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8" name="TextBox 17"/>
          <p:cNvSpPr txBox="1"/>
          <p:nvPr/>
        </p:nvSpPr>
        <p:spPr>
          <a:xfrm>
            <a:off x="4635720" y="2563107"/>
            <a:ext cx="1448448" cy="276999"/>
          </a:xfrm>
          <a:prstGeom prst="rect">
            <a:avLst/>
          </a:prstGeom>
          <a:noFill/>
        </p:spPr>
        <p:txBody>
          <a:bodyPr wrap="square" rtlCol="0">
            <a:spAutoFit/>
          </a:bodyPr>
          <a:lstStyle/>
          <a:p>
            <a:r>
              <a:rPr lang="en-US" altLang="ko-KR" sz="1200" b="1" dirty="0" err="1">
                <a:solidFill>
                  <a:schemeClr val="bg1"/>
                </a:solidFill>
                <a:cs typeface="Arial" pitchFamily="34" charset="0"/>
              </a:rPr>
              <a:t>Soạn</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thảo</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trả</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lời</a:t>
            </a:r>
            <a:endParaRPr lang="ko-KR" altLang="en-US" sz="1200" b="1" dirty="0">
              <a:solidFill>
                <a:schemeClr val="bg1"/>
              </a:solidFill>
              <a:cs typeface="Arial" pitchFamily="34" charset="0"/>
            </a:endParaRPr>
          </a:p>
        </p:txBody>
      </p:sp>
      <p:sp>
        <p:nvSpPr>
          <p:cNvPr id="19" name="TextBox 18"/>
          <p:cNvSpPr txBox="1"/>
          <p:nvPr/>
        </p:nvSpPr>
        <p:spPr>
          <a:xfrm rot="16200000">
            <a:off x="3613704" y="2128076"/>
            <a:ext cx="1376440"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Tiếp</a:t>
            </a:r>
            <a:r>
              <a:rPr lang="en-US" altLang="ko-KR" sz="1200" b="1" dirty="0">
                <a:solidFill>
                  <a:schemeClr val="bg1"/>
                </a:solidFill>
                <a:cs typeface="Arial" pitchFamily="34" charset="0"/>
              </a:rPr>
              <a:t> </a:t>
            </a:r>
            <a:r>
              <a:rPr lang="en-US" altLang="ko-KR" sz="1200" b="1" dirty="0" err="1" smtClean="0">
                <a:solidFill>
                  <a:schemeClr val="bg1"/>
                </a:solidFill>
                <a:cs typeface="Arial" pitchFamily="34" charset="0"/>
              </a:rPr>
              <a:t>nhận</a:t>
            </a:r>
            <a:endParaRPr lang="ko-KR" altLang="en-US" sz="1200" b="1" dirty="0">
              <a:solidFill>
                <a:schemeClr val="bg1"/>
              </a:solidFill>
              <a:cs typeface="Arial" pitchFamily="34" charset="0"/>
            </a:endParaRPr>
          </a:p>
        </p:txBody>
      </p:sp>
      <p:sp>
        <p:nvSpPr>
          <p:cNvPr id="20" name="TextBox 19"/>
          <p:cNvSpPr txBox="1"/>
          <p:nvPr/>
        </p:nvSpPr>
        <p:spPr>
          <a:xfrm rot="16200000">
            <a:off x="4159743" y="3522585"/>
            <a:ext cx="1376440" cy="276999"/>
          </a:xfrm>
          <a:prstGeom prst="rect">
            <a:avLst/>
          </a:prstGeom>
          <a:noFill/>
        </p:spPr>
        <p:txBody>
          <a:bodyPr wrap="square" rtlCol="0">
            <a:spAutoFit/>
          </a:bodyPr>
          <a:lstStyle/>
          <a:p>
            <a:r>
              <a:rPr lang="en-US" altLang="ko-KR" sz="1200" b="1" dirty="0" err="1">
                <a:solidFill>
                  <a:schemeClr val="bg1"/>
                </a:solidFill>
                <a:cs typeface="Arial" pitchFamily="34" charset="0"/>
              </a:rPr>
              <a:t>Tình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trạng</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xử</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lý</a:t>
            </a:r>
            <a:endParaRPr lang="ko-KR" altLang="en-US" sz="1200" b="1" dirty="0">
              <a:solidFill>
                <a:schemeClr val="bg1"/>
              </a:solidFill>
              <a:cs typeface="Arial" pitchFamily="34" charset="0"/>
            </a:endParaRPr>
          </a:p>
        </p:txBody>
      </p:sp>
      <p:sp>
        <p:nvSpPr>
          <p:cNvPr id="21" name="TextBox 20"/>
          <p:cNvSpPr txBox="1"/>
          <p:nvPr/>
        </p:nvSpPr>
        <p:spPr>
          <a:xfrm>
            <a:off x="3374940" y="3010632"/>
            <a:ext cx="1270224" cy="461665"/>
          </a:xfrm>
          <a:prstGeom prst="rect">
            <a:avLst/>
          </a:prstGeom>
          <a:noFill/>
        </p:spPr>
        <p:txBody>
          <a:bodyPr wrap="square" rtlCol="0">
            <a:spAutoFit/>
          </a:bodyPr>
          <a:lstStyle/>
          <a:p>
            <a:r>
              <a:rPr lang="en-US" altLang="ko-KR" sz="1200" b="1" dirty="0" err="1">
                <a:solidFill>
                  <a:schemeClr val="bg1"/>
                </a:solidFill>
                <a:cs typeface="Arial" pitchFamily="34" charset="0"/>
              </a:rPr>
              <a:t>Chuyển</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tiếp</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chỉ</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đạo</a:t>
            </a:r>
            <a:endParaRPr lang="ko-KR" altLang="en-US" sz="1200" b="1" dirty="0">
              <a:solidFill>
                <a:schemeClr val="bg1"/>
              </a:solidFill>
              <a:cs typeface="Arial" pitchFamily="34" charset="0"/>
            </a:endParaRPr>
          </a:p>
        </p:txBody>
      </p:sp>
      <p:sp>
        <p:nvSpPr>
          <p:cNvPr id="22" name="TextBox 21"/>
          <p:cNvSpPr txBox="1"/>
          <p:nvPr/>
        </p:nvSpPr>
        <p:spPr>
          <a:xfrm>
            <a:off x="4716016" y="1347614"/>
            <a:ext cx="3180508" cy="830997"/>
          </a:xfrm>
          <a:prstGeom prst="rect">
            <a:avLst/>
          </a:prstGeom>
          <a:noFill/>
        </p:spPr>
        <p:txBody>
          <a:bodyPr wrap="square" rtlCol="0">
            <a:spAutoFit/>
          </a:bodyPr>
          <a:lstStyle/>
          <a:p>
            <a:pPr marL="171450" indent="-171450">
              <a:buFont typeface="Wingdings" pitchFamily="2" charset="2"/>
              <a:buChar char="l"/>
            </a:pPr>
            <a:r>
              <a:rPr lang="en-US" altLang="ko-KR" sz="1200" dirty="0" err="1">
                <a:solidFill>
                  <a:schemeClr val="tx1">
                    <a:lumMod val="75000"/>
                    <a:lumOff val="25000"/>
                  </a:schemeClr>
                </a:solidFill>
                <a:cs typeface="Arial" pitchFamily="34" charset="0"/>
              </a:rPr>
              <a:t>Bộ</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phận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trực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tiếp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xử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lý</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văn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đến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xin</a:t>
            </a:r>
            <a:r>
              <a:rPr lang="en-US" altLang="ko-KR" sz="1200" dirty="0">
                <a:solidFill>
                  <a:schemeClr val="tx1">
                    <a:lumMod val="75000"/>
                    <a:lumOff val="25000"/>
                  </a:schemeClr>
                </a:solidFill>
                <a:cs typeface="Arial" pitchFamily="34" charset="0"/>
              </a:rPr>
              <a:t> ý </a:t>
            </a:r>
            <a:r>
              <a:rPr lang="en-US" altLang="ko-KR" sz="1200" dirty="0" err="1">
                <a:solidFill>
                  <a:schemeClr val="tx1">
                    <a:lumMod val="75000"/>
                    <a:lumOff val="25000"/>
                  </a:schemeClr>
                </a:solidFill>
                <a:cs typeface="Arial" pitchFamily="34" charset="0"/>
              </a:rPr>
              <a:t>kiến</a:t>
            </a:r>
            <a:r>
              <a:rPr lang="en-US" altLang="ko-KR" sz="1200" dirty="0">
                <a:solidFill>
                  <a:schemeClr val="tx1">
                    <a:lumMod val="75000"/>
                    <a:lumOff val="25000"/>
                  </a:schemeClr>
                </a:solidFill>
                <a:cs typeface="Arial" pitchFamily="34" charset="0"/>
              </a:rPr>
              <a:t>, comment </a:t>
            </a:r>
            <a:r>
              <a:rPr lang="en-US" altLang="ko-KR" sz="1200" dirty="0" err="1">
                <a:solidFill>
                  <a:schemeClr val="tx1">
                    <a:lumMod val="75000"/>
                    <a:lumOff val="25000"/>
                  </a:schemeClr>
                </a:solidFill>
                <a:cs typeface="Arial" pitchFamily="34" charset="0"/>
              </a:rPr>
              <a:t>trực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tiếp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trên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mềm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thảo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luận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nội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bộ</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trả</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lời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sau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khi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nhận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văn</a:t>
            </a: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5244685" y="3150995"/>
            <a:ext cx="3180508" cy="1015663"/>
          </a:xfrm>
          <a:prstGeom prst="rect">
            <a:avLst/>
          </a:prstGeom>
          <a:noFill/>
        </p:spPr>
        <p:txBody>
          <a:bodyPr wrap="square" rtlCol="0">
            <a:spAutoFit/>
          </a:bodyPr>
          <a:lstStyle/>
          <a:p>
            <a:pPr marL="171450" indent="-171450">
              <a:buFont typeface="Wingdings" pitchFamily="2" charset="2"/>
              <a:buChar char="l"/>
            </a:pPr>
            <a:r>
              <a:rPr lang="vi-VN" altLang="ko-KR" sz="1200" dirty="0">
                <a:solidFill>
                  <a:schemeClr val="tx1">
                    <a:lumMod val="75000"/>
                    <a:lumOff val="25000"/>
                  </a:schemeClr>
                </a:solidFill>
                <a:cs typeface="Arial" pitchFamily="34" charset="0"/>
              </a:rPr>
              <a:t>Tình trạng xử lý công văn được cập nhật liên tục trên phần mềm, và lãnh đạo có thể biết được một công văn đang được xem xét, đã trả lời hoặc đã được xử lý hay chưa</a:t>
            </a:r>
          </a:p>
        </p:txBody>
      </p:sp>
      <p:sp>
        <p:nvSpPr>
          <p:cNvPr id="28" name="TextBox 27"/>
          <p:cNvSpPr txBox="1"/>
          <p:nvPr/>
        </p:nvSpPr>
        <p:spPr>
          <a:xfrm>
            <a:off x="1259916" y="3635990"/>
            <a:ext cx="3180508" cy="646331"/>
          </a:xfrm>
          <a:prstGeom prst="rect">
            <a:avLst/>
          </a:prstGeom>
          <a:noFill/>
        </p:spPr>
        <p:txBody>
          <a:bodyPr wrap="square" rtlCol="0">
            <a:spAutoFit/>
          </a:bodyPr>
          <a:lstStyle/>
          <a:p>
            <a:pPr marL="171450" indent="-171450" algn="r">
              <a:buFont typeface="Wingdings" pitchFamily="2" charset="2"/>
              <a:buChar char="l"/>
            </a:pPr>
            <a:r>
              <a:rPr lang="vi-VN" altLang="ko-KR" sz="1200" dirty="0">
                <a:solidFill>
                  <a:schemeClr val="tx1">
                    <a:lumMod val="75000"/>
                    <a:lumOff val="25000"/>
                  </a:schemeClr>
                </a:solidFill>
                <a:cs typeface="Arial" pitchFamily="34" charset="0"/>
              </a:rPr>
              <a:t>Lãnh đạo có thể có comment vào bản mềm văn bản, chuyển tiếp cho các bộ phận dưới quyền xử lý và trả lời công văn</a:t>
            </a:r>
          </a:p>
        </p:txBody>
      </p:sp>
      <p:sp>
        <p:nvSpPr>
          <p:cNvPr id="31" name="TextBox 30"/>
          <p:cNvSpPr txBox="1"/>
          <p:nvPr/>
        </p:nvSpPr>
        <p:spPr>
          <a:xfrm>
            <a:off x="688778" y="1951323"/>
            <a:ext cx="3180508" cy="830997"/>
          </a:xfrm>
          <a:prstGeom prst="rect">
            <a:avLst/>
          </a:prstGeom>
          <a:noFill/>
        </p:spPr>
        <p:txBody>
          <a:bodyPr wrap="square" rtlCol="0">
            <a:spAutoFit/>
          </a:bodyPr>
          <a:lstStyle/>
          <a:p>
            <a:pPr marL="171450" indent="-171450" algn="r">
              <a:buFont typeface="Wingdings" pitchFamily="2" charset="2"/>
              <a:buChar char="l"/>
            </a:pPr>
            <a:r>
              <a:rPr lang="vi-VN" altLang="ko-KR" sz="1200" dirty="0">
                <a:solidFill>
                  <a:schemeClr val="tx1">
                    <a:lumMod val="75000"/>
                    <a:lumOff val="25000"/>
                  </a:schemeClr>
                </a:solidFill>
                <a:cs typeface="Arial" pitchFamily="34" charset="0"/>
              </a:rPr>
              <a:t>Công văn được bộ phận văn thư tiếp nhận, phân loại, lưu trữ bản cứng và số hóa bản mềm để gửi cho Lãnh đạo hoặc các bộ phận trong danh sách kính gửi</a:t>
            </a:r>
          </a:p>
        </p:txBody>
      </p:sp>
    </p:spTree>
    <p:extLst>
      <p:ext uri="{BB962C8B-B14F-4D97-AF65-F5344CB8AC3E}">
        <p14:creationId xmlns:p14="http://schemas.microsoft.com/office/powerpoint/2010/main" val="144547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285557" y="1556930"/>
            <a:ext cx="3297807" cy="3254573"/>
            <a:chOff x="1888140" y="1940135"/>
            <a:chExt cx="3297807" cy="3254573"/>
          </a:xfrm>
          <a:solidFill>
            <a:schemeClr val="bg1">
              <a:lumMod val="95000"/>
            </a:schemeClr>
          </a:solidFill>
        </p:grpSpPr>
        <p:sp>
          <p:nvSpPr>
            <p:cNvPr id="5" name="Oval 21"/>
            <p:cNvSpPr>
              <a:spLocks noChangeAspect="1"/>
            </p:cNvSpPr>
            <p:nvPr/>
          </p:nvSpPr>
          <p:spPr>
            <a:xfrm>
              <a:off x="2451650" y="1940135"/>
              <a:ext cx="2143322" cy="216122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21"/>
            <p:cNvSpPr>
              <a:spLocks noChangeAspect="1"/>
            </p:cNvSpPr>
            <p:nvPr/>
          </p:nvSpPr>
          <p:spPr>
            <a:xfrm>
              <a:off x="4104324" y="1987840"/>
              <a:ext cx="1024351" cy="10329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21"/>
            <p:cNvSpPr>
              <a:spLocks noChangeAspect="1"/>
            </p:cNvSpPr>
            <p:nvPr/>
          </p:nvSpPr>
          <p:spPr>
            <a:xfrm>
              <a:off x="2202884" y="3909597"/>
              <a:ext cx="1024351" cy="10329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21"/>
            <p:cNvSpPr>
              <a:spLocks noChangeAspect="1"/>
            </p:cNvSpPr>
            <p:nvPr/>
          </p:nvSpPr>
          <p:spPr>
            <a:xfrm>
              <a:off x="1888140" y="2728946"/>
              <a:ext cx="754426" cy="76072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21"/>
            <p:cNvSpPr>
              <a:spLocks noChangeAspect="1"/>
            </p:cNvSpPr>
            <p:nvPr/>
          </p:nvSpPr>
          <p:spPr>
            <a:xfrm>
              <a:off x="3070626" y="4353562"/>
              <a:ext cx="834179" cy="84114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21"/>
            <p:cNvSpPr>
              <a:spLocks noChangeAspect="1"/>
            </p:cNvSpPr>
            <p:nvPr/>
          </p:nvSpPr>
          <p:spPr>
            <a:xfrm>
              <a:off x="4485168" y="4344387"/>
              <a:ext cx="700779" cy="7066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1" name="Rectangle 10"/>
          <p:cNvSpPr/>
          <p:nvPr/>
        </p:nvSpPr>
        <p:spPr>
          <a:xfrm>
            <a:off x="654009" y="710082"/>
            <a:ext cx="972000"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0072C0"/>
              </a:solidFill>
            </a:endParaRPr>
          </a:p>
        </p:txBody>
      </p:sp>
      <p:grpSp>
        <p:nvGrpSpPr>
          <p:cNvPr id="12" name="Group 11"/>
          <p:cNvGrpSpPr/>
          <p:nvPr/>
        </p:nvGrpSpPr>
        <p:grpSpPr>
          <a:xfrm>
            <a:off x="6218538" y="1887397"/>
            <a:ext cx="2912276" cy="2503533"/>
            <a:chOff x="3995936" y="1131590"/>
            <a:chExt cx="3780122" cy="3249575"/>
          </a:xfrm>
        </p:grpSpPr>
        <p:sp>
          <p:nvSpPr>
            <p:cNvPr id="13" name="Diamond 5"/>
            <p:cNvSpPr/>
            <p:nvPr/>
          </p:nvSpPr>
          <p:spPr>
            <a:xfrm>
              <a:off x="3995936" y="1131590"/>
              <a:ext cx="3240001" cy="324957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
            <p:cNvSpPr/>
            <p:nvPr/>
          </p:nvSpPr>
          <p:spPr>
            <a:xfrm>
              <a:off x="4319792" y="1419623"/>
              <a:ext cx="2592288" cy="1828721"/>
            </a:xfrm>
            <a:custGeom>
              <a:avLst/>
              <a:gdLst/>
              <a:ahLst/>
              <a:cxnLst/>
              <a:rect l="l" t="t" r="r" b="b"/>
              <a:pathLst>
                <a:path w="2592288" h="1828721">
                  <a:moveTo>
                    <a:pt x="0" y="0"/>
                  </a:moveTo>
                  <a:lnTo>
                    <a:pt x="2592288" y="0"/>
                  </a:lnTo>
                  <a:lnTo>
                    <a:pt x="2592288" y="980121"/>
                  </a:lnTo>
                  <a:lnTo>
                    <a:pt x="1302036" y="1828721"/>
                  </a:lnTo>
                  <a:lnTo>
                    <a:pt x="0" y="978755"/>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eeform 14"/>
            <p:cNvSpPr/>
            <p:nvPr/>
          </p:nvSpPr>
          <p:spPr>
            <a:xfrm>
              <a:off x="4820717" y="1550822"/>
              <a:ext cx="2955341" cy="1163117"/>
            </a:xfrm>
            <a:custGeom>
              <a:avLst/>
              <a:gdLst>
                <a:gd name="connsiteX0" fmla="*/ 0 w 2955341"/>
                <a:gd name="connsiteY0" fmla="*/ 1163117 h 1163117"/>
                <a:gd name="connsiteX1" fmla="*/ 577901 w 2955341"/>
                <a:gd name="connsiteY1" fmla="*/ 833933 h 1163117"/>
                <a:gd name="connsiteX2" fmla="*/ 746150 w 2955341"/>
                <a:gd name="connsiteY2" fmla="*/ 1163117 h 1163117"/>
                <a:gd name="connsiteX3" fmla="*/ 1170432 w 2955341"/>
                <a:gd name="connsiteY3" fmla="*/ 409652 h 1163117"/>
                <a:gd name="connsiteX4" fmla="*/ 1506931 w 2955341"/>
                <a:gd name="connsiteY4" fmla="*/ 811988 h 1163117"/>
                <a:gd name="connsiteX5" fmla="*/ 2955341 w 2955341"/>
                <a:gd name="connsiteY5" fmla="*/ 0 h 1163117"/>
                <a:gd name="connsiteX6" fmla="*/ 2955341 w 2955341"/>
                <a:gd name="connsiteY6" fmla="*/ 0 h 1163117"/>
                <a:gd name="connsiteX0" fmla="*/ 0 w 2955341"/>
                <a:gd name="connsiteY0" fmla="*/ 1163117 h 1163117"/>
                <a:gd name="connsiteX1" fmla="*/ 351130 w 2955341"/>
                <a:gd name="connsiteY1" fmla="*/ 716890 h 1163117"/>
                <a:gd name="connsiteX2" fmla="*/ 746150 w 2955341"/>
                <a:gd name="connsiteY2" fmla="*/ 1163117 h 1163117"/>
                <a:gd name="connsiteX3" fmla="*/ 1170432 w 2955341"/>
                <a:gd name="connsiteY3" fmla="*/ 409652 h 1163117"/>
                <a:gd name="connsiteX4" fmla="*/ 1506931 w 2955341"/>
                <a:gd name="connsiteY4" fmla="*/ 811988 h 1163117"/>
                <a:gd name="connsiteX5" fmla="*/ 2955341 w 2955341"/>
                <a:gd name="connsiteY5" fmla="*/ 0 h 1163117"/>
                <a:gd name="connsiteX6" fmla="*/ 2955341 w 2955341"/>
                <a:gd name="connsiteY6" fmla="*/ 0 h 1163117"/>
                <a:gd name="connsiteX0" fmla="*/ 0 w 2955341"/>
                <a:gd name="connsiteY0" fmla="*/ 1163117 h 1163117"/>
                <a:gd name="connsiteX1" fmla="*/ 351130 w 2955341"/>
                <a:gd name="connsiteY1" fmla="*/ 716890 h 1163117"/>
                <a:gd name="connsiteX2" fmla="*/ 746150 w 2955341"/>
                <a:gd name="connsiteY2" fmla="*/ 1163117 h 1163117"/>
                <a:gd name="connsiteX3" fmla="*/ 1170432 w 2955341"/>
                <a:gd name="connsiteY3" fmla="*/ 409652 h 1163117"/>
                <a:gd name="connsiteX4" fmla="*/ 1704441 w 2955341"/>
                <a:gd name="connsiteY4" fmla="*/ 702260 h 1163117"/>
                <a:gd name="connsiteX5" fmla="*/ 2955341 w 2955341"/>
                <a:gd name="connsiteY5" fmla="*/ 0 h 1163117"/>
                <a:gd name="connsiteX6" fmla="*/ 2955341 w 2955341"/>
                <a:gd name="connsiteY6" fmla="*/ 0 h 1163117"/>
                <a:gd name="connsiteX0" fmla="*/ 0 w 2955341"/>
                <a:gd name="connsiteY0" fmla="*/ 1163117 h 1163117"/>
                <a:gd name="connsiteX1" fmla="*/ 351130 w 2955341"/>
                <a:gd name="connsiteY1" fmla="*/ 716890 h 1163117"/>
                <a:gd name="connsiteX2" fmla="*/ 746150 w 2955341"/>
                <a:gd name="connsiteY2" fmla="*/ 1163117 h 1163117"/>
                <a:gd name="connsiteX3" fmla="*/ 1170432 w 2955341"/>
                <a:gd name="connsiteY3" fmla="*/ 409652 h 1163117"/>
                <a:gd name="connsiteX4" fmla="*/ 1704441 w 2955341"/>
                <a:gd name="connsiteY4" fmla="*/ 833934 h 1163117"/>
                <a:gd name="connsiteX5" fmla="*/ 2955341 w 2955341"/>
                <a:gd name="connsiteY5" fmla="*/ 0 h 1163117"/>
                <a:gd name="connsiteX6" fmla="*/ 2955341 w 2955341"/>
                <a:gd name="connsiteY6" fmla="*/ 0 h 11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41" h="1163117">
                  <a:moveTo>
                    <a:pt x="0" y="1163117"/>
                  </a:moveTo>
                  <a:lnTo>
                    <a:pt x="351130" y="716890"/>
                  </a:lnTo>
                  <a:lnTo>
                    <a:pt x="746150" y="1163117"/>
                  </a:lnTo>
                  <a:lnTo>
                    <a:pt x="1170432" y="409652"/>
                  </a:lnTo>
                  <a:lnTo>
                    <a:pt x="1704441" y="833934"/>
                  </a:lnTo>
                  <a:lnTo>
                    <a:pt x="2955341" y="0"/>
                  </a:lnTo>
                  <a:lnTo>
                    <a:pt x="2955341" y="0"/>
                  </a:lnTo>
                </a:path>
              </a:pathLst>
            </a:custGeom>
            <a:ln w="317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 name="Oval 15"/>
            <p:cNvSpPr/>
            <p:nvPr/>
          </p:nvSpPr>
          <p:spPr>
            <a:xfrm>
              <a:off x="5918207" y="1880840"/>
              <a:ext cx="180020" cy="180020"/>
            </a:xfrm>
            <a:prstGeom prst="ellipse">
              <a:avLst/>
            </a:prstGeom>
            <a:solidFill>
              <a:schemeClr val="accent1"/>
            </a:solidFill>
            <a:ln w="635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7" name="Oval 16"/>
            <p:cNvSpPr/>
            <p:nvPr/>
          </p:nvSpPr>
          <p:spPr>
            <a:xfrm>
              <a:off x="6430647" y="2268493"/>
              <a:ext cx="180020" cy="180020"/>
            </a:xfrm>
            <a:prstGeom prst="ellipse">
              <a:avLst/>
            </a:prstGeom>
            <a:solidFill>
              <a:schemeClr val="accent1"/>
            </a:solidFill>
            <a:ln w="635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Oval 17"/>
            <p:cNvSpPr/>
            <p:nvPr/>
          </p:nvSpPr>
          <p:spPr>
            <a:xfrm>
              <a:off x="5452141" y="2570577"/>
              <a:ext cx="180020" cy="180020"/>
            </a:xfrm>
            <a:prstGeom prst="ellipse">
              <a:avLst/>
            </a:prstGeom>
            <a:solidFill>
              <a:schemeClr val="accent1"/>
            </a:solidFill>
            <a:ln w="635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Oval 18"/>
            <p:cNvSpPr/>
            <p:nvPr/>
          </p:nvSpPr>
          <p:spPr>
            <a:xfrm>
              <a:off x="5076056" y="2178483"/>
              <a:ext cx="180020" cy="180020"/>
            </a:xfrm>
            <a:prstGeom prst="ellipse">
              <a:avLst/>
            </a:prstGeom>
            <a:solidFill>
              <a:schemeClr val="accent1"/>
            </a:solidFill>
            <a:ln w="635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0" name="TextBox 19"/>
          <p:cNvSpPr txBox="1"/>
          <p:nvPr/>
        </p:nvSpPr>
        <p:spPr>
          <a:xfrm>
            <a:off x="1656897" y="727975"/>
            <a:ext cx="3359883" cy="954107"/>
          </a:xfrm>
          <a:prstGeom prst="rect">
            <a:avLst/>
          </a:prstGeom>
          <a:noFill/>
        </p:spPr>
        <p:txBody>
          <a:bodyPr wrap="square" rtlCol="0">
            <a:spAutoFit/>
          </a:bodyPr>
          <a:lstStyle/>
          <a:p>
            <a:r>
              <a:rPr lang="en-US" altLang="ko-KR" sz="2800" b="1" dirty="0" smtClean="0">
                <a:solidFill>
                  <a:schemeClr val="tx1">
                    <a:lumMod val="75000"/>
                    <a:lumOff val="25000"/>
                  </a:schemeClr>
                </a:solidFill>
                <a:latin typeface="+mj-lt"/>
                <a:cs typeface="Arial" pitchFamily="34" charset="0"/>
              </a:rPr>
              <a:t>Module </a:t>
            </a:r>
            <a:r>
              <a:rPr lang="en-US" altLang="ko-KR" sz="2800" b="1" dirty="0" smtClean="0">
                <a:solidFill>
                  <a:schemeClr val="accent1"/>
                </a:solidFill>
                <a:latin typeface="+mj-lt"/>
                <a:cs typeface="Arial" pitchFamily="34" charset="0"/>
              </a:rPr>
              <a:t>Danh </a:t>
            </a:r>
            <a:r>
              <a:rPr lang="en-US" altLang="ko-KR" sz="2800" b="1" dirty="0" err="1" smtClean="0">
                <a:solidFill>
                  <a:schemeClr val="accent1"/>
                </a:solidFill>
                <a:latin typeface="+mj-lt"/>
                <a:cs typeface="Arial" pitchFamily="34" charset="0"/>
              </a:rPr>
              <a:t>bạ</a:t>
            </a:r>
            <a:r>
              <a:rPr lang="en-US" altLang="ko-KR" sz="2800" b="1" dirty="0" smtClean="0">
                <a:solidFill>
                  <a:schemeClr val="accent1"/>
                </a:solidFill>
                <a:latin typeface="+mj-lt"/>
                <a:cs typeface="Arial" pitchFamily="34" charset="0"/>
              </a:rPr>
              <a:t> </a:t>
            </a:r>
            <a:r>
              <a:rPr lang="en-US" altLang="ko-KR" sz="2800" b="1" dirty="0" err="1" smtClean="0">
                <a:solidFill>
                  <a:schemeClr val="accent1"/>
                </a:solidFill>
                <a:latin typeface="+mj-lt"/>
                <a:cs typeface="Arial" pitchFamily="34" charset="0"/>
              </a:rPr>
              <a:t>nội</a:t>
            </a:r>
            <a:r>
              <a:rPr lang="en-US" altLang="ko-KR" sz="2800" b="1" dirty="0" smtClean="0">
                <a:solidFill>
                  <a:schemeClr val="accent1"/>
                </a:solidFill>
                <a:latin typeface="+mj-lt"/>
                <a:cs typeface="Arial" pitchFamily="34" charset="0"/>
              </a:rPr>
              <a:t> </a:t>
            </a:r>
            <a:r>
              <a:rPr lang="en-US" altLang="ko-KR" sz="2800" b="1" dirty="0" err="1" smtClean="0">
                <a:solidFill>
                  <a:schemeClr val="accent1"/>
                </a:solidFill>
                <a:latin typeface="+mj-lt"/>
                <a:cs typeface="Arial" pitchFamily="34" charset="0"/>
              </a:rPr>
              <a:t>bộ</a:t>
            </a:r>
            <a:endParaRPr lang="ko-KR" altLang="en-US" sz="2800" b="1" dirty="0">
              <a:solidFill>
                <a:schemeClr val="tx1">
                  <a:lumMod val="75000"/>
                  <a:lumOff val="25000"/>
                </a:schemeClr>
              </a:solidFill>
              <a:latin typeface="+mj-lt"/>
              <a:cs typeface="Arial" pitchFamily="34" charset="0"/>
            </a:endParaRPr>
          </a:p>
        </p:txBody>
      </p:sp>
      <p:sp>
        <p:nvSpPr>
          <p:cNvPr id="21" name="Oval 6"/>
          <p:cNvSpPr>
            <a:spLocks noChangeAspect="1"/>
          </p:cNvSpPr>
          <p:nvPr/>
        </p:nvSpPr>
        <p:spPr>
          <a:xfrm rot="678773">
            <a:off x="772953" y="829021"/>
            <a:ext cx="734112" cy="734122"/>
          </a:xfrm>
          <a:custGeom>
            <a:avLst/>
            <a:gdLst>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38846 w 2792781"/>
              <a:gd name="connsiteY3" fmla="*/ 185917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23272 w 2792781"/>
              <a:gd name="connsiteY19" fmla="*/ 59444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492581 w 2792781"/>
              <a:gd name="connsiteY19" fmla="*/ 597455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16051 w 2792781"/>
              <a:gd name="connsiteY19" fmla="*/ 605277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16051 w 2792781"/>
              <a:gd name="connsiteY19" fmla="*/ 605277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01006 w 2792781"/>
              <a:gd name="connsiteY19" fmla="*/ 608287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01006 w 2792781"/>
              <a:gd name="connsiteY19" fmla="*/ 608287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01006 w 2792781"/>
              <a:gd name="connsiteY19" fmla="*/ 608287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01006 w 2792781"/>
              <a:gd name="connsiteY19" fmla="*/ 608287 h 2792819"/>
              <a:gd name="connsiteX20" fmla="*/ 1861182 w 2792781"/>
              <a:gd name="connsiteY20" fmla="*/ 540791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01006 w 2792781"/>
              <a:gd name="connsiteY19" fmla="*/ 608287 h 2792819"/>
              <a:gd name="connsiteX20" fmla="*/ 1810031 w 2792781"/>
              <a:gd name="connsiteY20" fmla="*/ 551024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01006 w 2792781"/>
              <a:gd name="connsiteY19" fmla="*/ 608287 h 2792819"/>
              <a:gd name="connsiteX20" fmla="*/ 1789570 w 2792781"/>
              <a:gd name="connsiteY20" fmla="*/ 558246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 name="connsiteX0" fmla="*/ 1284573 w 2792781"/>
              <a:gd name="connsiteY0" fmla="*/ 948871 h 2792819"/>
              <a:gd name="connsiteX1" fmla="*/ 1223832 w 2792781"/>
              <a:gd name="connsiteY1" fmla="*/ 962294 h 2792819"/>
              <a:gd name="connsiteX2" fmla="*/ 1043518 w 2792781"/>
              <a:gd name="connsiteY2" fmla="*/ 1430098 h 2792819"/>
              <a:gd name="connsiteX3" fmla="*/ 1386987 w 2792781"/>
              <a:gd name="connsiteY3" fmla="*/ 1849546 h 2792819"/>
              <a:gd name="connsiteX4" fmla="*/ 1618575 w 2792781"/>
              <a:gd name="connsiteY4" fmla="*/ 1404506 h 2792819"/>
              <a:gd name="connsiteX5" fmla="*/ 1600392 w 2792781"/>
              <a:gd name="connsiteY5" fmla="*/ 1280945 h 2792819"/>
              <a:gd name="connsiteX6" fmla="*/ 1284573 w 2792781"/>
              <a:gd name="connsiteY6" fmla="*/ 948871 h 2792819"/>
              <a:gd name="connsiteX7" fmla="*/ 1116072 w 2792781"/>
              <a:gd name="connsiteY7" fmla="*/ 28470 h 2792819"/>
              <a:gd name="connsiteX8" fmla="*/ 1712109 w 2792781"/>
              <a:gd name="connsiteY8" fmla="*/ 36298 h 2792819"/>
              <a:gd name="connsiteX9" fmla="*/ 2792464 w 2792781"/>
              <a:gd name="connsiteY9" fmla="*/ 1426096 h 2792819"/>
              <a:gd name="connsiteX10" fmla="*/ 2781970 w 2792781"/>
              <a:gd name="connsiteY10" fmla="*/ 1425874 h 2792819"/>
              <a:gd name="connsiteX11" fmla="*/ 2783658 w 2792781"/>
              <a:gd name="connsiteY11" fmla="*/ 1437884 h 2792819"/>
              <a:gd name="connsiteX12" fmla="*/ 2168456 w 2792781"/>
              <a:gd name="connsiteY12" fmla="*/ 1966753 h 2792819"/>
              <a:gd name="connsiteX13" fmla="*/ 1783469 w 2792781"/>
              <a:gd name="connsiteY13" fmla="*/ 1720806 h 2792819"/>
              <a:gd name="connsiteX14" fmla="*/ 1207530 w 2792781"/>
              <a:gd name="connsiteY14" fmla="*/ 2184949 h 2792819"/>
              <a:gd name="connsiteX15" fmla="*/ 665177 w 2792781"/>
              <a:gd name="connsiteY15" fmla="*/ 1414143 h 2792819"/>
              <a:gd name="connsiteX16" fmla="*/ 1098227 w 2792781"/>
              <a:gd name="connsiteY16" fmla="*/ 658997 h 2792819"/>
              <a:gd name="connsiteX17" fmla="*/ 1207530 w 2792781"/>
              <a:gd name="connsiteY17" fmla="*/ 643336 h 2792819"/>
              <a:gd name="connsiteX18" fmla="*/ 1538035 w 2792781"/>
              <a:gd name="connsiteY18" fmla="*/ 806954 h 2792819"/>
              <a:gd name="connsiteX19" fmla="*/ 1501006 w 2792781"/>
              <a:gd name="connsiteY19" fmla="*/ 608287 h 2792819"/>
              <a:gd name="connsiteX20" fmla="*/ 1777535 w 2792781"/>
              <a:gd name="connsiteY20" fmla="*/ 560654 h 2792819"/>
              <a:gd name="connsiteX21" fmla="*/ 1984595 w 2792781"/>
              <a:gd name="connsiteY21" fmla="*/ 1471384 h 2792819"/>
              <a:gd name="connsiteX22" fmla="*/ 2450537 w 2792781"/>
              <a:gd name="connsiteY22" fmla="*/ 1407048 h 2792819"/>
              <a:gd name="connsiteX23" fmla="*/ 2452602 w 2792781"/>
              <a:gd name="connsiteY23" fmla="*/ 1407078 h 2792819"/>
              <a:gd name="connsiteX24" fmla="*/ 1635320 w 2792781"/>
              <a:gd name="connsiteY24" fmla="*/ 367177 h 2792819"/>
              <a:gd name="connsiteX25" fmla="*/ 438131 w 2792781"/>
              <a:gd name="connsiteY25" fmla="*/ 951323 h 2792819"/>
              <a:gd name="connsiteX26" fmla="*/ 763976 w 2792781"/>
              <a:gd name="connsiteY26" fmla="*/ 2242956 h 2792819"/>
              <a:gd name="connsiteX27" fmla="*/ 2094995 w 2792781"/>
              <a:gd name="connsiteY27" fmla="*/ 2189301 h 2792819"/>
              <a:gd name="connsiteX28" fmla="*/ 2319549 w 2792781"/>
              <a:gd name="connsiteY28" fmla="*/ 2444158 h 2792819"/>
              <a:gd name="connsiteX29" fmla="*/ 560664 w 2792781"/>
              <a:gd name="connsiteY29" fmla="*/ 2515061 h 2792819"/>
              <a:gd name="connsiteX30" fmla="*/ 130073 w 2792781"/>
              <a:gd name="connsiteY30" fmla="*/ 808223 h 2792819"/>
              <a:gd name="connsiteX31" fmla="*/ 1116072 w 2792781"/>
              <a:gd name="connsiteY31" fmla="*/ 28470 h 279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92781" h="2792819">
                <a:moveTo>
                  <a:pt x="1284573" y="948871"/>
                </a:moveTo>
                <a:lnTo>
                  <a:pt x="1223832" y="962294"/>
                </a:lnTo>
                <a:cubicBezTo>
                  <a:pt x="1087903" y="1014813"/>
                  <a:pt x="1016326" y="1282223"/>
                  <a:pt x="1043518" y="1430098"/>
                </a:cubicBezTo>
                <a:cubicBezTo>
                  <a:pt x="1070710" y="1577973"/>
                  <a:pt x="1171040" y="1859512"/>
                  <a:pt x="1386987" y="1849546"/>
                </a:cubicBezTo>
                <a:cubicBezTo>
                  <a:pt x="1565156" y="1841323"/>
                  <a:pt x="1632034" y="1660529"/>
                  <a:pt x="1618575" y="1404506"/>
                </a:cubicBezTo>
                <a:cubicBezTo>
                  <a:pt x="1612499" y="1363296"/>
                  <a:pt x="1606375" y="1322011"/>
                  <a:pt x="1600392" y="1280945"/>
                </a:cubicBezTo>
                <a:cubicBezTo>
                  <a:pt x="1554724" y="1081183"/>
                  <a:pt x="1426207" y="939857"/>
                  <a:pt x="1284573" y="948871"/>
                </a:cubicBezTo>
                <a:close/>
                <a:moveTo>
                  <a:pt x="1116072" y="28470"/>
                </a:moveTo>
                <a:cubicBezTo>
                  <a:pt x="1308266" y="-11007"/>
                  <a:pt x="1510998" y="-10375"/>
                  <a:pt x="1712109" y="36298"/>
                </a:cubicBezTo>
                <a:cubicBezTo>
                  <a:pt x="2355664" y="185651"/>
                  <a:pt x="2806475" y="765586"/>
                  <a:pt x="2792464" y="1426096"/>
                </a:cubicBezTo>
                <a:lnTo>
                  <a:pt x="2781970" y="1425874"/>
                </a:lnTo>
                <a:cubicBezTo>
                  <a:pt x="2783089" y="1429650"/>
                  <a:pt x="2783425" y="1433677"/>
                  <a:pt x="2783658" y="1437884"/>
                </a:cubicBezTo>
                <a:cubicBezTo>
                  <a:pt x="2789603" y="1608192"/>
                  <a:pt x="2605655" y="1963014"/>
                  <a:pt x="2168456" y="1966753"/>
                </a:cubicBezTo>
                <a:cubicBezTo>
                  <a:pt x="1956121" y="1961037"/>
                  <a:pt x="1801537" y="1793434"/>
                  <a:pt x="1783469" y="1720806"/>
                </a:cubicBezTo>
                <a:cubicBezTo>
                  <a:pt x="1685367" y="2135654"/>
                  <a:pt x="1439647" y="2214393"/>
                  <a:pt x="1207530" y="2184949"/>
                </a:cubicBezTo>
                <a:cubicBezTo>
                  <a:pt x="975413" y="2155505"/>
                  <a:pt x="727700" y="1835231"/>
                  <a:pt x="665177" y="1414143"/>
                </a:cubicBezTo>
                <a:cubicBezTo>
                  <a:pt x="603794" y="1000733"/>
                  <a:pt x="851086" y="730872"/>
                  <a:pt x="1098227" y="658997"/>
                </a:cubicBezTo>
                <a:cubicBezTo>
                  <a:pt x="1133533" y="648729"/>
                  <a:pt x="1170168" y="645766"/>
                  <a:pt x="1207530" y="643336"/>
                </a:cubicBezTo>
                <a:cubicBezTo>
                  <a:pt x="1393171" y="631265"/>
                  <a:pt x="1448206" y="703726"/>
                  <a:pt x="1538035" y="806954"/>
                </a:cubicBezTo>
                <a:cubicBezTo>
                  <a:pt x="1520299" y="728244"/>
                  <a:pt x="1516836" y="696354"/>
                  <a:pt x="1501006" y="608287"/>
                </a:cubicBezTo>
                <a:lnTo>
                  <a:pt x="1777535" y="560654"/>
                </a:lnTo>
                <a:lnTo>
                  <a:pt x="1984595" y="1471384"/>
                </a:lnTo>
                <a:cubicBezTo>
                  <a:pt x="2027521" y="1790522"/>
                  <a:pt x="2466004" y="1739910"/>
                  <a:pt x="2450537" y="1407048"/>
                </a:cubicBezTo>
                <a:lnTo>
                  <a:pt x="2452602" y="1407078"/>
                </a:lnTo>
                <a:cubicBezTo>
                  <a:pt x="2458083" y="912160"/>
                  <a:pt x="2118484" y="479307"/>
                  <a:pt x="1635320" y="367177"/>
                </a:cubicBezTo>
                <a:cubicBezTo>
                  <a:pt x="1148317" y="254156"/>
                  <a:pt x="648753" y="497908"/>
                  <a:pt x="438131" y="951323"/>
                </a:cubicBezTo>
                <a:cubicBezTo>
                  <a:pt x="227508" y="1404738"/>
                  <a:pt x="363478" y="1943711"/>
                  <a:pt x="763976" y="2242956"/>
                </a:cubicBezTo>
                <a:cubicBezTo>
                  <a:pt x="1164474" y="2542201"/>
                  <a:pt x="1719882" y="2519811"/>
                  <a:pt x="2094995" y="2189301"/>
                </a:cubicBezTo>
                <a:lnTo>
                  <a:pt x="2319549" y="2444158"/>
                </a:lnTo>
                <a:cubicBezTo>
                  <a:pt x="1823854" y="2880913"/>
                  <a:pt x="1089905" y="2910500"/>
                  <a:pt x="560664" y="2515061"/>
                </a:cubicBezTo>
                <a:cubicBezTo>
                  <a:pt x="31422" y="2119621"/>
                  <a:pt x="-148255" y="1407391"/>
                  <a:pt x="130073" y="808223"/>
                </a:cubicBezTo>
                <a:cubicBezTo>
                  <a:pt x="321423" y="396294"/>
                  <a:pt x="693246" y="115320"/>
                  <a:pt x="1116072" y="2847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ectangle 21"/>
          <p:cNvSpPr/>
          <p:nvPr/>
        </p:nvSpPr>
        <p:spPr>
          <a:xfrm>
            <a:off x="624780" y="1795151"/>
            <a:ext cx="439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ectangle 16"/>
          <p:cNvSpPr/>
          <p:nvPr/>
        </p:nvSpPr>
        <p:spPr>
          <a:xfrm>
            <a:off x="5849067" y="1795151"/>
            <a:ext cx="430983" cy="283247"/>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 Same Side Corner Rectangle 21"/>
          <p:cNvSpPr/>
          <p:nvPr/>
        </p:nvSpPr>
        <p:spPr>
          <a:xfrm rot="10800000">
            <a:off x="7615852" y="1643873"/>
            <a:ext cx="222330" cy="251064"/>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Block Arc 14"/>
          <p:cNvSpPr/>
          <p:nvPr/>
        </p:nvSpPr>
        <p:spPr>
          <a:xfrm rot="16200000">
            <a:off x="6854108" y="1359884"/>
            <a:ext cx="435124" cy="43541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7"/>
          <p:cNvSpPr/>
          <p:nvPr/>
        </p:nvSpPr>
        <p:spPr>
          <a:xfrm>
            <a:off x="6468043" y="1141072"/>
            <a:ext cx="283908" cy="4913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rapezoid 13"/>
          <p:cNvSpPr/>
          <p:nvPr/>
        </p:nvSpPr>
        <p:spPr>
          <a:xfrm>
            <a:off x="7466617" y="1179307"/>
            <a:ext cx="446596" cy="377623"/>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TextBox 31"/>
          <p:cNvSpPr txBox="1"/>
          <p:nvPr/>
        </p:nvSpPr>
        <p:spPr>
          <a:xfrm>
            <a:off x="609117" y="1980220"/>
            <a:ext cx="3800923" cy="1754326"/>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Danh bạ email, số điện thoại và của các nhân viên, trưởng bộ phận và lãnh đạo công ty là một tài sản thông tin dùng chung cần được quản lý chia sẻ một cách hợp lý nhằm tăng tính hiệu quả công </a:t>
            </a:r>
            <a:r>
              <a:rPr lang="vi-VN" altLang="ko-KR" sz="1200" dirty="0" smtClean="0">
                <a:solidFill>
                  <a:schemeClr val="tx1">
                    <a:lumMod val="75000"/>
                    <a:lumOff val="25000"/>
                  </a:schemeClr>
                </a:solidFill>
                <a:cs typeface="Arial" pitchFamily="34" charset="0"/>
              </a:rPr>
              <a:t>việc</a:t>
            </a:r>
            <a:r>
              <a:rPr lang="en-US" altLang="ko-KR" sz="1200" dirty="0" smtClean="0">
                <a:solidFill>
                  <a:schemeClr val="tx1">
                    <a:lumMod val="75000"/>
                    <a:lumOff val="25000"/>
                  </a:schemeClr>
                </a:solidFill>
                <a:cs typeface="Arial" pitchFamily="34" charset="0"/>
              </a:rPr>
              <a:t>.</a:t>
            </a:r>
          </a:p>
          <a:p>
            <a:endParaRPr lang="vi-VN" altLang="ko-KR" sz="1200" dirty="0">
              <a:solidFill>
                <a:schemeClr val="tx1">
                  <a:lumMod val="75000"/>
                  <a:lumOff val="25000"/>
                </a:schemeClr>
              </a:solidFill>
              <a:cs typeface="Arial" pitchFamily="34" charset="0"/>
            </a:endParaRPr>
          </a:p>
          <a:p>
            <a:r>
              <a:rPr lang="vi-VN" altLang="ko-KR" sz="1200" dirty="0">
                <a:solidFill>
                  <a:schemeClr val="tx1">
                    <a:lumMod val="75000"/>
                    <a:lumOff val="25000"/>
                  </a:schemeClr>
                </a:solidFill>
                <a:cs typeface="Arial" pitchFamily="34" charset="0"/>
              </a:rPr>
              <a:t>Phần mềm VPDT giúp các nhân viên và bộ phận liên quan có thể tra cứu email, số điện thoại để liên lạc với các thành viên khác trong công ty một cách đơn giản và dễ dàng.</a:t>
            </a:r>
          </a:p>
        </p:txBody>
      </p:sp>
      <p:sp>
        <p:nvSpPr>
          <p:cNvPr id="33" name="Rounded Rectangle 7"/>
          <p:cNvSpPr/>
          <p:nvPr/>
        </p:nvSpPr>
        <p:spPr>
          <a:xfrm>
            <a:off x="2579820" y="3810984"/>
            <a:ext cx="481919" cy="833998"/>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ectangle 18"/>
          <p:cNvSpPr/>
          <p:nvPr/>
        </p:nvSpPr>
        <p:spPr>
          <a:xfrm>
            <a:off x="708079" y="3896669"/>
            <a:ext cx="833998" cy="662629"/>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Trapezoid 13"/>
          <p:cNvSpPr/>
          <p:nvPr/>
        </p:nvSpPr>
        <p:spPr>
          <a:xfrm>
            <a:off x="4141075" y="3810984"/>
            <a:ext cx="864096" cy="73064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ounded Rectangle 7"/>
          <p:cNvSpPr/>
          <p:nvPr/>
        </p:nvSpPr>
        <p:spPr>
          <a:xfrm>
            <a:off x="5767801" y="1368118"/>
            <a:ext cx="315474" cy="27225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Isosceles Triangle 68"/>
          <p:cNvSpPr/>
          <p:nvPr/>
        </p:nvSpPr>
        <p:spPr>
          <a:xfrm rot="10800000">
            <a:off x="6117730" y="2175806"/>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9"/>
          <p:cNvSpPr/>
          <p:nvPr/>
        </p:nvSpPr>
        <p:spPr>
          <a:xfrm>
            <a:off x="7958223" y="168208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Oval 7"/>
          <p:cNvSpPr/>
          <p:nvPr/>
        </p:nvSpPr>
        <p:spPr>
          <a:xfrm>
            <a:off x="8536388" y="1872621"/>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ound Same Side Corner Rectangle 11"/>
          <p:cNvSpPr/>
          <p:nvPr/>
        </p:nvSpPr>
        <p:spPr>
          <a:xfrm rot="9900000">
            <a:off x="5735247" y="966499"/>
            <a:ext cx="344802" cy="292843"/>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Freeform 48"/>
          <p:cNvSpPr/>
          <p:nvPr/>
        </p:nvSpPr>
        <p:spPr>
          <a:xfrm>
            <a:off x="5500826" y="185089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Rectangle 36"/>
          <p:cNvSpPr/>
          <p:nvPr/>
        </p:nvSpPr>
        <p:spPr>
          <a:xfrm>
            <a:off x="5307109" y="1409441"/>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Rounded Rectangle 27"/>
          <p:cNvSpPr/>
          <p:nvPr/>
        </p:nvSpPr>
        <p:spPr>
          <a:xfrm>
            <a:off x="7679941" y="792638"/>
            <a:ext cx="359934" cy="27647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ounded Rectangle 7"/>
          <p:cNvSpPr/>
          <p:nvPr/>
        </p:nvSpPr>
        <p:spPr>
          <a:xfrm>
            <a:off x="8531724" y="983170"/>
            <a:ext cx="365941" cy="315803"/>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Donut 24"/>
          <p:cNvSpPr/>
          <p:nvPr/>
        </p:nvSpPr>
        <p:spPr>
          <a:xfrm>
            <a:off x="6758905" y="764148"/>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5" name="Chord 38"/>
          <p:cNvSpPr/>
          <p:nvPr/>
        </p:nvSpPr>
        <p:spPr>
          <a:xfrm>
            <a:off x="7244406" y="835983"/>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Heart 55"/>
          <p:cNvSpPr/>
          <p:nvPr/>
        </p:nvSpPr>
        <p:spPr>
          <a:xfrm>
            <a:off x="6255957" y="783383"/>
            <a:ext cx="309976" cy="309976"/>
          </a:xfrm>
          <a:prstGeom prst="hear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ound Same Side Corner Rectangle 8"/>
          <p:cNvSpPr/>
          <p:nvPr/>
        </p:nvSpPr>
        <p:spPr>
          <a:xfrm>
            <a:off x="5837308" y="2118682"/>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ound Same Side Corner Rectangle 20"/>
          <p:cNvSpPr/>
          <p:nvPr/>
        </p:nvSpPr>
        <p:spPr>
          <a:xfrm rot="10800000">
            <a:off x="6085278" y="1093360"/>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Block Arc 31"/>
          <p:cNvSpPr/>
          <p:nvPr/>
        </p:nvSpPr>
        <p:spPr>
          <a:xfrm>
            <a:off x="8046878" y="1054920"/>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1" name="Round Same Side Corner Rectangle 36"/>
          <p:cNvSpPr/>
          <p:nvPr/>
        </p:nvSpPr>
        <p:spPr>
          <a:xfrm>
            <a:off x="8361454" y="1409441"/>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21"/>
          <p:cNvSpPr>
            <a:spLocks noChangeAspect="1"/>
          </p:cNvSpPr>
          <p:nvPr/>
        </p:nvSpPr>
        <p:spPr>
          <a:xfrm>
            <a:off x="6519072" y="1698306"/>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08504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accent1"/>
                </a:solidFill>
              </a:rPr>
              <a:t>Danh </a:t>
            </a:r>
            <a:r>
              <a:rPr lang="en-US" altLang="ko-KR" dirty="0" err="1" smtClean="0">
                <a:solidFill>
                  <a:schemeClr val="accent1"/>
                </a:solidFill>
              </a:rPr>
              <a:t>bạ</a:t>
            </a:r>
            <a:r>
              <a:rPr lang="en-US" altLang="ko-KR" dirty="0" smtClean="0">
                <a:solidFill>
                  <a:schemeClr val="accent1"/>
                </a:solidFill>
              </a:rPr>
              <a:t> </a:t>
            </a:r>
            <a:r>
              <a:rPr lang="en-US" altLang="ko-KR" dirty="0" err="1" smtClean="0">
                <a:solidFill>
                  <a:schemeClr val="accent1"/>
                </a:solidFill>
              </a:rPr>
              <a:t>nội</a:t>
            </a:r>
            <a:r>
              <a:rPr lang="en-US" altLang="ko-KR" dirty="0" smtClean="0">
                <a:solidFill>
                  <a:schemeClr val="accent1"/>
                </a:solidFill>
              </a:rPr>
              <a:t> </a:t>
            </a:r>
            <a:r>
              <a:rPr lang="en-US" altLang="ko-KR" dirty="0" err="1" smtClean="0">
                <a:solidFill>
                  <a:schemeClr val="accent1"/>
                </a:solidFill>
              </a:rPr>
              <a:t>bộ</a:t>
            </a:r>
            <a:endParaRPr lang="ko-KR" altLang="en-US" dirty="0">
              <a:solidFill>
                <a:schemeClr val="accent1"/>
              </a:solidFill>
            </a:endParaRPr>
          </a:p>
        </p:txBody>
      </p:sp>
      <p:sp>
        <p:nvSpPr>
          <p:cNvPr id="7" name="Teardrop 6"/>
          <p:cNvSpPr/>
          <p:nvPr/>
        </p:nvSpPr>
        <p:spPr>
          <a:xfrm rot="8100000">
            <a:off x="4114799" y="1753016"/>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ardrop 6"/>
          <p:cNvSpPr/>
          <p:nvPr/>
        </p:nvSpPr>
        <p:spPr>
          <a:xfrm rot="2700000">
            <a:off x="3321218" y="2509723"/>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ardrop 6"/>
          <p:cNvSpPr/>
          <p:nvPr/>
        </p:nvSpPr>
        <p:spPr>
          <a:xfrm rot="18900000">
            <a:off x="4114799" y="3265184"/>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ardrop 6"/>
          <p:cNvSpPr/>
          <p:nvPr/>
        </p:nvSpPr>
        <p:spPr>
          <a:xfrm rot="2700000">
            <a:off x="4908380" y="2509723"/>
            <a:ext cx="914400" cy="914401"/>
          </a:xfrm>
          <a:custGeom>
            <a:avLst/>
            <a:gdLst/>
            <a:ahLst/>
            <a:cxnLst/>
            <a:rect l="l" t="t" r="r" b="b"/>
            <a:pathLst>
              <a:path w="914400" h="914401">
                <a:moveTo>
                  <a:pt x="0" y="914400"/>
                </a:moveTo>
                <a:lnTo>
                  <a:pt x="0" y="457204"/>
                </a:lnTo>
                <a:lnTo>
                  <a:pt x="0" y="457200"/>
                </a:lnTo>
                <a:cubicBezTo>
                  <a:pt x="0" y="204695"/>
                  <a:pt x="204695" y="0"/>
                  <a:pt x="457200" y="0"/>
                </a:cubicBezTo>
                <a:lnTo>
                  <a:pt x="914400" y="0"/>
                </a:lnTo>
                <a:lnTo>
                  <a:pt x="914400" y="457197"/>
                </a:lnTo>
                <a:cubicBezTo>
                  <a:pt x="914400" y="457198"/>
                  <a:pt x="914400" y="457199"/>
                  <a:pt x="914400" y="457201"/>
                </a:cubicBezTo>
                <a:cubicBezTo>
                  <a:pt x="914400" y="709706"/>
                  <a:pt x="709705" y="914401"/>
                  <a:pt x="457200" y="914401"/>
                </a:cubicBezTo>
                <a:close/>
              </a:path>
            </a:pathLst>
          </a:cu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21"/>
          <p:cNvSpPr>
            <a:spLocks noChangeAspect="1"/>
          </p:cNvSpPr>
          <p:nvPr/>
        </p:nvSpPr>
        <p:spPr>
          <a:xfrm>
            <a:off x="3590963" y="2798297"/>
            <a:ext cx="334457" cy="3372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9"/>
          <p:cNvSpPr/>
          <p:nvPr/>
        </p:nvSpPr>
        <p:spPr>
          <a:xfrm>
            <a:off x="4425674" y="2039003"/>
            <a:ext cx="300550" cy="28134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ounded Rectangle 7"/>
          <p:cNvSpPr/>
          <p:nvPr/>
        </p:nvSpPr>
        <p:spPr>
          <a:xfrm>
            <a:off x="5218578" y="2805113"/>
            <a:ext cx="315474" cy="27225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36"/>
          <p:cNvSpPr/>
          <p:nvPr/>
        </p:nvSpPr>
        <p:spPr>
          <a:xfrm>
            <a:off x="4409862" y="3583548"/>
            <a:ext cx="332174" cy="27767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5" name="Group 14"/>
          <p:cNvGrpSpPr/>
          <p:nvPr/>
        </p:nvGrpSpPr>
        <p:grpSpPr>
          <a:xfrm>
            <a:off x="5580423" y="1409604"/>
            <a:ext cx="3022844" cy="1048024"/>
            <a:chOff x="803640" y="3362835"/>
            <a:chExt cx="2059657" cy="1048024"/>
          </a:xfrm>
        </p:grpSpPr>
        <p:sp>
          <p:nvSpPr>
            <p:cNvPr id="16" name="TextBox 15"/>
            <p:cNvSpPr txBox="1"/>
            <p:nvPr/>
          </p:nvSpPr>
          <p:spPr>
            <a:xfrm>
              <a:off x="803640" y="3579862"/>
              <a:ext cx="2059657" cy="830997"/>
            </a:xfrm>
            <a:prstGeom prst="rect">
              <a:avLst/>
            </a:prstGeom>
            <a:noFill/>
          </p:spPr>
          <p:txBody>
            <a:bodyPr wrap="square" rtlCol="0">
              <a:spAutoFit/>
            </a:bodyPr>
            <a:lstStyle/>
            <a:p>
              <a:r>
                <a:rPr lang="vi-VN" altLang="ko-KR" sz="1200" dirty="0">
                  <a:solidFill>
                    <a:schemeClr val="tx1">
                      <a:lumMod val="75000"/>
                      <a:lumOff val="25000"/>
                    </a:schemeClr>
                  </a:solidFill>
                  <a:ea typeface="+mj-ea"/>
                  <a:cs typeface="Arial" pitchFamily="34" charset="0"/>
                </a:rPr>
                <a:t>Lưu trữ số điện thoại, email của các khách hàng, đối tác thường xuyên của công ty, phục vụ việc chăm sóc khách hàng, giao dịch với khách hàng</a:t>
              </a:r>
            </a:p>
          </p:txBody>
        </p:sp>
        <p:sp>
          <p:nvSpPr>
            <p:cNvPr id="17" name="TextBox 1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ea typeface="+mj-ea"/>
                  <a:cs typeface="Arial" pitchFamily="34" charset="0"/>
                </a:rPr>
                <a:t>Danh </a:t>
              </a:r>
              <a:r>
                <a:rPr lang="en-US" altLang="ko-KR" sz="1200" b="1" dirty="0" err="1">
                  <a:solidFill>
                    <a:schemeClr val="tx1">
                      <a:lumMod val="75000"/>
                      <a:lumOff val="25000"/>
                    </a:schemeClr>
                  </a:solidFill>
                  <a:ea typeface="+mj-ea"/>
                  <a:cs typeface="Arial" pitchFamily="34" charset="0"/>
                </a:rPr>
                <a:t>bạ</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khách</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hàng</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đối</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tác</a:t>
              </a:r>
              <a:endParaRPr lang="ko-KR" altLang="en-US" sz="1200" b="1" dirty="0">
                <a:solidFill>
                  <a:schemeClr val="tx1">
                    <a:lumMod val="75000"/>
                    <a:lumOff val="25000"/>
                  </a:schemeClr>
                </a:solidFill>
                <a:ea typeface="+mj-ea"/>
                <a:cs typeface="Arial" pitchFamily="34" charset="0"/>
              </a:endParaRPr>
            </a:p>
          </p:txBody>
        </p:sp>
      </p:grpSp>
      <p:grpSp>
        <p:nvGrpSpPr>
          <p:cNvPr id="18" name="Group 17"/>
          <p:cNvGrpSpPr/>
          <p:nvPr/>
        </p:nvGrpSpPr>
        <p:grpSpPr>
          <a:xfrm>
            <a:off x="5580423" y="3584087"/>
            <a:ext cx="3022844" cy="1048024"/>
            <a:chOff x="803640" y="3362835"/>
            <a:chExt cx="2059657" cy="1048024"/>
          </a:xfrm>
        </p:grpSpPr>
        <p:sp>
          <p:nvSpPr>
            <p:cNvPr id="19" name="TextBox 18"/>
            <p:cNvSpPr txBox="1"/>
            <p:nvPr/>
          </p:nvSpPr>
          <p:spPr>
            <a:xfrm>
              <a:off x="803640" y="3579862"/>
              <a:ext cx="2059657" cy="830997"/>
            </a:xfrm>
            <a:prstGeom prst="rect">
              <a:avLst/>
            </a:prstGeom>
            <a:noFill/>
          </p:spPr>
          <p:txBody>
            <a:bodyPr wrap="square" rtlCol="0">
              <a:spAutoFit/>
            </a:bodyPr>
            <a:lstStyle/>
            <a:p>
              <a:r>
                <a:rPr lang="vi-VN" altLang="ko-KR" sz="1200" dirty="0">
                  <a:solidFill>
                    <a:schemeClr val="tx1">
                      <a:lumMod val="75000"/>
                      <a:lumOff val="25000"/>
                    </a:schemeClr>
                  </a:solidFill>
                  <a:ea typeface="+mj-ea"/>
                  <a:cs typeface="Arial" pitchFamily="34" charset="0"/>
                </a:rPr>
                <a:t>Danh bạ của các cơ quan trên cùng địa bàn quản lý như UBND, công an, đảng ủy cũng có thể được lưu trữ phục vụ công tác giao lưu, đối ngoại</a:t>
              </a:r>
            </a:p>
          </p:txBody>
        </p:sp>
        <p:sp>
          <p:nvSpPr>
            <p:cNvPr id="20" name="TextBox 19"/>
            <p:cNvSpPr txBox="1"/>
            <p:nvPr/>
          </p:nvSpPr>
          <p:spPr>
            <a:xfrm>
              <a:off x="803640" y="3362835"/>
              <a:ext cx="2059657" cy="276999"/>
            </a:xfrm>
            <a:prstGeom prst="rect">
              <a:avLst/>
            </a:prstGeom>
            <a:noFill/>
          </p:spPr>
          <p:txBody>
            <a:bodyPr wrap="square" rtlCol="0">
              <a:spAutoFit/>
            </a:bodyPr>
            <a:lstStyle/>
            <a:p>
              <a:r>
                <a:rPr lang="vi-VN" altLang="ko-KR" sz="1200" b="1" dirty="0">
                  <a:solidFill>
                    <a:schemeClr val="tx1">
                      <a:lumMod val="75000"/>
                      <a:lumOff val="25000"/>
                    </a:schemeClr>
                  </a:solidFill>
                  <a:ea typeface="+mj-ea"/>
                  <a:cs typeface="Arial" pitchFamily="34" charset="0"/>
                </a:rPr>
                <a:t>Danh bạ các cơ quan quản lý</a:t>
              </a:r>
              <a:endParaRPr lang="ko-KR" altLang="en-US" sz="1200" b="1" dirty="0">
                <a:solidFill>
                  <a:schemeClr val="tx1">
                    <a:lumMod val="75000"/>
                    <a:lumOff val="25000"/>
                  </a:schemeClr>
                </a:solidFill>
                <a:ea typeface="+mj-ea"/>
                <a:cs typeface="Arial" pitchFamily="34" charset="0"/>
              </a:endParaRPr>
            </a:p>
          </p:txBody>
        </p:sp>
      </p:grpSp>
      <p:grpSp>
        <p:nvGrpSpPr>
          <p:cNvPr id="21" name="Group 20"/>
          <p:cNvGrpSpPr/>
          <p:nvPr/>
        </p:nvGrpSpPr>
        <p:grpSpPr>
          <a:xfrm>
            <a:off x="513674" y="3584087"/>
            <a:ext cx="3022844" cy="1048024"/>
            <a:chOff x="803640" y="3362835"/>
            <a:chExt cx="2059657" cy="1048024"/>
          </a:xfrm>
        </p:grpSpPr>
        <p:sp>
          <p:nvSpPr>
            <p:cNvPr id="22" name="TextBox 21"/>
            <p:cNvSpPr txBox="1"/>
            <p:nvPr/>
          </p:nvSpPr>
          <p:spPr>
            <a:xfrm>
              <a:off x="803640" y="3579862"/>
              <a:ext cx="2059657" cy="830997"/>
            </a:xfrm>
            <a:prstGeom prst="rect">
              <a:avLst/>
            </a:prstGeom>
            <a:noFill/>
          </p:spPr>
          <p:txBody>
            <a:bodyPr wrap="square" rtlCol="0">
              <a:spAutoFit/>
            </a:bodyPr>
            <a:lstStyle/>
            <a:p>
              <a:pPr algn="r"/>
              <a:r>
                <a:rPr lang="vi-VN" altLang="ko-KR" sz="1200" dirty="0">
                  <a:solidFill>
                    <a:schemeClr val="tx1">
                      <a:lumMod val="75000"/>
                      <a:lumOff val="25000"/>
                    </a:schemeClr>
                  </a:solidFill>
                  <a:ea typeface="+mj-ea"/>
                  <a:cs typeface="Arial" pitchFamily="34" charset="0"/>
                </a:rPr>
                <a:t>Số điện thoại, email của nhà cung cấp được lưu trữ chia sẻ trong các bộ phận liên quan và được bàn giao lại mỗi khi có sự thay đổi nhân sự</a:t>
              </a:r>
            </a:p>
          </p:txBody>
        </p:sp>
        <p:sp>
          <p:nvSpPr>
            <p:cNvPr id="23" name="TextBox 22"/>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ea typeface="+mj-ea"/>
                  <a:cs typeface="Arial" pitchFamily="34" charset="0"/>
                </a:rPr>
                <a:t>Danh </a:t>
              </a:r>
              <a:r>
                <a:rPr lang="en-US" altLang="ko-KR" sz="1200" b="1" dirty="0" err="1">
                  <a:solidFill>
                    <a:schemeClr val="tx1">
                      <a:lumMod val="75000"/>
                      <a:lumOff val="25000"/>
                    </a:schemeClr>
                  </a:solidFill>
                  <a:ea typeface="+mj-ea"/>
                  <a:cs typeface="Arial" pitchFamily="34" charset="0"/>
                </a:rPr>
                <a:t>bạ</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nhà</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cung</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cấp</a:t>
              </a:r>
              <a:endParaRPr lang="ko-KR" altLang="en-US" sz="1200" b="1" dirty="0">
                <a:solidFill>
                  <a:schemeClr val="tx1">
                    <a:lumMod val="75000"/>
                    <a:lumOff val="25000"/>
                  </a:schemeClr>
                </a:solidFill>
                <a:ea typeface="+mj-ea"/>
                <a:cs typeface="Arial" pitchFamily="34" charset="0"/>
              </a:endParaRPr>
            </a:p>
          </p:txBody>
        </p:sp>
      </p:grpSp>
      <p:grpSp>
        <p:nvGrpSpPr>
          <p:cNvPr id="24" name="Group 23"/>
          <p:cNvGrpSpPr/>
          <p:nvPr/>
        </p:nvGrpSpPr>
        <p:grpSpPr>
          <a:xfrm>
            <a:off x="513674" y="1409604"/>
            <a:ext cx="3022844" cy="863358"/>
            <a:chOff x="803640" y="3362835"/>
            <a:chExt cx="2059657" cy="863358"/>
          </a:xfrm>
        </p:grpSpPr>
        <p:sp>
          <p:nvSpPr>
            <p:cNvPr id="25" name="TextBox 24"/>
            <p:cNvSpPr txBox="1"/>
            <p:nvPr/>
          </p:nvSpPr>
          <p:spPr>
            <a:xfrm>
              <a:off x="803640" y="3579862"/>
              <a:ext cx="2059657" cy="646331"/>
            </a:xfrm>
            <a:prstGeom prst="rect">
              <a:avLst/>
            </a:prstGeom>
            <a:noFill/>
          </p:spPr>
          <p:txBody>
            <a:bodyPr wrap="square" rtlCol="0">
              <a:spAutoFit/>
            </a:bodyPr>
            <a:lstStyle/>
            <a:p>
              <a:pPr algn="r"/>
              <a:r>
                <a:rPr lang="vi-VN" altLang="ko-KR" sz="1200" dirty="0">
                  <a:solidFill>
                    <a:schemeClr val="tx1">
                      <a:lumMod val="75000"/>
                      <a:lumOff val="25000"/>
                    </a:schemeClr>
                  </a:solidFill>
                  <a:ea typeface="+mj-ea"/>
                  <a:cs typeface="Arial" pitchFamily="34" charset="0"/>
                </a:rPr>
                <a:t>Lưu trữ email, số điện thoại, địa chỉ của tất cả cán bộ công nhân viên trong công ty để tiện tra cứu, liên hệ công việc</a:t>
              </a:r>
            </a:p>
          </p:txBody>
        </p:sp>
        <p:sp>
          <p:nvSpPr>
            <p:cNvPr id="26" name="TextBox 25"/>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ea typeface="+mj-ea"/>
                  <a:cs typeface="Arial" pitchFamily="34" charset="0"/>
                </a:rPr>
                <a:t>Danh </a:t>
              </a:r>
              <a:r>
                <a:rPr lang="en-US" altLang="ko-KR" sz="1200" b="1" dirty="0" err="1">
                  <a:solidFill>
                    <a:schemeClr val="tx1">
                      <a:lumMod val="75000"/>
                      <a:lumOff val="25000"/>
                    </a:schemeClr>
                  </a:solidFill>
                  <a:ea typeface="+mj-ea"/>
                  <a:cs typeface="Arial" pitchFamily="34" charset="0"/>
                </a:rPr>
                <a:t>bạ</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nội</a:t>
              </a:r>
              <a:r>
                <a:rPr lang="en-US" altLang="ko-KR" sz="1200" b="1" dirty="0">
                  <a:solidFill>
                    <a:schemeClr val="tx1">
                      <a:lumMod val="75000"/>
                      <a:lumOff val="25000"/>
                    </a:schemeClr>
                  </a:solidFill>
                  <a:ea typeface="+mj-ea"/>
                  <a:cs typeface="Arial" pitchFamily="34" charset="0"/>
                </a:rPr>
                <a:t> </a:t>
              </a:r>
              <a:r>
                <a:rPr lang="en-US" altLang="ko-KR" sz="1200" b="1" dirty="0" err="1">
                  <a:solidFill>
                    <a:schemeClr val="tx1">
                      <a:lumMod val="75000"/>
                      <a:lumOff val="25000"/>
                    </a:schemeClr>
                  </a:solidFill>
                  <a:ea typeface="+mj-ea"/>
                  <a:cs typeface="Arial" pitchFamily="34" charset="0"/>
                </a:rPr>
                <a:t>bộ</a:t>
              </a:r>
              <a:endParaRPr lang="ko-KR" altLang="en-US" sz="1200" b="1" dirty="0">
                <a:solidFill>
                  <a:schemeClr val="tx1">
                    <a:lumMod val="75000"/>
                    <a:lumOff val="25000"/>
                  </a:schemeClr>
                </a:solidFill>
                <a:ea typeface="+mj-ea"/>
                <a:cs typeface="Arial" pitchFamily="34" charset="0"/>
              </a:endParaRPr>
            </a:p>
          </p:txBody>
        </p:sp>
      </p:grpSp>
    </p:spTree>
    <p:extLst>
      <p:ext uri="{BB962C8B-B14F-4D97-AF65-F5344CB8AC3E}">
        <p14:creationId xmlns:p14="http://schemas.microsoft.com/office/powerpoint/2010/main" val="258664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8491" b="8491"/>
          <a:stretch>
            <a:fillRect/>
          </a:stretch>
        </p:blipFill>
        <p:spPr/>
      </p:pic>
      <p:sp>
        <p:nvSpPr>
          <p:cNvPr id="2" name="Text Placeholder 1"/>
          <p:cNvSpPr>
            <a:spLocks noGrp="1"/>
          </p:cNvSpPr>
          <p:nvPr>
            <p:ph type="body" sz="quarter" idx="10"/>
          </p:nvPr>
        </p:nvSpPr>
        <p:spPr>
          <a:xfrm>
            <a:off x="0" y="123478"/>
            <a:ext cx="9144000" cy="576064"/>
          </a:xfrm>
        </p:spPr>
        <p:txBody>
          <a:bodyPr/>
          <a:lstStyle/>
          <a:p>
            <a:r>
              <a:rPr lang="en-US" altLang="ko-KR" b="1" dirty="0" err="1" smtClean="0">
                <a:solidFill>
                  <a:schemeClr val="bg1"/>
                </a:solidFill>
              </a:rPr>
              <a:t>Văn</a:t>
            </a:r>
            <a:r>
              <a:rPr lang="en-US" altLang="ko-KR" b="1" dirty="0" smtClean="0">
                <a:solidFill>
                  <a:schemeClr val="bg1"/>
                </a:solidFill>
              </a:rPr>
              <a:t> </a:t>
            </a:r>
            <a:r>
              <a:rPr lang="en-US" altLang="ko-KR" b="1" dirty="0" err="1" smtClean="0">
                <a:solidFill>
                  <a:schemeClr val="bg1"/>
                </a:solidFill>
              </a:rPr>
              <a:t>bản</a:t>
            </a:r>
            <a:r>
              <a:rPr lang="en-US" altLang="ko-KR" b="1" dirty="0" smtClean="0">
                <a:solidFill>
                  <a:schemeClr val="bg1"/>
                </a:solidFill>
              </a:rPr>
              <a:t> </a:t>
            </a:r>
            <a:r>
              <a:rPr lang="en-US" altLang="ko-KR" b="1" dirty="0" err="1" smtClean="0">
                <a:solidFill>
                  <a:schemeClr val="bg1"/>
                </a:solidFill>
              </a:rPr>
              <a:t>dùng</a:t>
            </a:r>
            <a:r>
              <a:rPr lang="en-US" altLang="ko-KR" b="1" dirty="0" smtClean="0">
                <a:solidFill>
                  <a:schemeClr val="bg1"/>
                </a:solidFill>
              </a:rPr>
              <a:t> </a:t>
            </a:r>
            <a:r>
              <a:rPr lang="en-US" altLang="ko-KR" b="1" dirty="0" err="1" smtClean="0">
                <a:solidFill>
                  <a:schemeClr val="bg1"/>
                </a:solidFill>
              </a:rPr>
              <a:t>chung</a:t>
            </a:r>
            <a:endParaRPr lang="ko-KR" altLang="en-US" b="1" dirty="0">
              <a:solidFill>
                <a:schemeClr val="bg1"/>
              </a:solidFill>
            </a:endParaRPr>
          </a:p>
        </p:txBody>
      </p:sp>
      <p:sp>
        <p:nvSpPr>
          <p:cNvPr id="13" name="Rectangle 8"/>
          <p:cNvSpPr/>
          <p:nvPr/>
        </p:nvSpPr>
        <p:spPr>
          <a:xfrm flipH="1">
            <a:off x="-1" y="2427735"/>
            <a:ext cx="9158631" cy="2715764"/>
          </a:xfrm>
          <a:custGeom>
            <a:avLst/>
            <a:gdLst>
              <a:gd name="connsiteX0" fmla="*/ 0 w 9144000"/>
              <a:gd name="connsiteY0" fmla="*/ 0 h 1419622"/>
              <a:gd name="connsiteX1" fmla="*/ 9144000 w 9144000"/>
              <a:gd name="connsiteY1" fmla="*/ 0 h 1419622"/>
              <a:gd name="connsiteX2" fmla="*/ 9144000 w 9144000"/>
              <a:gd name="connsiteY2" fmla="*/ 1419622 h 1419622"/>
              <a:gd name="connsiteX3" fmla="*/ 0 w 9144000"/>
              <a:gd name="connsiteY3" fmla="*/ 1419622 h 1419622"/>
              <a:gd name="connsiteX4" fmla="*/ 0 w 9144000"/>
              <a:gd name="connsiteY4" fmla="*/ 0 h 1419622"/>
              <a:gd name="connsiteX0" fmla="*/ 0 w 9144000"/>
              <a:gd name="connsiteY0" fmla="*/ 731961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0 w 9144000"/>
              <a:gd name="connsiteY5" fmla="*/ 731961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243 h 2151583"/>
              <a:gd name="connsiteX1" fmla="*/ 6920179 w 9144000"/>
              <a:gd name="connsiteY1" fmla="*/ 0 h 2151583"/>
              <a:gd name="connsiteX2" fmla="*/ 9144000 w 9144000"/>
              <a:gd name="connsiteY2" fmla="*/ 731961 h 2151583"/>
              <a:gd name="connsiteX3" fmla="*/ 9144000 w 9144000"/>
              <a:gd name="connsiteY3" fmla="*/ 2151583 h 2151583"/>
              <a:gd name="connsiteX4" fmla="*/ 0 w 9144000"/>
              <a:gd name="connsiteY4" fmla="*/ 2151583 h 2151583"/>
              <a:gd name="connsiteX5" fmla="*/ 21945 w 9144000"/>
              <a:gd name="connsiteY5" fmla="*/ 1156243 h 2151583"/>
              <a:gd name="connsiteX0" fmla="*/ 21945 w 9144000"/>
              <a:gd name="connsiteY0" fmla="*/ 1156480 h 2151820"/>
              <a:gd name="connsiteX1" fmla="*/ 6920179 w 9144000"/>
              <a:gd name="connsiteY1" fmla="*/ 237 h 2151820"/>
              <a:gd name="connsiteX2" fmla="*/ 9144000 w 9144000"/>
              <a:gd name="connsiteY2" fmla="*/ 732198 h 2151820"/>
              <a:gd name="connsiteX3" fmla="*/ 9144000 w 9144000"/>
              <a:gd name="connsiteY3" fmla="*/ 2151820 h 2151820"/>
              <a:gd name="connsiteX4" fmla="*/ 0 w 9144000"/>
              <a:gd name="connsiteY4" fmla="*/ 2151820 h 2151820"/>
              <a:gd name="connsiteX5" fmla="*/ 21945 w 9144000"/>
              <a:gd name="connsiteY5" fmla="*/ 1156480 h 2151820"/>
              <a:gd name="connsiteX0" fmla="*/ 21945 w 9144000"/>
              <a:gd name="connsiteY0" fmla="*/ 1156258 h 2151598"/>
              <a:gd name="connsiteX1" fmla="*/ 6920179 w 9144000"/>
              <a:gd name="connsiteY1" fmla="*/ 15 h 2151598"/>
              <a:gd name="connsiteX2" fmla="*/ 9144000 w 9144000"/>
              <a:gd name="connsiteY2" fmla="*/ 731976 h 2151598"/>
              <a:gd name="connsiteX3" fmla="*/ 9144000 w 9144000"/>
              <a:gd name="connsiteY3" fmla="*/ 2151598 h 2151598"/>
              <a:gd name="connsiteX4" fmla="*/ 0 w 9144000"/>
              <a:gd name="connsiteY4" fmla="*/ 2151598 h 2151598"/>
              <a:gd name="connsiteX5" fmla="*/ 21945 w 9144000"/>
              <a:gd name="connsiteY5" fmla="*/ 1156258 h 2151598"/>
              <a:gd name="connsiteX0" fmla="*/ 21945 w 9144000"/>
              <a:gd name="connsiteY0" fmla="*/ 1156291 h 2151631"/>
              <a:gd name="connsiteX1" fmla="*/ 6920179 w 9144000"/>
              <a:gd name="connsiteY1" fmla="*/ 48 h 2151631"/>
              <a:gd name="connsiteX2" fmla="*/ 9144000 w 9144000"/>
              <a:gd name="connsiteY2" fmla="*/ 732009 h 2151631"/>
              <a:gd name="connsiteX3" fmla="*/ 9144000 w 9144000"/>
              <a:gd name="connsiteY3" fmla="*/ 2151631 h 2151631"/>
              <a:gd name="connsiteX4" fmla="*/ 0 w 9144000"/>
              <a:gd name="connsiteY4" fmla="*/ 2151631 h 2151631"/>
              <a:gd name="connsiteX5" fmla="*/ 21945 w 9144000"/>
              <a:gd name="connsiteY5" fmla="*/ 1156291 h 2151631"/>
              <a:gd name="connsiteX0" fmla="*/ 0 w 9158631"/>
              <a:gd name="connsiteY0" fmla="*/ 1185551 h 2151631"/>
              <a:gd name="connsiteX1" fmla="*/ 6934810 w 9158631"/>
              <a:gd name="connsiteY1" fmla="*/ 48 h 2151631"/>
              <a:gd name="connsiteX2" fmla="*/ 9158631 w 9158631"/>
              <a:gd name="connsiteY2" fmla="*/ 732009 h 2151631"/>
              <a:gd name="connsiteX3" fmla="*/ 9158631 w 9158631"/>
              <a:gd name="connsiteY3" fmla="*/ 2151631 h 2151631"/>
              <a:gd name="connsiteX4" fmla="*/ 14631 w 9158631"/>
              <a:gd name="connsiteY4" fmla="*/ 2151631 h 2151631"/>
              <a:gd name="connsiteX5" fmla="*/ 0 w 9158631"/>
              <a:gd name="connsiteY5" fmla="*/ 1185551 h 2151631"/>
              <a:gd name="connsiteX0" fmla="*/ 0 w 9158631"/>
              <a:gd name="connsiteY0" fmla="*/ 1185551 h 2151631"/>
              <a:gd name="connsiteX1" fmla="*/ 6934810 w 9158631"/>
              <a:gd name="connsiteY1" fmla="*/ 48 h 2151631"/>
              <a:gd name="connsiteX2" fmla="*/ 9158631 w 9158631"/>
              <a:gd name="connsiteY2" fmla="*/ 732009 h 2151631"/>
              <a:gd name="connsiteX3" fmla="*/ 9158631 w 9158631"/>
              <a:gd name="connsiteY3" fmla="*/ 2151631 h 2151631"/>
              <a:gd name="connsiteX4" fmla="*/ 14631 w 9158631"/>
              <a:gd name="connsiteY4" fmla="*/ 2151631 h 2151631"/>
              <a:gd name="connsiteX5" fmla="*/ 0 w 9158631"/>
              <a:gd name="connsiteY5" fmla="*/ 1185551 h 2151631"/>
              <a:gd name="connsiteX0" fmla="*/ 0 w 9158631"/>
              <a:gd name="connsiteY0" fmla="*/ 1185551 h 2151631"/>
              <a:gd name="connsiteX1" fmla="*/ 6934810 w 9158631"/>
              <a:gd name="connsiteY1" fmla="*/ 48 h 2151631"/>
              <a:gd name="connsiteX2" fmla="*/ 9158631 w 9158631"/>
              <a:gd name="connsiteY2" fmla="*/ 732009 h 2151631"/>
              <a:gd name="connsiteX3" fmla="*/ 9158631 w 9158631"/>
              <a:gd name="connsiteY3" fmla="*/ 2151631 h 2151631"/>
              <a:gd name="connsiteX4" fmla="*/ 14631 w 9158631"/>
              <a:gd name="connsiteY4" fmla="*/ 2151631 h 2151631"/>
              <a:gd name="connsiteX5" fmla="*/ 0 w 9158631"/>
              <a:gd name="connsiteY5" fmla="*/ 1185551 h 2151631"/>
              <a:gd name="connsiteX0" fmla="*/ 0 w 9158631"/>
              <a:gd name="connsiteY0" fmla="*/ 1185503 h 2151583"/>
              <a:gd name="connsiteX1" fmla="*/ 6934810 w 9158631"/>
              <a:gd name="connsiteY1" fmla="*/ 0 h 2151583"/>
              <a:gd name="connsiteX2" fmla="*/ 9158631 w 9158631"/>
              <a:gd name="connsiteY2" fmla="*/ 73196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73196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91484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914841 h 2151583"/>
              <a:gd name="connsiteX3" fmla="*/ 9158631 w 9158631"/>
              <a:gd name="connsiteY3" fmla="*/ 2151583 h 2151583"/>
              <a:gd name="connsiteX4" fmla="*/ 14631 w 9158631"/>
              <a:gd name="connsiteY4" fmla="*/ 2151583 h 2151583"/>
              <a:gd name="connsiteX5" fmla="*/ 0 w 9158631"/>
              <a:gd name="connsiteY5" fmla="*/ 1185503 h 2151583"/>
              <a:gd name="connsiteX0" fmla="*/ 0 w 9158631"/>
              <a:gd name="connsiteY0" fmla="*/ 1185503 h 2151583"/>
              <a:gd name="connsiteX1" fmla="*/ 6934810 w 9158631"/>
              <a:gd name="connsiteY1" fmla="*/ 0 h 2151583"/>
              <a:gd name="connsiteX2" fmla="*/ 9158631 w 9158631"/>
              <a:gd name="connsiteY2" fmla="*/ 914841 h 2151583"/>
              <a:gd name="connsiteX3" fmla="*/ 9158631 w 9158631"/>
              <a:gd name="connsiteY3" fmla="*/ 2151583 h 2151583"/>
              <a:gd name="connsiteX4" fmla="*/ 14631 w 9158631"/>
              <a:gd name="connsiteY4" fmla="*/ 2151583 h 2151583"/>
              <a:gd name="connsiteX5" fmla="*/ 0 w 9158631"/>
              <a:gd name="connsiteY5" fmla="*/ 1185503 h 2151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8631" h="2151583">
                <a:moveTo>
                  <a:pt x="0" y="1185503"/>
                </a:moveTo>
                <a:lnTo>
                  <a:pt x="6934810" y="0"/>
                </a:lnTo>
                <a:cubicBezTo>
                  <a:pt x="7690714" y="309823"/>
                  <a:pt x="8358836" y="634278"/>
                  <a:pt x="9158631" y="914841"/>
                </a:cubicBezTo>
                <a:lnTo>
                  <a:pt x="9158631" y="2151583"/>
                </a:lnTo>
                <a:lnTo>
                  <a:pt x="14631" y="2151583"/>
                </a:lnTo>
                <a:lnTo>
                  <a:pt x="0" y="1185503"/>
                </a:lnTo>
                <a:close/>
              </a:path>
            </a:pathLst>
          </a:custGeom>
          <a:solidFill>
            <a:schemeClr val="accent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p:cNvGrpSpPr/>
          <p:nvPr/>
        </p:nvGrpSpPr>
        <p:grpSpPr>
          <a:xfrm>
            <a:off x="539552" y="3008344"/>
            <a:ext cx="6552728" cy="2006296"/>
            <a:chOff x="4480972" y="1220934"/>
            <a:chExt cx="6016954" cy="2006296"/>
          </a:xfrm>
        </p:grpSpPr>
        <p:sp>
          <p:nvSpPr>
            <p:cNvPr id="8" name="TextBox 7"/>
            <p:cNvSpPr txBox="1"/>
            <p:nvPr/>
          </p:nvSpPr>
          <p:spPr>
            <a:xfrm>
              <a:off x="4480972" y="1657570"/>
              <a:ext cx="6016954" cy="1569660"/>
            </a:xfrm>
            <a:prstGeom prst="rect">
              <a:avLst/>
            </a:prstGeom>
            <a:noFill/>
          </p:spPr>
          <p:txBody>
            <a:bodyPr wrap="square" rtlCol="0">
              <a:spAutoFit/>
            </a:bodyPr>
            <a:lstStyle/>
            <a:p>
              <a:r>
                <a:rPr lang="vi-VN" altLang="ko-KR" sz="1200" dirty="0">
                  <a:solidFill>
                    <a:schemeClr val="bg1"/>
                  </a:solidFill>
                  <a:cs typeface="Arial" pitchFamily="34" charset="0"/>
                </a:rPr>
                <a:t>Xuất phát từ nhu cầu chia sẻ các tài liệu, văn bản, bản vẽ kỹ thuật, và các nội dung số khác trong một văn phòng, chúng tôi đã thiết kế thêm mô-đun chia sẻ văn bản dùng chung cho phép các bộ phận tự khởi tạo các folder chia sẻ riêng trên phần mềm để chia sẻ file, chia sẻ hình ảnh, video phục vụ công việc…</a:t>
              </a:r>
            </a:p>
            <a:p>
              <a:r>
                <a:rPr lang="vi-VN" altLang="ko-KR" sz="1200" dirty="0">
                  <a:solidFill>
                    <a:schemeClr val="bg1"/>
                  </a:solidFill>
                  <a:cs typeface="Arial" pitchFamily="34" charset="0"/>
                </a:rPr>
                <a:t>Văn bản dùng chung giúp tiết giảm việc lưu trữ các bản cứng, thuận tiện tra cứu và giảm dung lượng email đính kèm. Việc tìm kiếm cũng trở nên dễ dàng hơn, chẳng hạn khi cần tra cứu các văn bản luật liên quan đến giải phóng mặt bằng thì bộ phận tư vấn luật công ty có thể upload và chia sẻ các văn bản này trong một folder riêng để khi cần có thể tra cứu lại</a:t>
              </a:r>
            </a:p>
          </p:txBody>
        </p:sp>
        <p:sp>
          <p:nvSpPr>
            <p:cNvPr id="9" name="TextBox 8"/>
            <p:cNvSpPr txBox="1"/>
            <p:nvPr/>
          </p:nvSpPr>
          <p:spPr>
            <a:xfrm>
              <a:off x="5142176" y="1220934"/>
              <a:ext cx="1785250" cy="307777"/>
            </a:xfrm>
            <a:prstGeom prst="rect">
              <a:avLst/>
            </a:prstGeom>
            <a:solidFill>
              <a:schemeClr val="bg1">
                <a:lumMod val="95000"/>
              </a:schemeClr>
            </a:solidFill>
          </p:spPr>
          <p:txBody>
            <a:bodyPr wrap="square" rtlCol="0">
              <a:spAutoFit/>
            </a:bodyPr>
            <a:lstStyle/>
            <a:p>
              <a:pPr algn="ctr"/>
              <a:r>
                <a:rPr lang="en-US" altLang="ko-KR" sz="1400" b="1" dirty="0" err="1">
                  <a:solidFill>
                    <a:schemeClr val="accent2"/>
                  </a:solidFill>
                  <a:cs typeface="Arial" pitchFamily="34" charset="0"/>
                </a:rPr>
                <a:t>Văn</a:t>
              </a:r>
              <a:r>
                <a:rPr lang="en-US" altLang="ko-KR" sz="1400" b="1" dirty="0">
                  <a:solidFill>
                    <a:schemeClr val="accent2"/>
                  </a:solidFill>
                  <a:cs typeface="Arial" pitchFamily="34" charset="0"/>
                </a:rPr>
                <a:t> </a:t>
              </a:r>
              <a:r>
                <a:rPr lang="en-US" altLang="ko-KR" sz="1400" b="1" dirty="0" err="1">
                  <a:solidFill>
                    <a:schemeClr val="accent2"/>
                  </a:solidFill>
                  <a:cs typeface="Arial" pitchFamily="34" charset="0"/>
                </a:rPr>
                <a:t>bản</a:t>
              </a:r>
              <a:r>
                <a:rPr lang="en-US" altLang="ko-KR" sz="1400" b="1" dirty="0">
                  <a:solidFill>
                    <a:schemeClr val="accent2"/>
                  </a:solidFill>
                  <a:cs typeface="Arial" pitchFamily="34" charset="0"/>
                </a:rPr>
                <a:t> </a:t>
              </a:r>
              <a:r>
                <a:rPr lang="en-US" altLang="ko-KR" sz="1400" b="1" dirty="0" err="1">
                  <a:solidFill>
                    <a:schemeClr val="accent2"/>
                  </a:solidFill>
                  <a:cs typeface="Arial" pitchFamily="34" charset="0"/>
                </a:rPr>
                <a:t>dùng</a:t>
              </a:r>
              <a:r>
                <a:rPr lang="en-US" altLang="ko-KR" sz="1400" b="1" dirty="0">
                  <a:solidFill>
                    <a:schemeClr val="accent2"/>
                  </a:solidFill>
                  <a:cs typeface="Arial" pitchFamily="34" charset="0"/>
                </a:rPr>
                <a:t> </a:t>
              </a:r>
              <a:r>
                <a:rPr lang="en-US" altLang="ko-KR" sz="1400" b="1" dirty="0" err="1">
                  <a:solidFill>
                    <a:schemeClr val="accent2"/>
                  </a:solidFill>
                  <a:cs typeface="Arial" pitchFamily="34" charset="0"/>
                </a:rPr>
                <a:t>chung</a:t>
              </a:r>
              <a:endParaRPr lang="en-US" altLang="ko-KR" sz="1400" b="1" dirty="0">
                <a:solidFill>
                  <a:schemeClr val="accent2"/>
                </a:solidFill>
                <a:cs typeface="Arial" pitchFamily="34" charset="0"/>
              </a:endParaRPr>
            </a:p>
          </p:txBody>
        </p:sp>
      </p:grpSp>
    </p:spTree>
    <p:extLst>
      <p:ext uri="{BB962C8B-B14F-4D97-AF65-F5344CB8AC3E}">
        <p14:creationId xmlns:p14="http://schemas.microsoft.com/office/powerpoint/2010/main" val="238517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6712" y="942040"/>
            <a:ext cx="2952328" cy="115212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dirty="0" smtClean="0">
                <a:solidFill>
                  <a:schemeClr val="bg1"/>
                </a:solidFill>
                <a:cs typeface="Arial" pitchFamily="34" charset="0"/>
              </a:rPr>
              <a:t>Chia </a:t>
            </a:r>
            <a:r>
              <a:rPr lang="en-US" sz="3200" dirty="0" err="1" smtClean="0">
                <a:solidFill>
                  <a:schemeClr val="bg1"/>
                </a:solidFill>
                <a:cs typeface="Arial" pitchFamily="34" charset="0"/>
              </a:rPr>
              <a:t>sẻ</a:t>
            </a:r>
            <a:r>
              <a:rPr lang="en-US" sz="3200" dirty="0" smtClean="0">
                <a:solidFill>
                  <a:schemeClr val="bg1"/>
                </a:solidFill>
                <a:cs typeface="Arial" pitchFamily="34" charset="0"/>
              </a:rPr>
              <a:t> </a:t>
            </a:r>
          </a:p>
          <a:p>
            <a:pPr algn="l"/>
            <a:r>
              <a:rPr lang="en-US" sz="3200" dirty="0" err="1" smtClean="0">
                <a:solidFill>
                  <a:schemeClr val="bg1"/>
                </a:solidFill>
                <a:cs typeface="Arial" pitchFamily="34" charset="0"/>
              </a:rPr>
              <a:t>tài</a:t>
            </a:r>
            <a:r>
              <a:rPr lang="en-US" sz="3200" dirty="0" smtClean="0">
                <a:solidFill>
                  <a:schemeClr val="bg1"/>
                </a:solidFill>
                <a:cs typeface="Arial" pitchFamily="34" charset="0"/>
              </a:rPr>
              <a:t> </a:t>
            </a:r>
            <a:r>
              <a:rPr lang="en-US" sz="3200" dirty="0" err="1" smtClean="0">
                <a:solidFill>
                  <a:schemeClr val="bg1"/>
                </a:solidFill>
                <a:cs typeface="Arial" pitchFamily="34" charset="0"/>
              </a:rPr>
              <a:t>nguyên</a:t>
            </a:r>
            <a:r>
              <a:rPr lang="en-US" sz="3200" dirty="0" smtClean="0">
                <a:solidFill>
                  <a:schemeClr val="bg1"/>
                </a:solidFill>
                <a:cs typeface="Arial" pitchFamily="34" charset="0"/>
              </a:rPr>
              <a:t> </a:t>
            </a:r>
          </a:p>
          <a:p>
            <a:pPr algn="l"/>
            <a:r>
              <a:rPr lang="en-US" sz="3200" dirty="0" err="1" smtClean="0">
                <a:solidFill>
                  <a:schemeClr val="bg1"/>
                </a:solidFill>
                <a:cs typeface="Arial" pitchFamily="34" charset="0"/>
              </a:rPr>
              <a:t>nội</a:t>
            </a:r>
            <a:r>
              <a:rPr lang="en-US" sz="3200" dirty="0" smtClean="0">
                <a:solidFill>
                  <a:schemeClr val="bg1"/>
                </a:solidFill>
                <a:cs typeface="Arial" pitchFamily="34" charset="0"/>
              </a:rPr>
              <a:t> </a:t>
            </a:r>
            <a:r>
              <a:rPr lang="en-US" sz="3200" dirty="0" err="1" smtClean="0">
                <a:solidFill>
                  <a:schemeClr val="bg1"/>
                </a:solidFill>
                <a:cs typeface="Arial" pitchFamily="34" charset="0"/>
              </a:rPr>
              <a:t>bộ</a:t>
            </a:r>
            <a:endParaRPr lang="en-US" sz="3200" dirty="0">
              <a:solidFill>
                <a:schemeClr val="bg1"/>
              </a:solidFill>
              <a:cs typeface="Arial" pitchFamily="34" charset="0"/>
            </a:endParaRPr>
          </a:p>
        </p:txBody>
      </p:sp>
      <p:sp>
        <p:nvSpPr>
          <p:cNvPr id="3" name="Oval 2"/>
          <p:cNvSpPr/>
          <p:nvPr/>
        </p:nvSpPr>
        <p:spPr>
          <a:xfrm>
            <a:off x="2829178" y="661825"/>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2829178" y="1721382"/>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2829178" y="2780939"/>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829178" y="3840496"/>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009040" y="849716"/>
            <a:ext cx="345306" cy="3442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Pie 24"/>
          <p:cNvSpPr/>
          <p:nvPr/>
        </p:nvSpPr>
        <p:spPr>
          <a:xfrm>
            <a:off x="2970227" y="1859950"/>
            <a:ext cx="409255" cy="40698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Rectangle 36"/>
          <p:cNvSpPr/>
          <p:nvPr/>
        </p:nvSpPr>
        <p:spPr>
          <a:xfrm>
            <a:off x="3013903" y="2988181"/>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21"/>
          <p:cNvSpPr>
            <a:spLocks noChangeAspect="1"/>
          </p:cNvSpPr>
          <p:nvPr/>
        </p:nvSpPr>
        <p:spPr>
          <a:xfrm>
            <a:off x="3009604" y="4027010"/>
            <a:ext cx="344177" cy="3470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3779912" y="682519"/>
            <a:ext cx="4320480" cy="863358"/>
            <a:chOff x="803640" y="3362835"/>
            <a:chExt cx="2059657" cy="863358"/>
          </a:xfrm>
        </p:grpSpPr>
        <p:sp>
          <p:nvSpPr>
            <p:cNvPr id="15" name="TextBox 14"/>
            <p:cNvSpPr txBox="1"/>
            <p:nvPr/>
          </p:nvSpPr>
          <p:spPr>
            <a:xfrm>
              <a:off x="803640" y="3579862"/>
              <a:ext cx="2059657" cy="646331"/>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Các quy định của pháp luật liên quan đến các bộ phận nghiệp vụ của công ty có thể được upload, lưu trữ và chia sẻ đến từng người, từng bộ phận liên quan.</a:t>
              </a:r>
            </a:p>
          </p:txBody>
        </p:sp>
        <p:sp>
          <p:nvSpPr>
            <p:cNvPr id="16" name="TextBox 1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1"/>
                  </a:solidFill>
                  <a:cs typeface="Arial" pitchFamily="34" charset="0"/>
                </a:rPr>
                <a:t>Chia </a:t>
              </a:r>
              <a:r>
                <a:rPr lang="en-US" altLang="ko-KR" sz="1200" b="1" dirty="0" err="1">
                  <a:solidFill>
                    <a:schemeClr val="accent1"/>
                  </a:solidFill>
                  <a:cs typeface="Arial" pitchFamily="34" charset="0"/>
                </a:rPr>
                <a:t>sẻ</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văn</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bản</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luật</a:t>
              </a:r>
              <a:r>
                <a:rPr lang="en-US" altLang="ko-KR" sz="1200" b="1" dirty="0">
                  <a:solidFill>
                    <a:schemeClr val="accent1"/>
                  </a:solidFill>
                  <a:cs typeface="Arial" pitchFamily="34" charset="0"/>
                </a:rPr>
                <a:t>:</a:t>
              </a:r>
            </a:p>
          </p:txBody>
        </p:sp>
      </p:grpSp>
      <p:grpSp>
        <p:nvGrpSpPr>
          <p:cNvPr id="17" name="Group 16"/>
          <p:cNvGrpSpPr/>
          <p:nvPr/>
        </p:nvGrpSpPr>
        <p:grpSpPr>
          <a:xfrm>
            <a:off x="3779912" y="1742076"/>
            <a:ext cx="4320480" cy="863358"/>
            <a:chOff x="803640" y="3362835"/>
            <a:chExt cx="2059657" cy="863358"/>
          </a:xfrm>
        </p:grpSpPr>
        <p:sp>
          <p:nvSpPr>
            <p:cNvPr id="18" name="TextBox 17"/>
            <p:cNvSpPr txBox="1"/>
            <p:nvPr/>
          </p:nvSpPr>
          <p:spPr>
            <a:xfrm>
              <a:off x="803640" y="3579862"/>
              <a:ext cx="2059657" cy="646331"/>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Các bản vẽ kỹ thuật, tài liệu kỹ thuật thi công cũng được chia sẻ trong phòng kỹ thuật hoặc phòng thiết kế để không phải tham khảo đến các bản lưu trữ giấy cồng kềnh</a:t>
              </a:r>
            </a:p>
          </p:txBody>
        </p:sp>
        <p:sp>
          <p:nvSpPr>
            <p:cNvPr id="19" name="TextBox 18"/>
            <p:cNvSpPr txBox="1"/>
            <p:nvPr/>
          </p:nvSpPr>
          <p:spPr>
            <a:xfrm>
              <a:off x="803640" y="3362835"/>
              <a:ext cx="2059657" cy="276999"/>
            </a:xfrm>
            <a:prstGeom prst="rect">
              <a:avLst/>
            </a:prstGeom>
            <a:noFill/>
          </p:spPr>
          <p:txBody>
            <a:bodyPr wrap="square" rtlCol="0">
              <a:spAutoFit/>
            </a:bodyPr>
            <a:lstStyle/>
            <a:p>
              <a:r>
                <a:rPr lang="vi-VN" altLang="ko-KR" sz="1200" b="1" dirty="0">
                  <a:solidFill>
                    <a:schemeClr val="accent1"/>
                  </a:solidFill>
                  <a:cs typeface="Arial" pitchFamily="34" charset="0"/>
                </a:rPr>
                <a:t>Chia sẻ bản vẽ tài liệu kỹ thuật: </a:t>
              </a:r>
            </a:p>
          </p:txBody>
        </p:sp>
      </p:grpSp>
      <p:grpSp>
        <p:nvGrpSpPr>
          <p:cNvPr id="20" name="Group 19"/>
          <p:cNvGrpSpPr/>
          <p:nvPr/>
        </p:nvGrpSpPr>
        <p:grpSpPr>
          <a:xfrm>
            <a:off x="3779912" y="2801633"/>
            <a:ext cx="4320480" cy="863358"/>
            <a:chOff x="803640" y="3362835"/>
            <a:chExt cx="2059657" cy="863358"/>
          </a:xfrm>
        </p:grpSpPr>
        <p:sp>
          <p:nvSpPr>
            <p:cNvPr id="21" name="TextBox 20"/>
            <p:cNvSpPr txBox="1"/>
            <p:nvPr/>
          </p:nvSpPr>
          <p:spPr>
            <a:xfrm>
              <a:off x="803640" y="3579862"/>
              <a:ext cx="2059657" cy="646331"/>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Các tư liệu ảnh, tư liệu video về các sự kiện của công ty cũng nên được tạo folder và lưu trữ chia sẻ dùng chung trong bộ phận kinh doanh, marketing</a:t>
              </a:r>
            </a:p>
          </p:txBody>
        </p:sp>
        <p:sp>
          <p:nvSpPr>
            <p:cNvPr id="22" name="TextBox 21"/>
            <p:cNvSpPr txBox="1"/>
            <p:nvPr/>
          </p:nvSpPr>
          <p:spPr>
            <a:xfrm>
              <a:off x="803640" y="3362835"/>
              <a:ext cx="2059657" cy="276999"/>
            </a:xfrm>
            <a:prstGeom prst="rect">
              <a:avLst/>
            </a:prstGeom>
            <a:noFill/>
          </p:spPr>
          <p:txBody>
            <a:bodyPr wrap="square" rtlCol="0">
              <a:spAutoFit/>
            </a:bodyPr>
            <a:lstStyle/>
            <a:p>
              <a:r>
                <a:rPr lang="vi-VN" altLang="ko-KR" sz="1200" b="1" dirty="0">
                  <a:solidFill>
                    <a:schemeClr val="accent1"/>
                  </a:solidFill>
                  <a:cs typeface="Arial" pitchFamily="34" charset="0"/>
                </a:rPr>
                <a:t>Chia sẽ hình ảnh </a:t>
              </a:r>
              <a:r>
                <a:rPr lang="vi-VN" altLang="ko-KR" sz="1200" b="1" dirty="0" smtClean="0">
                  <a:solidFill>
                    <a:schemeClr val="accent1"/>
                  </a:solidFill>
                  <a:cs typeface="Arial" pitchFamily="34" charset="0"/>
                </a:rPr>
                <a:t>video</a:t>
              </a:r>
              <a:r>
                <a:rPr lang="en-US" altLang="ko-KR" sz="1200" b="1" dirty="0" smtClean="0">
                  <a:solidFill>
                    <a:schemeClr val="accent1"/>
                  </a:solidFill>
                  <a:cs typeface="Arial" pitchFamily="34" charset="0"/>
                </a:rPr>
                <a:t>:</a:t>
              </a:r>
              <a:endParaRPr lang="ko-KR" altLang="en-US" sz="1200" b="1" dirty="0">
                <a:solidFill>
                  <a:schemeClr val="accent1"/>
                </a:solidFill>
                <a:cs typeface="Arial" pitchFamily="34" charset="0"/>
              </a:endParaRPr>
            </a:p>
          </p:txBody>
        </p:sp>
      </p:grpSp>
      <p:grpSp>
        <p:nvGrpSpPr>
          <p:cNvPr id="23" name="Group 22"/>
          <p:cNvGrpSpPr/>
          <p:nvPr/>
        </p:nvGrpSpPr>
        <p:grpSpPr>
          <a:xfrm>
            <a:off x="3779912" y="3861190"/>
            <a:ext cx="4320480"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Các công cụ cài đặt, phần mềm, các mẫu văn bản như mẫu hợp đồng, mẫu báo giá, biểu mẫu công ty... cũng có thể được chia sẻ thông qua văn phòng điện tử</a:t>
              </a:r>
            </a:p>
          </p:txBody>
        </p:sp>
        <p:sp>
          <p:nvSpPr>
            <p:cNvPr id="25" name="TextBox 24"/>
            <p:cNvSpPr txBox="1"/>
            <p:nvPr/>
          </p:nvSpPr>
          <p:spPr>
            <a:xfrm>
              <a:off x="803640" y="3362835"/>
              <a:ext cx="2059657" cy="276999"/>
            </a:xfrm>
            <a:prstGeom prst="rect">
              <a:avLst/>
            </a:prstGeom>
            <a:noFill/>
          </p:spPr>
          <p:txBody>
            <a:bodyPr wrap="square" rtlCol="0">
              <a:spAutoFit/>
            </a:bodyPr>
            <a:lstStyle/>
            <a:p>
              <a:r>
                <a:rPr lang="vi-VN" altLang="ko-KR" sz="1200" b="1" dirty="0">
                  <a:solidFill>
                    <a:schemeClr val="accent1"/>
                  </a:solidFill>
                  <a:cs typeface="Arial" pitchFamily="34" charset="0"/>
                </a:rPr>
                <a:t>Chia sẻ các file khác:</a:t>
              </a:r>
            </a:p>
          </p:txBody>
        </p:sp>
      </p:grpSp>
    </p:spTree>
    <p:extLst>
      <p:ext uri="{BB962C8B-B14F-4D97-AF65-F5344CB8AC3E}">
        <p14:creationId xmlns:p14="http://schemas.microsoft.com/office/powerpoint/2010/main" val="407695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D:\Fullppt\005-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722582"/>
            <a:ext cx="6797476" cy="345730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67545" y="301133"/>
            <a:ext cx="3816424" cy="4073695"/>
            <a:chOff x="5156778" y="-982102"/>
            <a:chExt cx="3504380" cy="4073695"/>
          </a:xfrm>
        </p:grpSpPr>
        <p:sp>
          <p:nvSpPr>
            <p:cNvPr id="13" name="TextBox 12"/>
            <p:cNvSpPr txBox="1"/>
            <p:nvPr/>
          </p:nvSpPr>
          <p:spPr>
            <a:xfrm>
              <a:off x="5156778" y="783269"/>
              <a:ext cx="3504380" cy="2308324"/>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Thông báo nội bộ là một công cụ giúp cho công tác điều hành, chỉ đạo được thông suốt từ trên xuống dưới với tốc độ làn truyền nhanh và giảm bớt lưu chuyển giấy tờ trong công </a:t>
              </a:r>
              <a:r>
                <a:rPr lang="vi-VN" altLang="ko-KR" sz="1200" dirty="0" smtClean="0">
                  <a:solidFill>
                    <a:schemeClr val="tx1">
                      <a:lumMod val="75000"/>
                      <a:lumOff val="25000"/>
                    </a:schemeClr>
                  </a:solidFill>
                  <a:cs typeface="Arial" pitchFamily="34" charset="0"/>
                </a:rPr>
                <a:t>ty</a:t>
              </a:r>
              <a:endParaRPr lang="en-US" altLang="ko-KR" sz="1200" dirty="0" smtClean="0">
                <a:solidFill>
                  <a:schemeClr val="tx1">
                    <a:lumMod val="75000"/>
                    <a:lumOff val="25000"/>
                  </a:schemeClr>
                </a:solidFill>
                <a:cs typeface="Arial" pitchFamily="34" charset="0"/>
              </a:endParaRPr>
            </a:p>
            <a:p>
              <a:endParaRPr lang="vi-VN" altLang="ko-KR" sz="1200" dirty="0">
                <a:solidFill>
                  <a:schemeClr val="tx1">
                    <a:lumMod val="75000"/>
                    <a:lumOff val="25000"/>
                  </a:schemeClr>
                </a:solidFill>
                <a:cs typeface="Arial" pitchFamily="34" charset="0"/>
              </a:endParaRPr>
            </a:p>
            <a:p>
              <a:r>
                <a:rPr lang="vi-VN" altLang="ko-KR" sz="1200" dirty="0">
                  <a:solidFill>
                    <a:schemeClr val="tx1">
                      <a:lumMod val="75000"/>
                      <a:lumOff val="25000"/>
                    </a:schemeClr>
                  </a:solidFill>
                  <a:cs typeface="Arial" pitchFamily="34" charset="0"/>
                </a:rPr>
                <a:t>Ví dụ thực tế: Giám đốc muốn ra thông báo cho toàn bộ công ty về lịch nghỉ tết Nguyên Đán thì không cần phải gửi văn bản giấy đến từng bộ phận phòng ban hoặc dán ở bảng tin công ty mà thay vì vậy một bản mềm sẽ được đăng tải trên bản tin nội bộ và tất cả nhân viên sẽ nhận được cảnh báo để đọc tin qua email hoặc qua SMS (nếu có tích hợp module SMS)</a:t>
              </a:r>
            </a:p>
          </p:txBody>
        </p:sp>
        <p:sp>
          <p:nvSpPr>
            <p:cNvPr id="14" name="TextBox 13"/>
            <p:cNvSpPr txBox="1"/>
            <p:nvPr/>
          </p:nvSpPr>
          <p:spPr>
            <a:xfrm>
              <a:off x="5156778" y="-982102"/>
              <a:ext cx="3504380" cy="1446550"/>
            </a:xfrm>
            <a:prstGeom prst="rect">
              <a:avLst/>
            </a:prstGeom>
            <a:noFill/>
          </p:spPr>
          <p:txBody>
            <a:bodyPr wrap="square" rtlCol="0">
              <a:spAutoFit/>
            </a:bodyPr>
            <a:lstStyle/>
            <a:p>
              <a:r>
                <a:rPr lang="en-US" altLang="ko-KR" sz="4400" b="1" dirty="0" err="1" smtClean="0">
                  <a:solidFill>
                    <a:schemeClr val="accent2"/>
                  </a:solidFill>
                  <a:cs typeface="Arial" pitchFamily="34" charset="0"/>
                </a:rPr>
                <a:t>Thông</a:t>
              </a:r>
              <a:r>
                <a:rPr lang="en-US" altLang="ko-KR" sz="4400" b="1" dirty="0" smtClean="0">
                  <a:solidFill>
                    <a:schemeClr val="accent2"/>
                  </a:solidFill>
                  <a:cs typeface="Arial" pitchFamily="34" charset="0"/>
                </a:rPr>
                <a:t> </a:t>
              </a:r>
              <a:r>
                <a:rPr lang="en-US" altLang="ko-KR" sz="4400" b="1" dirty="0" err="1" smtClean="0">
                  <a:solidFill>
                    <a:schemeClr val="accent2"/>
                  </a:solidFill>
                  <a:cs typeface="Arial" pitchFamily="34" charset="0"/>
                </a:rPr>
                <a:t>báo</a:t>
              </a:r>
              <a:r>
                <a:rPr lang="en-US" altLang="ko-KR" sz="4400" b="1" dirty="0" smtClean="0">
                  <a:solidFill>
                    <a:schemeClr val="accent2"/>
                  </a:solidFill>
                  <a:cs typeface="Arial" pitchFamily="34" charset="0"/>
                </a:rPr>
                <a:t> </a:t>
              </a:r>
              <a:r>
                <a:rPr lang="en-US" altLang="ko-KR" sz="4400" b="1" dirty="0" err="1" smtClean="0">
                  <a:solidFill>
                    <a:schemeClr val="accent2"/>
                  </a:solidFill>
                  <a:cs typeface="Arial" pitchFamily="34" charset="0"/>
                </a:rPr>
                <a:t>nội</a:t>
              </a:r>
              <a:r>
                <a:rPr lang="en-US" altLang="ko-KR" sz="4400" b="1" dirty="0" smtClean="0">
                  <a:solidFill>
                    <a:schemeClr val="accent2"/>
                  </a:solidFill>
                  <a:cs typeface="Arial" pitchFamily="34" charset="0"/>
                </a:rPr>
                <a:t> </a:t>
              </a:r>
              <a:r>
                <a:rPr lang="en-US" altLang="ko-KR" sz="4400" b="1" dirty="0" err="1" smtClean="0">
                  <a:solidFill>
                    <a:schemeClr val="accent2"/>
                  </a:solidFill>
                  <a:cs typeface="Arial" pitchFamily="34" charset="0"/>
                </a:rPr>
                <a:t>bộ</a:t>
              </a:r>
              <a:endParaRPr lang="ko-KR" altLang="en-US" sz="4400" b="1" dirty="0">
                <a:solidFill>
                  <a:schemeClr val="accent2"/>
                </a:solidFill>
                <a:cs typeface="Arial" pitchFamily="34" charset="0"/>
              </a:endParaRPr>
            </a:p>
          </p:txBody>
        </p:sp>
      </p:grpSp>
      <p:pic>
        <p:nvPicPr>
          <p:cNvPr id="2" name="Picture Placeholder 1"/>
          <p:cNvPicPr>
            <a:picLocks noGrp="1" noChangeAspect="1"/>
          </p:cNvPicPr>
          <p:nvPr>
            <p:ph type="pic" idx="12"/>
          </p:nvPr>
        </p:nvPicPr>
        <p:blipFill>
          <a:blip r:embed="rId3">
            <a:extLst>
              <a:ext uri="{28A0092B-C50C-407E-A947-70E740481C1C}">
                <a14:useLocalDpi xmlns:a14="http://schemas.microsoft.com/office/drawing/2010/main" val="0"/>
              </a:ext>
            </a:extLst>
          </a:blip>
          <a:srcRect l="15304" r="15304"/>
          <a:stretch>
            <a:fillRect/>
          </a:stretch>
        </p:blipFill>
        <p:spPr>
          <a:xfrm>
            <a:off x="4932363" y="1246188"/>
            <a:ext cx="3200400" cy="2409825"/>
          </a:xfrm>
        </p:spPr>
      </p:pic>
    </p:spTree>
    <p:extLst>
      <p:ext uri="{BB962C8B-B14F-4D97-AF65-F5344CB8AC3E}">
        <p14:creationId xmlns:p14="http://schemas.microsoft.com/office/powerpoint/2010/main" val="125996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err="1" smtClean="0">
                <a:solidFill>
                  <a:schemeClr val="accent1"/>
                </a:solidFill>
              </a:rPr>
              <a:t>Kịch</a:t>
            </a:r>
            <a:r>
              <a:rPr lang="en-US" altLang="ko-KR" b="1" dirty="0" smtClean="0">
                <a:solidFill>
                  <a:schemeClr val="accent1"/>
                </a:solidFill>
              </a:rPr>
              <a:t> </a:t>
            </a:r>
            <a:r>
              <a:rPr lang="en-US" altLang="ko-KR" b="1" dirty="0" err="1" smtClean="0">
                <a:solidFill>
                  <a:schemeClr val="accent1"/>
                </a:solidFill>
              </a:rPr>
              <a:t>bản</a:t>
            </a:r>
            <a:r>
              <a:rPr lang="en-US" altLang="ko-KR" b="1" dirty="0" smtClean="0">
                <a:solidFill>
                  <a:schemeClr val="accent1"/>
                </a:solidFill>
              </a:rPr>
              <a:t> </a:t>
            </a:r>
            <a:r>
              <a:rPr lang="en-US" altLang="ko-KR" b="1" dirty="0" err="1" smtClean="0">
                <a:solidFill>
                  <a:schemeClr val="accent1"/>
                </a:solidFill>
              </a:rPr>
              <a:t>thông</a:t>
            </a:r>
            <a:r>
              <a:rPr lang="en-US" altLang="ko-KR" b="1" dirty="0" smtClean="0">
                <a:solidFill>
                  <a:schemeClr val="accent1"/>
                </a:solidFill>
              </a:rPr>
              <a:t> </a:t>
            </a:r>
            <a:r>
              <a:rPr lang="en-US" altLang="ko-KR" b="1" dirty="0" err="1" smtClean="0">
                <a:solidFill>
                  <a:schemeClr val="accent1"/>
                </a:solidFill>
              </a:rPr>
              <a:t>báo</a:t>
            </a:r>
            <a:r>
              <a:rPr lang="en-US" altLang="ko-KR" b="1" dirty="0" smtClean="0">
                <a:solidFill>
                  <a:schemeClr val="accent1"/>
                </a:solidFill>
              </a:rPr>
              <a:t> </a:t>
            </a:r>
            <a:r>
              <a:rPr lang="en-US" altLang="ko-KR" b="1" dirty="0" err="1" smtClean="0">
                <a:solidFill>
                  <a:schemeClr val="accent1"/>
                </a:solidFill>
              </a:rPr>
              <a:t>nội</a:t>
            </a:r>
            <a:r>
              <a:rPr lang="en-US" altLang="ko-KR" b="1" dirty="0" smtClean="0">
                <a:solidFill>
                  <a:schemeClr val="accent1"/>
                </a:solidFill>
              </a:rPr>
              <a:t> </a:t>
            </a:r>
            <a:r>
              <a:rPr lang="en-US" altLang="ko-KR" b="1" dirty="0" err="1" smtClean="0">
                <a:solidFill>
                  <a:schemeClr val="accent1"/>
                </a:solidFill>
              </a:rPr>
              <a:t>bộ</a:t>
            </a:r>
            <a:endParaRPr lang="ko-KR" altLang="en-US" b="1" dirty="0">
              <a:solidFill>
                <a:schemeClr val="accent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86969629"/>
              </p:ext>
            </p:extLst>
          </p:nvPr>
        </p:nvGraphicFramePr>
        <p:xfrm>
          <a:off x="205464" y="1243353"/>
          <a:ext cx="1944216" cy="3573261"/>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tblGrid>
              <a:tr h="4643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smtClean="0">
                          <a:solidFill>
                            <a:schemeClr val="bg1"/>
                          </a:solidFill>
                          <a:latin typeface="+mn-lt"/>
                          <a:cs typeface="Arial" pitchFamily="34" charset="0"/>
                        </a:rPr>
                        <a:t>Thông</a:t>
                      </a:r>
                      <a:r>
                        <a:rPr lang="en-US" altLang="ko-KR" sz="1400" b="1" baseline="0" dirty="0" smtClean="0">
                          <a:solidFill>
                            <a:schemeClr val="bg1"/>
                          </a:solidFill>
                          <a:latin typeface="+mn-lt"/>
                          <a:cs typeface="Arial" pitchFamily="34" charset="0"/>
                        </a:rPr>
                        <a:t> </a:t>
                      </a:r>
                      <a:r>
                        <a:rPr lang="en-US" altLang="ko-KR" sz="1400" b="1" baseline="0" dirty="0" err="1" smtClean="0">
                          <a:solidFill>
                            <a:schemeClr val="bg1"/>
                          </a:solidFill>
                          <a:latin typeface="+mn-lt"/>
                          <a:cs typeface="Arial" pitchFamily="34" charset="0"/>
                        </a:rPr>
                        <a:t>báo</a:t>
                      </a:r>
                      <a:endParaRPr lang="ko-KR" altLang="en-US" sz="1400" b="1" dirty="0">
                        <a:solidFill>
                          <a:schemeClr val="bg1"/>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8911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Đăng</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tải</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thông</a:t>
                      </a:r>
                      <a:r>
                        <a:rPr lang="en-US" altLang="ko-KR" sz="1600" b="0" dirty="0" smtClean="0">
                          <a:solidFill>
                            <a:schemeClr val="tx1">
                              <a:lumMod val="75000"/>
                              <a:lumOff val="25000"/>
                            </a:schemeClr>
                          </a:solidFill>
                          <a:latin typeface="+mn-lt"/>
                          <a:cs typeface="Arial" pitchFamily="34" charset="0"/>
                        </a:rPr>
                        <a:t> tin </a:t>
                      </a:r>
                      <a:r>
                        <a:rPr lang="en-US" altLang="ko-KR" sz="1600" b="0" dirty="0" err="1" smtClean="0">
                          <a:solidFill>
                            <a:schemeClr val="tx1">
                              <a:lumMod val="75000"/>
                              <a:lumOff val="25000"/>
                            </a:schemeClr>
                          </a:solidFill>
                          <a:latin typeface="+mn-lt"/>
                          <a:cs typeface="Arial" pitchFamily="34" charset="0"/>
                        </a:rPr>
                        <a:t>về</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các</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quy</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định</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mới</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có</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hiệu</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lực</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lịch</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nghỉ</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lễ</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nghỉ</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tết</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thông</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báo</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thay</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đổi</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nhân</a:t>
                      </a:r>
                      <a:r>
                        <a:rPr lang="en-US" altLang="ko-KR" sz="1600" b="0" dirty="0" smtClean="0">
                          <a:solidFill>
                            <a:schemeClr val="tx1">
                              <a:lumMod val="75000"/>
                              <a:lumOff val="25000"/>
                            </a:schemeClr>
                          </a:solidFill>
                          <a:latin typeface="+mn-lt"/>
                          <a:cs typeface="Arial" pitchFamily="34" charset="0"/>
                        </a:rPr>
                        <a:t> </a:t>
                      </a:r>
                      <a:r>
                        <a:rPr lang="en-US" altLang="ko-KR" sz="1600" b="0" dirty="0" err="1" smtClean="0">
                          <a:solidFill>
                            <a:schemeClr val="tx1">
                              <a:lumMod val="75000"/>
                              <a:lumOff val="25000"/>
                            </a:schemeClr>
                          </a:solidFill>
                          <a:latin typeface="+mn-lt"/>
                          <a:cs typeface="Arial" pitchFamily="34" charset="0"/>
                        </a:rPr>
                        <a:t>sự</a:t>
                      </a:r>
                      <a:r>
                        <a:rPr lang="en-US" altLang="ko-KR" sz="1600" b="0" dirty="0" smtClean="0">
                          <a:solidFill>
                            <a:schemeClr val="tx1">
                              <a:lumMod val="75000"/>
                              <a:lumOff val="25000"/>
                            </a:schemeClr>
                          </a:solidFill>
                          <a:latin typeface="+mn-lt"/>
                          <a:cs typeface="Arial" pitchFamily="34" charset="0"/>
                        </a:rPr>
                        <a:t>...</a:t>
                      </a:r>
                      <a:endParaRPr lang="ko-KR" altLang="en-US" sz="16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2209">
                <a:tc>
                  <a:txBody>
                    <a:bodyPr/>
                    <a:lstStyle/>
                    <a:p>
                      <a:pPr algn="ctr" latinLnBrk="1"/>
                      <a:endParaRPr lang="ko-KR" altLang="en-US" sz="16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726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7262">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5726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676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0" b="1"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87478693"/>
              </p:ext>
            </p:extLst>
          </p:nvPr>
        </p:nvGraphicFramePr>
        <p:xfrm>
          <a:off x="2267744" y="1243353"/>
          <a:ext cx="1944216" cy="3573261"/>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tblGrid>
              <a:tr h="46430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smtClean="0">
                          <a:solidFill>
                            <a:schemeClr val="bg1"/>
                          </a:solidFill>
                          <a:latin typeface="+mn-lt"/>
                          <a:cs typeface="Arial" pitchFamily="34" charset="0"/>
                        </a:rPr>
                        <a:t>Giấy</a:t>
                      </a:r>
                      <a:r>
                        <a:rPr lang="en-US" altLang="ko-KR" sz="1400" b="1" baseline="0" dirty="0" smtClean="0">
                          <a:solidFill>
                            <a:schemeClr val="bg1"/>
                          </a:solidFill>
                          <a:latin typeface="+mn-lt"/>
                          <a:cs typeface="Arial" pitchFamily="34" charset="0"/>
                        </a:rPr>
                        <a:t> </a:t>
                      </a:r>
                      <a:r>
                        <a:rPr lang="en-US" altLang="ko-KR" sz="1400" b="1" baseline="0" dirty="0" err="1" smtClean="0">
                          <a:solidFill>
                            <a:schemeClr val="bg1"/>
                          </a:solidFill>
                          <a:latin typeface="+mn-lt"/>
                          <a:cs typeface="Arial" pitchFamily="34" charset="0"/>
                        </a:rPr>
                        <a:t>mời</a:t>
                      </a:r>
                      <a:r>
                        <a:rPr lang="en-US" altLang="ko-KR" sz="1400" b="1" baseline="0" dirty="0" smtClean="0">
                          <a:solidFill>
                            <a:schemeClr val="bg1"/>
                          </a:solidFill>
                          <a:latin typeface="+mn-lt"/>
                          <a:cs typeface="Arial" pitchFamily="34" charset="0"/>
                        </a:rPr>
                        <a:t> </a:t>
                      </a:r>
                      <a:r>
                        <a:rPr lang="en-US" altLang="ko-KR" sz="1400" b="1" baseline="0" dirty="0" err="1" smtClean="0">
                          <a:solidFill>
                            <a:schemeClr val="bg1"/>
                          </a:solidFill>
                          <a:latin typeface="+mn-lt"/>
                          <a:cs typeface="Arial" pitchFamily="34" charset="0"/>
                        </a:rPr>
                        <a:t>họp</a:t>
                      </a:r>
                      <a:endParaRPr lang="ko-KR" altLang="en-US" sz="1400" b="1" dirty="0">
                        <a:solidFill>
                          <a:schemeClr val="bg1"/>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8911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vi-VN" altLang="ko-KR" sz="1600" b="0" dirty="0" smtClean="0">
                          <a:solidFill>
                            <a:schemeClr val="tx1">
                              <a:lumMod val="75000"/>
                              <a:lumOff val="25000"/>
                            </a:schemeClr>
                          </a:solidFill>
                          <a:latin typeface="+mn-lt"/>
                          <a:cs typeface="Arial" pitchFamily="34" charset="0"/>
                        </a:rPr>
                        <a:t>Giấy mời họp được dùng để thông báo về thời gian, nội dung các cuộc họp gửi tới các cá nhân liên quan</a:t>
                      </a:r>
                      <a:endParaRPr lang="ko-KR" altLang="en-US" sz="16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2209">
                <a:tc>
                  <a:txBody>
                    <a:bodyPr/>
                    <a:lstStyle/>
                    <a:p>
                      <a:pPr algn="ctr" latinLnBrk="1"/>
                      <a:endParaRPr lang="ko-KR" altLang="en-US" sz="16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726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7262">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5726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676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0" b="1"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92270200"/>
              </p:ext>
            </p:extLst>
          </p:nvPr>
        </p:nvGraphicFramePr>
        <p:xfrm>
          <a:off x="4330024" y="1236511"/>
          <a:ext cx="2402216" cy="3725260"/>
        </p:xfrm>
        <a:graphic>
          <a:graphicData uri="http://schemas.openxmlformats.org/drawingml/2006/table">
            <a:tbl>
              <a:tblPr firstRow="1" bandRow="1">
                <a:tableStyleId>{5C22544A-7EE6-4342-B048-85BDC9FD1C3A}</a:tableStyleId>
              </a:tblPr>
              <a:tblGrid>
                <a:gridCol w="2402216">
                  <a:extLst>
                    <a:ext uri="{9D8B030D-6E8A-4147-A177-3AD203B41FA5}">
                      <a16:colId xmlns:a16="http://schemas.microsoft.com/office/drawing/2014/main" val="20000"/>
                    </a:ext>
                  </a:extLst>
                </a:gridCol>
              </a:tblGrid>
              <a:tr h="49926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smtClean="0">
                          <a:solidFill>
                            <a:schemeClr val="bg1"/>
                          </a:solidFill>
                          <a:latin typeface="+mn-lt"/>
                          <a:cs typeface="Arial" pitchFamily="34" charset="0"/>
                        </a:rPr>
                        <a:t>Ban </a:t>
                      </a:r>
                      <a:r>
                        <a:rPr lang="en-US" altLang="ko-KR" sz="1400" b="1" dirty="0" err="1" smtClean="0">
                          <a:solidFill>
                            <a:schemeClr val="bg1"/>
                          </a:solidFill>
                          <a:latin typeface="+mn-lt"/>
                          <a:cs typeface="Arial" pitchFamily="34" charset="0"/>
                        </a:rPr>
                        <a:t>hành</a:t>
                      </a:r>
                      <a:r>
                        <a:rPr lang="en-US" altLang="ko-KR" sz="1400" b="1" baseline="0" dirty="0" smtClean="0">
                          <a:solidFill>
                            <a:schemeClr val="bg1"/>
                          </a:solidFill>
                          <a:latin typeface="+mn-lt"/>
                          <a:cs typeface="Arial" pitchFamily="34" charset="0"/>
                        </a:rPr>
                        <a:t> </a:t>
                      </a:r>
                      <a:r>
                        <a:rPr lang="en-US" altLang="ko-KR" sz="1400" b="1" baseline="0" dirty="0" err="1" smtClean="0">
                          <a:solidFill>
                            <a:schemeClr val="bg1"/>
                          </a:solidFill>
                          <a:latin typeface="+mn-lt"/>
                          <a:cs typeface="Arial" pitchFamily="34" charset="0"/>
                        </a:rPr>
                        <a:t>quyết</a:t>
                      </a:r>
                      <a:r>
                        <a:rPr lang="en-US" altLang="ko-KR" sz="1400" b="1" baseline="0" dirty="0" smtClean="0">
                          <a:solidFill>
                            <a:schemeClr val="bg1"/>
                          </a:solidFill>
                          <a:latin typeface="+mn-lt"/>
                          <a:cs typeface="Arial" pitchFamily="34" charset="0"/>
                        </a:rPr>
                        <a:t> </a:t>
                      </a:r>
                      <a:r>
                        <a:rPr lang="en-US" altLang="ko-KR" sz="1400" b="1" baseline="0" dirty="0" err="1" smtClean="0">
                          <a:solidFill>
                            <a:schemeClr val="bg1"/>
                          </a:solidFill>
                          <a:latin typeface="+mn-lt"/>
                          <a:cs typeface="Arial" pitchFamily="34" charset="0"/>
                        </a:rPr>
                        <a:t>định</a:t>
                      </a:r>
                      <a:endParaRPr lang="ko-KR" altLang="en-US" sz="1400" b="1" dirty="0">
                        <a:solidFill>
                          <a:schemeClr val="bg1"/>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140932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vi-VN" altLang="ko-KR" sz="1600" b="0" dirty="0" smtClean="0">
                          <a:solidFill>
                            <a:schemeClr val="tx1">
                              <a:lumMod val="75000"/>
                              <a:lumOff val="25000"/>
                            </a:schemeClr>
                          </a:solidFill>
                          <a:latin typeface="+mn-lt"/>
                          <a:cs typeface="Arial" pitchFamily="34" charset="0"/>
                        </a:rPr>
                        <a:t>Các quyết định có ảnh hưởng đến toàn bộ nhân viên công ty sẽ được gửi qua kênh phần mềm VPDT để mọi người đều nắm bắt</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0524">
                <a:tc>
                  <a:txBody>
                    <a:bodyPr/>
                    <a:lstStyle/>
                    <a:p>
                      <a:pPr algn="ctr" latinLnBrk="1"/>
                      <a:endParaRPr lang="ko-KR" altLang="en-US" sz="16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9497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4974">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9497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2607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0" b="1"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01856503"/>
              </p:ext>
            </p:extLst>
          </p:nvPr>
        </p:nvGraphicFramePr>
        <p:xfrm>
          <a:off x="6859784" y="1236511"/>
          <a:ext cx="2160240" cy="3842048"/>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tblGrid>
              <a:tr h="48924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smtClean="0">
                          <a:solidFill>
                            <a:schemeClr val="bg1"/>
                          </a:solidFill>
                          <a:latin typeface="+mn-lt"/>
                          <a:cs typeface="Arial" pitchFamily="34" charset="0"/>
                        </a:rPr>
                        <a:t>Khen</a:t>
                      </a:r>
                      <a:r>
                        <a:rPr lang="en-US" altLang="ko-KR" sz="1400" b="1" dirty="0" smtClean="0">
                          <a:solidFill>
                            <a:schemeClr val="bg1"/>
                          </a:solidFill>
                          <a:latin typeface="+mn-lt"/>
                          <a:cs typeface="Arial" pitchFamily="34" charset="0"/>
                        </a:rPr>
                        <a:t> </a:t>
                      </a:r>
                      <a:r>
                        <a:rPr lang="en-US" altLang="ko-KR" sz="1400" b="1" dirty="0" err="1" smtClean="0">
                          <a:solidFill>
                            <a:schemeClr val="bg1"/>
                          </a:solidFill>
                          <a:latin typeface="+mn-lt"/>
                          <a:cs typeface="Arial" pitchFamily="34" charset="0"/>
                        </a:rPr>
                        <a:t>thưởng</a:t>
                      </a:r>
                      <a:r>
                        <a:rPr lang="en-US" altLang="ko-KR" sz="1400" b="1" dirty="0" smtClean="0">
                          <a:solidFill>
                            <a:schemeClr val="bg1"/>
                          </a:solidFill>
                          <a:latin typeface="+mn-lt"/>
                          <a:cs typeface="Arial" pitchFamily="34" charset="0"/>
                        </a:rPr>
                        <a:t>,</a:t>
                      </a:r>
                      <a:r>
                        <a:rPr lang="en-US" altLang="ko-KR" sz="1400" b="1" baseline="0" dirty="0" smtClean="0">
                          <a:solidFill>
                            <a:schemeClr val="bg1"/>
                          </a:solidFill>
                          <a:latin typeface="+mn-lt"/>
                          <a:cs typeface="Arial" pitchFamily="34" charset="0"/>
                        </a:rPr>
                        <a:t> </a:t>
                      </a:r>
                      <a:r>
                        <a:rPr lang="en-US" altLang="ko-KR" sz="1400" b="1" baseline="0" dirty="0" err="1" smtClean="0">
                          <a:solidFill>
                            <a:schemeClr val="bg1"/>
                          </a:solidFill>
                          <a:latin typeface="+mn-lt"/>
                          <a:cs typeface="Arial" pitchFamily="34" charset="0"/>
                        </a:rPr>
                        <a:t>kỷ</a:t>
                      </a:r>
                      <a:r>
                        <a:rPr lang="en-US" altLang="ko-KR" sz="1400" b="1" baseline="0" dirty="0" smtClean="0">
                          <a:solidFill>
                            <a:schemeClr val="bg1"/>
                          </a:solidFill>
                          <a:latin typeface="+mn-lt"/>
                          <a:cs typeface="Arial" pitchFamily="34" charset="0"/>
                        </a:rPr>
                        <a:t> </a:t>
                      </a:r>
                      <a:r>
                        <a:rPr lang="en-US" altLang="ko-KR" sz="1400" b="1" baseline="0" dirty="0" err="1" smtClean="0">
                          <a:solidFill>
                            <a:schemeClr val="bg1"/>
                          </a:solidFill>
                          <a:latin typeface="+mn-lt"/>
                          <a:cs typeface="Arial" pitchFamily="34" charset="0"/>
                        </a:rPr>
                        <a:t>luật</a:t>
                      </a:r>
                      <a:endParaRPr lang="ko-KR" altLang="en-US" sz="1400" b="1" dirty="0">
                        <a:solidFill>
                          <a:schemeClr val="bg1"/>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97176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0" dirty="0" smtClean="0">
                          <a:solidFill>
                            <a:schemeClr val="tx1">
                              <a:lumMod val="75000"/>
                              <a:lumOff val="25000"/>
                            </a:schemeClr>
                          </a:solidFill>
                          <a:latin typeface="+mn-lt"/>
                          <a:cs typeface="Arial" pitchFamily="34" charset="0"/>
                        </a:rPr>
                        <a:t> </a:t>
                      </a:r>
                      <a:r>
                        <a:rPr lang="vi-VN" altLang="ko-KR" sz="1600" b="0" dirty="0" smtClean="0">
                          <a:solidFill>
                            <a:schemeClr val="tx1">
                              <a:lumMod val="75000"/>
                              <a:lumOff val="25000"/>
                            </a:schemeClr>
                          </a:solidFill>
                          <a:latin typeface="+mn-lt"/>
                          <a:cs typeface="Arial" pitchFamily="34" charset="0"/>
                        </a:rPr>
                        <a:t>Các thông báo về khen thưởng, kỷ luật sẽ được đưa lên mục thông báo để mọi người trong công ty đều có thể có thông tin</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1176">
                <a:tc>
                  <a:txBody>
                    <a:bodyPr/>
                    <a:lstStyle/>
                    <a:p>
                      <a:pPr algn="ctr" latinLnBrk="1"/>
                      <a:endParaRPr lang="ko-KR" altLang="en-US" sz="16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823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48235">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4823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5526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0" b="1" dirty="0">
                        <a:solidFill>
                          <a:schemeClr val="tx1">
                            <a:lumMod val="75000"/>
                            <a:lumOff val="25000"/>
                          </a:schemeClr>
                        </a:solidFill>
                        <a:latin typeface="+mn-lt"/>
                        <a:cs typeface="Arial" pitchFamily="34"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737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9" name="그룹 298">
            <a:extLst>
              <a:ext uri="{FF2B5EF4-FFF2-40B4-BE49-F238E27FC236}">
                <a16:creationId xmlns:a16="http://schemas.microsoft.com/office/drawing/2014/main" id="{462A0F71-2005-42DB-975A-48C1DC7E6BAE}"/>
              </a:ext>
            </a:extLst>
          </p:cNvPr>
          <p:cNvGrpSpPr/>
          <p:nvPr/>
        </p:nvGrpSpPr>
        <p:grpSpPr>
          <a:xfrm>
            <a:off x="3681583" y="1281901"/>
            <a:ext cx="5390431" cy="3144693"/>
            <a:chOff x="635000" y="1382713"/>
            <a:chExt cx="7869238" cy="4572000"/>
          </a:xfrm>
          <a:solidFill>
            <a:schemeClr val="accent1"/>
          </a:solidFill>
        </p:grpSpPr>
        <p:sp>
          <p:nvSpPr>
            <p:cNvPr id="300" name="Freeform 8">
              <a:extLst>
                <a:ext uri="{FF2B5EF4-FFF2-40B4-BE49-F238E27FC236}">
                  <a16:creationId xmlns:a16="http://schemas.microsoft.com/office/drawing/2014/main" id="{1A5640C3-F5D7-4310-A574-9543041B39D4}"/>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1" name="Freeform 9">
              <a:extLst>
                <a:ext uri="{FF2B5EF4-FFF2-40B4-BE49-F238E27FC236}">
                  <a16:creationId xmlns:a16="http://schemas.microsoft.com/office/drawing/2014/main" id="{DD834949-2141-41FF-921D-78E61482FB78}"/>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2" name="Freeform 10">
              <a:extLst>
                <a:ext uri="{FF2B5EF4-FFF2-40B4-BE49-F238E27FC236}">
                  <a16:creationId xmlns:a16="http://schemas.microsoft.com/office/drawing/2014/main" id="{2376A53F-B5A8-43B7-B51B-501C54905D0B}"/>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3" name="Freeform 11">
              <a:extLst>
                <a:ext uri="{FF2B5EF4-FFF2-40B4-BE49-F238E27FC236}">
                  <a16:creationId xmlns:a16="http://schemas.microsoft.com/office/drawing/2014/main" id="{B6E0F3B3-DDC7-4E90-B153-E11DBAF42D9A}"/>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4" name="Pentagon 3"/>
          <p:cNvSpPr/>
          <p:nvPr/>
        </p:nvSpPr>
        <p:spPr>
          <a:xfrm>
            <a:off x="0" y="0"/>
            <a:ext cx="3923928" cy="2283718"/>
          </a:xfrm>
          <a:prstGeom prst="homePlate">
            <a:avLst>
              <a:gd name="adj" fmla="val 292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a:xfrm>
            <a:off x="218061" y="705837"/>
            <a:ext cx="3312368" cy="576064"/>
          </a:xfrm>
        </p:spPr>
        <p:txBody>
          <a:bodyPr/>
          <a:lstStyle/>
          <a:p>
            <a:pPr algn="l"/>
            <a:r>
              <a:rPr lang="en-US" altLang="ko-KR" dirty="0" err="1" smtClean="0">
                <a:solidFill>
                  <a:schemeClr val="bg1"/>
                </a:solidFill>
              </a:rPr>
              <a:t>Lịch</a:t>
            </a:r>
            <a:r>
              <a:rPr lang="en-US" altLang="ko-KR" dirty="0" smtClean="0">
                <a:solidFill>
                  <a:schemeClr val="bg1"/>
                </a:solidFill>
              </a:rPr>
              <a:t> </a:t>
            </a:r>
            <a:r>
              <a:rPr lang="en-US" altLang="ko-KR" dirty="0" err="1" smtClean="0">
                <a:solidFill>
                  <a:schemeClr val="bg1"/>
                </a:solidFill>
              </a:rPr>
              <a:t>công</a:t>
            </a:r>
            <a:r>
              <a:rPr lang="en-US" altLang="ko-KR" dirty="0" smtClean="0">
                <a:solidFill>
                  <a:schemeClr val="bg1"/>
                </a:solidFill>
              </a:rPr>
              <a:t> </a:t>
            </a:r>
            <a:r>
              <a:rPr lang="en-US" altLang="ko-KR" dirty="0" err="1" smtClean="0">
                <a:solidFill>
                  <a:schemeClr val="bg1"/>
                </a:solidFill>
              </a:rPr>
              <a:t>tác</a:t>
            </a:r>
            <a:endParaRPr lang="ko-KR" altLang="en-US" dirty="0">
              <a:solidFill>
                <a:schemeClr val="bg1"/>
              </a:solidFill>
            </a:endParaRPr>
          </a:p>
        </p:txBody>
      </p:sp>
      <p:sp>
        <p:nvSpPr>
          <p:cNvPr id="12" name="TextBox 11"/>
          <p:cNvSpPr txBox="1"/>
          <p:nvPr/>
        </p:nvSpPr>
        <p:spPr>
          <a:xfrm>
            <a:off x="323528" y="2724396"/>
            <a:ext cx="3180508" cy="1815882"/>
          </a:xfrm>
          <a:prstGeom prst="rect">
            <a:avLst/>
          </a:prstGeom>
          <a:noFill/>
        </p:spPr>
        <p:txBody>
          <a:bodyPr wrap="square" rtlCol="0">
            <a:spAutoFit/>
          </a:bodyPr>
          <a:lstStyle/>
          <a:p>
            <a:pPr marL="171450" indent="-171450">
              <a:buFont typeface="Wingdings" pitchFamily="2" charset="2"/>
              <a:buChar char="l"/>
            </a:pPr>
            <a:r>
              <a:rPr lang="vi-VN" altLang="ko-KR" sz="1400" dirty="0">
                <a:solidFill>
                  <a:schemeClr val="tx1">
                    <a:lumMod val="75000"/>
                    <a:lumOff val="25000"/>
                  </a:schemeClr>
                </a:solidFill>
                <a:cs typeface="Arial" pitchFamily="34" charset="0"/>
              </a:rPr>
              <a:t>Lịch công tác của lãnh đạo, các trưởng bộ phận và các chuyên viên cũng là một thông tin cần được chia sẻ và có trong phần mềm VPDT để hỗ trợ công tác điều hành và sắp xếp công việc cho phù hợp đối với các bộ phận liên quan trong công ty.</a:t>
            </a:r>
            <a:r>
              <a:rPr lang="en-US" altLang="ko-KR" sz="1400" dirty="0" smtClean="0">
                <a:solidFill>
                  <a:schemeClr val="tx1">
                    <a:lumMod val="75000"/>
                    <a:lumOff val="25000"/>
                  </a:schemeClr>
                </a:solidFill>
                <a:cs typeface="Arial" pitchFamily="34" charset="0"/>
              </a:rPr>
              <a:t>. </a:t>
            </a:r>
            <a:endParaRPr lang="ko-KR" altLang="en-US" sz="1400" dirty="0">
              <a:solidFill>
                <a:schemeClr val="tx1">
                  <a:lumMod val="75000"/>
                  <a:lumOff val="25000"/>
                </a:schemeClr>
              </a:solidFill>
              <a:cs typeface="Arial" pitchFamily="34" charset="0"/>
            </a:endParaRPr>
          </a:p>
        </p:txBody>
      </p:sp>
      <p:sp>
        <p:nvSpPr>
          <p:cNvPr id="5" name="Oval 4"/>
          <p:cNvSpPr/>
          <p:nvPr/>
        </p:nvSpPr>
        <p:spPr>
          <a:xfrm>
            <a:off x="4572000" y="2615610"/>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5292080" y="3470573"/>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19"/>
          <p:cNvSpPr/>
          <p:nvPr/>
        </p:nvSpPr>
        <p:spPr>
          <a:xfrm>
            <a:off x="6458790" y="3330430"/>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8133440" y="3687450"/>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7700401" y="2211821"/>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Oval 22"/>
          <p:cNvSpPr/>
          <p:nvPr/>
        </p:nvSpPr>
        <p:spPr>
          <a:xfrm>
            <a:off x="5442790" y="1560865"/>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1533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9" name="그룹 298">
            <a:extLst>
              <a:ext uri="{FF2B5EF4-FFF2-40B4-BE49-F238E27FC236}">
                <a16:creationId xmlns:a16="http://schemas.microsoft.com/office/drawing/2014/main" id="{462A0F71-2005-42DB-975A-48C1DC7E6BAE}"/>
              </a:ext>
            </a:extLst>
          </p:cNvPr>
          <p:cNvGrpSpPr/>
          <p:nvPr/>
        </p:nvGrpSpPr>
        <p:grpSpPr>
          <a:xfrm>
            <a:off x="3536268" y="1987738"/>
            <a:ext cx="5390431" cy="3144693"/>
            <a:chOff x="635000" y="1382713"/>
            <a:chExt cx="7869238" cy="4572000"/>
          </a:xfrm>
          <a:solidFill>
            <a:schemeClr val="accent1"/>
          </a:solidFill>
        </p:grpSpPr>
        <p:sp>
          <p:nvSpPr>
            <p:cNvPr id="300" name="Freeform 8">
              <a:extLst>
                <a:ext uri="{FF2B5EF4-FFF2-40B4-BE49-F238E27FC236}">
                  <a16:creationId xmlns:a16="http://schemas.microsoft.com/office/drawing/2014/main" id="{1A5640C3-F5D7-4310-A574-9543041B39D4}"/>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1" name="Freeform 9">
              <a:extLst>
                <a:ext uri="{FF2B5EF4-FFF2-40B4-BE49-F238E27FC236}">
                  <a16:creationId xmlns:a16="http://schemas.microsoft.com/office/drawing/2014/main" id="{DD834949-2141-41FF-921D-78E61482FB78}"/>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2" name="Freeform 10">
              <a:extLst>
                <a:ext uri="{FF2B5EF4-FFF2-40B4-BE49-F238E27FC236}">
                  <a16:creationId xmlns:a16="http://schemas.microsoft.com/office/drawing/2014/main" id="{2376A53F-B5A8-43B7-B51B-501C54905D0B}"/>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3" name="Freeform 11">
              <a:extLst>
                <a:ext uri="{FF2B5EF4-FFF2-40B4-BE49-F238E27FC236}">
                  <a16:creationId xmlns:a16="http://schemas.microsoft.com/office/drawing/2014/main" id="{B6E0F3B3-DDC7-4E90-B153-E11DBAF42D9A}"/>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4" name="Pentagon 3"/>
          <p:cNvSpPr/>
          <p:nvPr/>
        </p:nvSpPr>
        <p:spPr>
          <a:xfrm>
            <a:off x="0" y="0"/>
            <a:ext cx="3923928" cy="2283718"/>
          </a:xfrm>
          <a:prstGeom prst="homePlate">
            <a:avLst>
              <a:gd name="adj" fmla="val 292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a:xfrm>
            <a:off x="218061" y="705837"/>
            <a:ext cx="3312368" cy="576064"/>
          </a:xfrm>
        </p:spPr>
        <p:txBody>
          <a:bodyPr/>
          <a:lstStyle/>
          <a:p>
            <a:pPr algn="l"/>
            <a:r>
              <a:rPr lang="en-US" altLang="ko-KR" dirty="0" err="1" smtClean="0">
                <a:solidFill>
                  <a:schemeClr val="bg1"/>
                </a:solidFill>
              </a:rPr>
              <a:t>Giới</a:t>
            </a:r>
            <a:r>
              <a:rPr lang="en-US" altLang="ko-KR" dirty="0" smtClean="0">
                <a:solidFill>
                  <a:schemeClr val="bg1"/>
                </a:solidFill>
              </a:rPr>
              <a:t> </a:t>
            </a:r>
            <a:r>
              <a:rPr lang="en-US" altLang="ko-KR" dirty="0" err="1" smtClean="0">
                <a:solidFill>
                  <a:schemeClr val="bg1"/>
                </a:solidFill>
              </a:rPr>
              <a:t>thiệu</a:t>
            </a:r>
            <a:r>
              <a:rPr lang="en-US" altLang="ko-KR" dirty="0" smtClean="0">
                <a:solidFill>
                  <a:schemeClr val="bg1"/>
                </a:solidFill>
              </a:rPr>
              <a:t> </a:t>
            </a:r>
            <a:r>
              <a:rPr lang="en-US" altLang="ko-KR" dirty="0" err="1" smtClean="0">
                <a:solidFill>
                  <a:schemeClr val="bg1"/>
                </a:solidFill>
              </a:rPr>
              <a:t>về</a:t>
            </a:r>
            <a:r>
              <a:rPr lang="en-US" altLang="ko-KR" dirty="0" smtClean="0">
                <a:solidFill>
                  <a:schemeClr val="bg1"/>
                </a:solidFill>
              </a:rPr>
              <a:t> Gems Tech</a:t>
            </a:r>
            <a:endParaRPr lang="ko-KR" altLang="en-US" dirty="0">
              <a:solidFill>
                <a:schemeClr val="bg1"/>
              </a:solidFill>
            </a:endParaRPr>
          </a:p>
        </p:txBody>
      </p:sp>
      <p:sp>
        <p:nvSpPr>
          <p:cNvPr id="12" name="TextBox 11"/>
          <p:cNvSpPr txBox="1"/>
          <p:nvPr/>
        </p:nvSpPr>
        <p:spPr>
          <a:xfrm>
            <a:off x="323528" y="2724396"/>
            <a:ext cx="3180508" cy="1661993"/>
          </a:xfrm>
          <a:prstGeom prst="rect">
            <a:avLst/>
          </a:prstGeom>
          <a:noFill/>
        </p:spPr>
        <p:txBody>
          <a:bodyPr wrap="square" rtlCol="0">
            <a:spAutoFit/>
          </a:bodyPr>
          <a:lstStyle/>
          <a:p>
            <a:r>
              <a:rPr lang="en-US" b="1" dirty="0" err="1"/>
              <a:t>Các</a:t>
            </a:r>
            <a:r>
              <a:rPr lang="en-US" b="1" dirty="0"/>
              <a:t> </a:t>
            </a:r>
            <a:r>
              <a:rPr lang="en-US" b="1" dirty="0" err="1"/>
              <a:t>sp</a:t>
            </a:r>
            <a:r>
              <a:rPr lang="en-US" b="1" dirty="0"/>
              <a:t> </a:t>
            </a:r>
            <a:r>
              <a:rPr lang="en-US" b="1" dirty="0" err="1"/>
              <a:t>chúng</a:t>
            </a:r>
            <a:r>
              <a:rPr lang="en-US" b="1" dirty="0"/>
              <a:t> </a:t>
            </a:r>
            <a:r>
              <a:rPr lang="en-US" b="1" dirty="0" err="1"/>
              <a:t>tôi</a:t>
            </a:r>
            <a:r>
              <a:rPr lang="en-US" b="1" dirty="0"/>
              <a:t> </a:t>
            </a:r>
            <a:r>
              <a:rPr lang="en-US" b="1" dirty="0" err="1"/>
              <a:t>gồm</a:t>
            </a:r>
            <a:r>
              <a:rPr lang="en-US" b="1" dirty="0"/>
              <a:t> </a:t>
            </a:r>
            <a:r>
              <a:rPr lang="en-US" b="1" dirty="0" err="1"/>
              <a:t>có</a:t>
            </a:r>
            <a:r>
              <a:rPr lang="en-US" sz="1400" dirty="0"/>
              <a:t>:</a:t>
            </a:r>
          </a:p>
          <a:p>
            <a:pPr marL="171450" indent="-171450">
              <a:buFont typeface="Wingdings" pitchFamily="2" charset="2"/>
              <a:buChar char="l"/>
            </a:pPr>
            <a:endParaRPr lang="en-US" altLang="ko-KR" sz="1400" dirty="0" smtClean="0">
              <a:solidFill>
                <a:schemeClr val="tx1">
                  <a:lumMod val="75000"/>
                  <a:lumOff val="25000"/>
                </a:schemeClr>
              </a:solidFill>
              <a:cs typeface="Arial" pitchFamily="34" charset="0"/>
            </a:endParaRPr>
          </a:p>
          <a:p>
            <a:pPr marL="171450" indent="-171450">
              <a:buFont typeface="Wingdings" pitchFamily="2" charset="2"/>
              <a:buChar char="l"/>
            </a:pPr>
            <a:r>
              <a:rPr lang="en-US" altLang="ko-KR" sz="1400" smtClean="0">
                <a:solidFill>
                  <a:schemeClr val="tx1">
                    <a:lumMod val="75000"/>
                    <a:lumOff val="25000"/>
                  </a:schemeClr>
                </a:solidFill>
                <a:cs typeface="Arial" pitchFamily="34" charset="0"/>
              </a:rPr>
              <a:t>G-Office</a:t>
            </a:r>
            <a:endParaRPr lang="en-US" altLang="ko-KR" sz="1400" dirty="0" smtClean="0">
              <a:solidFill>
                <a:schemeClr val="tx1">
                  <a:lumMod val="75000"/>
                  <a:lumOff val="25000"/>
                </a:schemeClr>
              </a:solidFill>
              <a:cs typeface="Arial" pitchFamily="34" charset="0"/>
            </a:endParaRPr>
          </a:p>
          <a:p>
            <a:pPr marL="171450" indent="-171450">
              <a:buFont typeface="Wingdings" pitchFamily="2" charset="2"/>
              <a:buChar char="l"/>
            </a:pPr>
            <a:r>
              <a:rPr lang="en-US" altLang="ko-KR" sz="1400" dirty="0" err="1">
                <a:solidFill>
                  <a:schemeClr val="tx1">
                    <a:lumMod val="75000"/>
                    <a:lumOff val="25000"/>
                  </a:schemeClr>
                </a:solidFill>
                <a:cs typeface="Arial" pitchFamily="34" charset="0"/>
              </a:rPr>
              <a:t>Thương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hiệu</a:t>
            </a:r>
            <a:r>
              <a:rPr lang="en-US" altLang="ko-KR" sz="1400" dirty="0">
                <a:solidFill>
                  <a:schemeClr val="tx1">
                    <a:lumMod val="75000"/>
                    <a:lumOff val="25000"/>
                  </a:schemeClr>
                </a:solidFill>
                <a:cs typeface="Arial" pitchFamily="34" charset="0"/>
              </a:rPr>
              <a:t> web </a:t>
            </a:r>
            <a:endParaRPr lang="en-US" altLang="ko-KR" sz="1400" dirty="0" smtClean="0">
              <a:solidFill>
                <a:schemeClr val="tx1">
                  <a:lumMod val="75000"/>
                  <a:lumOff val="25000"/>
                </a:schemeClr>
              </a:solidFill>
              <a:cs typeface="Arial" pitchFamily="34" charset="0"/>
            </a:endParaRPr>
          </a:p>
          <a:p>
            <a:pPr marL="171450" indent="-171450">
              <a:buFont typeface="Wingdings" pitchFamily="2" charset="2"/>
              <a:buChar char="l"/>
            </a:pPr>
            <a:r>
              <a:rPr lang="en-US" altLang="ko-KR" sz="1400" dirty="0" err="1" smtClean="0">
                <a:solidFill>
                  <a:schemeClr val="tx1">
                    <a:lumMod val="75000"/>
                    <a:lumOff val="25000"/>
                  </a:schemeClr>
                </a:solidFill>
                <a:cs typeface="Arial" pitchFamily="34" charset="0"/>
              </a:rPr>
              <a:t>Velo</a:t>
            </a:r>
            <a:r>
              <a:rPr lang="en-US" altLang="ko-KR" sz="1400" dirty="0" smtClean="0">
                <a:solidFill>
                  <a:schemeClr val="tx1">
                    <a:lumMod val="75000"/>
                    <a:lumOff val="25000"/>
                  </a:schemeClr>
                </a:solidFill>
                <a:cs typeface="Arial" pitchFamily="34" charset="0"/>
              </a:rPr>
              <a:t> </a:t>
            </a:r>
            <a:r>
              <a:rPr lang="en-US" altLang="ko-KR" sz="1400" dirty="0" smtClean="0">
                <a:solidFill>
                  <a:schemeClr val="tx1">
                    <a:lumMod val="75000"/>
                    <a:lumOff val="25000"/>
                  </a:schemeClr>
                </a:solidFill>
                <a:cs typeface="Arial" pitchFamily="34" charset="0"/>
              </a:rPr>
              <a:t>Spa</a:t>
            </a:r>
          </a:p>
          <a:p>
            <a:pPr marL="171450" indent="-171450">
              <a:buFont typeface="Wingdings" pitchFamily="2" charset="2"/>
              <a:buChar char="l"/>
            </a:pPr>
            <a:r>
              <a:rPr lang="en-US" altLang="ko-KR" sz="1400" dirty="0" err="1" smtClean="0">
                <a:solidFill>
                  <a:schemeClr val="tx1">
                    <a:lumMod val="75000"/>
                    <a:lumOff val="25000"/>
                  </a:schemeClr>
                </a:solidFill>
                <a:cs typeface="Arial" pitchFamily="34" charset="0"/>
              </a:rPr>
              <a:t>Velo</a:t>
            </a:r>
            <a:r>
              <a:rPr lang="en-US" altLang="ko-KR" sz="1400" dirty="0" smtClean="0">
                <a:solidFill>
                  <a:schemeClr val="tx1">
                    <a:lumMod val="75000"/>
                    <a:lumOff val="25000"/>
                  </a:schemeClr>
                </a:solidFill>
                <a:cs typeface="Arial" pitchFamily="34" charset="0"/>
              </a:rPr>
              <a:t> Retail</a:t>
            </a:r>
          </a:p>
          <a:p>
            <a:pPr marL="171450" indent="-171450">
              <a:buFont typeface="Wingdings" pitchFamily="2" charset="2"/>
              <a:buChar char="l"/>
            </a:pPr>
            <a:r>
              <a:rPr lang="en-US" altLang="ko-KR" sz="1400" dirty="0" smtClean="0">
                <a:solidFill>
                  <a:schemeClr val="tx1">
                    <a:lumMod val="75000"/>
                    <a:lumOff val="25000"/>
                  </a:schemeClr>
                </a:solidFill>
                <a:cs typeface="Arial" pitchFamily="34" charset="0"/>
              </a:rPr>
              <a:t>Vanphongre.vn</a:t>
            </a:r>
            <a:endParaRPr lang="ko-KR" altLang="en-US" sz="1400" dirty="0">
              <a:solidFill>
                <a:schemeClr val="tx1">
                  <a:lumMod val="75000"/>
                  <a:lumOff val="25000"/>
                </a:schemeClr>
              </a:solidFill>
              <a:cs typeface="Arial" pitchFamily="34" charset="0"/>
            </a:endParaRPr>
          </a:p>
        </p:txBody>
      </p:sp>
      <p:sp>
        <p:nvSpPr>
          <p:cNvPr id="5" name="Oval 4"/>
          <p:cNvSpPr/>
          <p:nvPr/>
        </p:nvSpPr>
        <p:spPr>
          <a:xfrm>
            <a:off x="4426685" y="3321447"/>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5146765" y="4176410"/>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19"/>
          <p:cNvSpPr/>
          <p:nvPr/>
        </p:nvSpPr>
        <p:spPr>
          <a:xfrm>
            <a:off x="6313475" y="4036267"/>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7988125" y="4393287"/>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7555086" y="2917658"/>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Oval 22"/>
          <p:cNvSpPr/>
          <p:nvPr/>
        </p:nvSpPr>
        <p:spPr>
          <a:xfrm>
            <a:off x="5297475" y="2266702"/>
            <a:ext cx="301420" cy="30142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Rectangle 2"/>
          <p:cNvSpPr/>
          <p:nvPr/>
        </p:nvSpPr>
        <p:spPr>
          <a:xfrm>
            <a:off x="4728105" y="356195"/>
            <a:ext cx="4118328" cy="1015663"/>
          </a:xfrm>
          <a:prstGeom prst="rect">
            <a:avLst/>
          </a:prstGeom>
        </p:spPr>
        <p:txBody>
          <a:bodyPr wrap="square">
            <a:spAutoFit/>
          </a:bodyPr>
          <a:lstStyle/>
          <a:p>
            <a:r>
              <a:rPr lang="en-US" sz="2000" dirty="0"/>
              <a:t>Gems tech </a:t>
            </a:r>
            <a:r>
              <a:rPr lang="en-US" sz="2000" dirty="0" err="1"/>
              <a:t>là</a:t>
            </a:r>
            <a:r>
              <a:rPr lang="en-US" sz="2000" dirty="0"/>
              <a:t> 1 </a:t>
            </a:r>
            <a:r>
              <a:rPr lang="en-US" sz="2000" dirty="0" err="1"/>
              <a:t>công</a:t>
            </a:r>
            <a:r>
              <a:rPr lang="en-US" sz="2000" dirty="0"/>
              <a:t> ty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kinh</a:t>
            </a:r>
            <a:r>
              <a:rPr lang="en-US" sz="2000" dirty="0"/>
              <a:t> </a:t>
            </a:r>
            <a:r>
              <a:rPr lang="en-US" sz="2000" dirty="0" err="1"/>
              <a:t>nghiệm</a:t>
            </a:r>
            <a:r>
              <a:rPr lang="en-US" sz="2000" dirty="0"/>
              <a:t> 10 </a:t>
            </a:r>
            <a:r>
              <a:rPr lang="en-US" sz="2000" dirty="0" err="1"/>
              <a:t>năm</a:t>
            </a:r>
            <a:r>
              <a:rPr lang="en-US" sz="2000" dirty="0"/>
              <a:t> </a:t>
            </a:r>
            <a:r>
              <a:rPr lang="en-US" sz="2000" dirty="0" err="1"/>
              <a:t>về</a:t>
            </a:r>
            <a:r>
              <a:rPr lang="en-US" sz="2000" dirty="0"/>
              <a:t> </a:t>
            </a:r>
            <a:endParaRPr lang="en-US" sz="2000" dirty="0" smtClean="0"/>
          </a:p>
          <a:p>
            <a:r>
              <a:rPr lang="en-US" sz="2000" dirty="0" smtClean="0">
                <a:solidFill>
                  <a:srgbClr val="FF0000"/>
                </a:solidFill>
              </a:rPr>
              <a:t>website</a:t>
            </a:r>
            <a:r>
              <a:rPr lang="en-US" sz="2000" dirty="0" smtClean="0"/>
              <a:t> </a:t>
            </a:r>
            <a:r>
              <a:rPr lang="en-US" sz="2000" dirty="0" err="1"/>
              <a:t>và</a:t>
            </a:r>
            <a:r>
              <a:rPr lang="en-US" sz="2000" dirty="0"/>
              <a:t> </a:t>
            </a:r>
            <a:r>
              <a:rPr lang="en-US" sz="2000" dirty="0" err="1">
                <a:solidFill>
                  <a:srgbClr val="FF0000"/>
                </a:solidFill>
              </a:rPr>
              <a:t>phần</a:t>
            </a:r>
            <a:r>
              <a:rPr lang="en-US" sz="2000" dirty="0">
                <a:solidFill>
                  <a:srgbClr val="FF0000"/>
                </a:solidFill>
              </a:rPr>
              <a:t> </a:t>
            </a:r>
            <a:r>
              <a:rPr lang="en-US" sz="2000" dirty="0" err="1">
                <a:solidFill>
                  <a:srgbClr val="FF0000"/>
                </a:solidFill>
              </a:rPr>
              <a:t>mềm</a:t>
            </a:r>
            <a:r>
              <a:rPr lang="en-US" sz="2000" dirty="0"/>
              <a:t>.</a:t>
            </a:r>
          </a:p>
        </p:txBody>
      </p:sp>
    </p:spTree>
    <p:extLst>
      <p:ext uri="{BB962C8B-B14F-4D97-AF65-F5344CB8AC3E}">
        <p14:creationId xmlns:p14="http://schemas.microsoft.com/office/powerpoint/2010/main" val="1329929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63688" y="987574"/>
            <a:ext cx="6498339" cy="756000"/>
          </a:xfrm>
          <a:custGeom>
            <a:avLst/>
            <a:gdLst/>
            <a:ahLst/>
            <a:cxnLst/>
            <a:rect l="l" t="t" r="r" b="b"/>
            <a:pathLst>
              <a:path w="6498339" h="756000">
                <a:moveTo>
                  <a:pt x="0" y="0"/>
                </a:moveTo>
                <a:lnTo>
                  <a:pt x="6498339" y="0"/>
                </a:lnTo>
                <a:lnTo>
                  <a:pt x="6498339" y="756000"/>
                </a:lnTo>
                <a:lnTo>
                  <a:pt x="435112" y="756000"/>
                </a:lnTo>
                <a:cubicBezTo>
                  <a:pt x="313181" y="659925"/>
                  <a:pt x="163227" y="599112"/>
                  <a:pt x="0" y="5842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26"/>
          <p:cNvSpPr/>
          <p:nvPr/>
        </p:nvSpPr>
        <p:spPr>
          <a:xfrm>
            <a:off x="2278242" y="1809119"/>
            <a:ext cx="5983785" cy="756000"/>
          </a:xfrm>
          <a:custGeom>
            <a:avLst/>
            <a:gdLst/>
            <a:ahLst/>
            <a:cxnLst/>
            <a:rect l="l" t="t" r="r" b="b"/>
            <a:pathLst>
              <a:path w="5983785" h="756000">
                <a:moveTo>
                  <a:pt x="0" y="0"/>
                </a:moveTo>
                <a:lnTo>
                  <a:pt x="5983785" y="0"/>
                </a:lnTo>
                <a:lnTo>
                  <a:pt x="5983785" y="756000"/>
                </a:lnTo>
                <a:lnTo>
                  <a:pt x="252297" y="756000"/>
                </a:lnTo>
                <a:cubicBezTo>
                  <a:pt x="260588" y="711245"/>
                  <a:pt x="264355" y="665156"/>
                  <a:pt x="264355" y="618187"/>
                </a:cubicBezTo>
                <a:cubicBezTo>
                  <a:pt x="264355" y="374972"/>
                  <a:pt x="163339" y="155350"/>
                  <a:pt x="0"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1782027" y="2630664"/>
            <a:ext cx="6480000" cy="756000"/>
          </a:xfrm>
          <a:custGeom>
            <a:avLst/>
            <a:gdLst/>
            <a:ahLst/>
            <a:cxnLst/>
            <a:rect l="l" t="t" r="r" b="b"/>
            <a:pathLst>
              <a:path w="6480000" h="756000">
                <a:moveTo>
                  <a:pt x="735360" y="0"/>
                </a:moveTo>
                <a:lnTo>
                  <a:pt x="6480000" y="0"/>
                </a:lnTo>
                <a:lnTo>
                  <a:pt x="6480000" y="756000"/>
                </a:lnTo>
                <a:lnTo>
                  <a:pt x="0" y="756000"/>
                </a:lnTo>
                <a:lnTo>
                  <a:pt x="0" y="650058"/>
                </a:lnTo>
                <a:cubicBezTo>
                  <a:pt x="360073" y="609245"/>
                  <a:pt x="652453" y="345514"/>
                  <a:pt x="735360" y="0"/>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p:txBody>
          <a:bodyPr/>
          <a:lstStyle/>
          <a:p>
            <a:r>
              <a:rPr lang="en-US" altLang="ko-KR" b="1" dirty="0" err="1" smtClean="0">
                <a:solidFill>
                  <a:schemeClr val="accent1"/>
                </a:solidFill>
              </a:rPr>
              <a:t>Lịch</a:t>
            </a:r>
            <a:r>
              <a:rPr lang="en-US" altLang="ko-KR" b="1" dirty="0" smtClean="0">
                <a:solidFill>
                  <a:schemeClr val="accent1"/>
                </a:solidFill>
              </a:rPr>
              <a:t> </a:t>
            </a:r>
            <a:r>
              <a:rPr lang="en-US" altLang="ko-KR" b="1" dirty="0" err="1" smtClean="0">
                <a:solidFill>
                  <a:schemeClr val="accent1"/>
                </a:solidFill>
              </a:rPr>
              <a:t>công</a:t>
            </a:r>
            <a:r>
              <a:rPr lang="en-US" altLang="ko-KR" b="1" dirty="0" smtClean="0">
                <a:solidFill>
                  <a:schemeClr val="accent1"/>
                </a:solidFill>
              </a:rPr>
              <a:t> </a:t>
            </a:r>
            <a:r>
              <a:rPr lang="en-US" altLang="ko-KR" b="1" dirty="0" err="1" smtClean="0">
                <a:solidFill>
                  <a:schemeClr val="accent1"/>
                </a:solidFill>
              </a:rPr>
              <a:t>tác</a:t>
            </a:r>
            <a:endParaRPr lang="ko-KR" altLang="en-US" b="1" dirty="0">
              <a:solidFill>
                <a:schemeClr val="accent1"/>
              </a:solidFill>
            </a:endParaRPr>
          </a:p>
        </p:txBody>
      </p:sp>
      <p:grpSp>
        <p:nvGrpSpPr>
          <p:cNvPr id="21" name="Group 20"/>
          <p:cNvGrpSpPr/>
          <p:nvPr/>
        </p:nvGrpSpPr>
        <p:grpSpPr>
          <a:xfrm>
            <a:off x="737374" y="970176"/>
            <a:ext cx="1908608" cy="2411434"/>
            <a:chOff x="863771" y="1459893"/>
            <a:chExt cx="1908608" cy="2411434"/>
          </a:xfrm>
          <a:solidFill>
            <a:schemeClr val="tx1">
              <a:lumMod val="75000"/>
              <a:lumOff val="25000"/>
            </a:schemeClr>
          </a:solidFill>
        </p:grpSpPr>
        <p:grpSp>
          <p:nvGrpSpPr>
            <p:cNvPr id="5" name="Group 4"/>
            <p:cNvGrpSpPr/>
            <p:nvPr/>
          </p:nvGrpSpPr>
          <p:grpSpPr>
            <a:xfrm>
              <a:off x="863771" y="1459893"/>
              <a:ext cx="1908608" cy="2411434"/>
              <a:chOff x="1407747" y="409495"/>
              <a:chExt cx="4964453" cy="6272345"/>
            </a:xfrm>
            <a:grpFill/>
          </p:grpSpPr>
          <p:sp>
            <p:nvSpPr>
              <p:cNvPr id="6" name="Donut 5"/>
              <p:cNvSpPr/>
              <p:nvPr/>
            </p:nvSpPr>
            <p:spPr>
              <a:xfrm>
                <a:off x="1407747" y="1717391"/>
                <a:ext cx="4964453" cy="4964449"/>
              </a:xfrm>
              <a:prstGeom prst="donut">
                <a:avLst>
                  <a:gd name="adj" fmla="val 92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7" name="Group 6"/>
              <p:cNvGrpSpPr/>
              <p:nvPr/>
            </p:nvGrpSpPr>
            <p:grpSpPr>
              <a:xfrm rot="19457521">
                <a:off x="1961641" y="1354645"/>
                <a:ext cx="727496" cy="900126"/>
                <a:chOff x="4247964" y="1189551"/>
                <a:chExt cx="288032" cy="356380"/>
              </a:xfrm>
              <a:grpFill/>
            </p:grpSpPr>
            <p:sp>
              <p:nvSpPr>
                <p:cNvPr id="15" name="Rectangle 14"/>
                <p:cNvSpPr/>
                <p:nvPr/>
              </p:nvSpPr>
              <p:spPr>
                <a:xfrm>
                  <a:off x="4301980" y="1401620"/>
                  <a:ext cx="180000" cy="144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ounded Rectangle 15"/>
                <p:cNvSpPr/>
                <p:nvPr/>
              </p:nvSpPr>
              <p:spPr>
                <a:xfrm>
                  <a:off x="4247964" y="1189551"/>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Group 7"/>
              <p:cNvGrpSpPr/>
              <p:nvPr/>
            </p:nvGrpSpPr>
            <p:grpSpPr>
              <a:xfrm rot="2160000">
                <a:off x="5200017" y="1372424"/>
                <a:ext cx="727496" cy="900126"/>
                <a:chOff x="4247964" y="1189551"/>
                <a:chExt cx="288032" cy="356380"/>
              </a:xfrm>
              <a:grpFill/>
            </p:grpSpPr>
            <p:sp>
              <p:nvSpPr>
                <p:cNvPr id="13" name="Rectangle 12"/>
                <p:cNvSpPr/>
                <p:nvPr/>
              </p:nvSpPr>
              <p:spPr>
                <a:xfrm>
                  <a:off x="4301980" y="1401620"/>
                  <a:ext cx="180000" cy="144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ounded Rectangle 13"/>
                <p:cNvSpPr/>
                <p:nvPr/>
              </p:nvSpPr>
              <p:spPr>
                <a:xfrm>
                  <a:off x="4247964" y="1189551"/>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Group 8"/>
              <p:cNvGrpSpPr/>
              <p:nvPr/>
            </p:nvGrpSpPr>
            <p:grpSpPr>
              <a:xfrm>
                <a:off x="3343325" y="409495"/>
                <a:ext cx="1048423" cy="1564742"/>
                <a:chOff x="4241800" y="1250226"/>
                <a:chExt cx="288032" cy="429880"/>
              </a:xfrm>
              <a:grpFill/>
            </p:grpSpPr>
            <p:sp>
              <p:nvSpPr>
                <p:cNvPr id="11" name="Rectangle 10"/>
                <p:cNvSpPr/>
                <p:nvPr/>
              </p:nvSpPr>
              <p:spPr>
                <a:xfrm>
                  <a:off x="4301980" y="1462295"/>
                  <a:ext cx="180000" cy="2178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ounded Rectangle 11"/>
                <p:cNvSpPr/>
                <p:nvPr/>
              </p:nvSpPr>
              <p:spPr>
                <a:xfrm>
                  <a:off x="4241800" y="1250226"/>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7" name="Flowchart: Delay 16"/>
            <p:cNvSpPr/>
            <p:nvPr/>
          </p:nvSpPr>
          <p:spPr>
            <a:xfrm>
              <a:off x="1002019" y="2879998"/>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Flowchart: Delay 17"/>
            <p:cNvSpPr/>
            <p:nvPr/>
          </p:nvSpPr>
          <p:spPr>
            <a:xfrm rot="5400000">
              <a:off x="1710075" y="2133045"/>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Flowchart: Delay 18"/>
            <p:cNvSpPr/>
            <p:nvPr/>
          </p:nvSpPr>
          <p:spPr>
            <a:xfrm rot="10800000">
              <a:off x="2418131" y="2868354"/>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Flowchart: Delay 19"/>
            <p:cNvSpPr/>
            <p:nvPr/>
          </p:nvSpPr>
          <p:spPr>
            <a:xfrm rot="16200000">
              <a:off x="1710077" y="3525854"/>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5" name="Group 24"/>
          <p:cNvGrpSpPr/>
          <p:nvPr/>
        </p:nvGrpSpPr>
        <p:grpSpPr>
          <a:xfrm>
            <a:off x="1619672" y="1911223"/>
            <a:ext cx="576008" cy="629422"/>
            <a:chOff x="1746069" y="2400940"/>
            <a:chExt cx="576008" cy="629422"/>
          </a:xfrm>
          <a:solidFill>
            <a:schemeClr val="tx1">
              <a:lumMod val="75000"/>
              <a:lumOff val="25000"/>
            </a:schemeClr>
          </a:solidFill>
        </p:grpSpPr>
        <p:sp>
          <p:nvSpPr>
            <p:cNvPr id="22" name="Rectangle 21"/>
            <p:cNvSpPr/>
            <p:nvPr/>
          </p:nvSpPr>
          <p:spPr>
            <a:xfrm>
              <a:off x="1782077" y="2400940"/>
              <a:ext cx="7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rot="5400000">
              <a:off x="2016077" y="2688354"/>
              <a:ext cx="7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Oval 23"/>
            <p:cNvSpPr/>
            <p:nvPr/>
          </p:nvSpPr>
          <p:spPr>
            <a:xfrm>
              <a:off x="1746069" y="288634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2" name="Rectangle 9"/>
          <p:cNvSpPr/>
          <p:nvPr/>
        </p:nvSpPr>
        <p:spPr>
          <a:xfrm>
            <a:off x="7645935" y="1179985"/>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36"/>
          <p:cNvSpPr/>
          <p:nvPr/>
        </p:nvSpPr>
        <p:spPr>
          <a:xfrm>
            <a:off x="7645935" y="2846115"/>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ound Same Side Corner Rectangle 36"/>
          <p:cNvSpPr/>
          <p:nvPr/>
        </p:nvSpPr>
        <p:spPr>
          <a:xfrm>
            <a:off x="7628436" y="2026316"/>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2933435" y="1026067"/>
            <a:ext cx="3724756" cy="678692"/>
            <a:chOff x="803640" y="3362835"/>
            <a:chExt cx="2059657" cy="678692"/>
          </a:xfrm>
        </p:grpSpPr>
        <p:sp>
          <p:nvSpPr>
            <p:cNvPr id="36" name="TextBox 35"/>
            <p:cNvSpPr txBox="1"/>
            <p:nvPr/>
          </p:nvSpPr>
          <p:spPr>
            <a:xfrm>
              <a:off x="803640" y="3579862"/>
              <a:ext cx="2059657" cy="461665"/>
            </a:xfrm>
            <a:prstGeom prst="rect">
              <a:avLst/>
            </a:prstGeom>
            <a:noFill/>
          </p:spPr>
          <p:txBody>
            <a:bodyPr wrap="square" rtlCol="0">
              <a:spAutoFit/>
            </a:bodyPr>
            <a:lstStyle/>
            <a:p>
              <a:r>
                <a:rPr lang="vi-VN" altLang="ko-KR" sz="1200" dirty="0">
                  <a:solidFill>
                    <a:schemeClr val="bg1"/>
                  </a:solidFill>
                  <a:cs typeface="Arial" pitchFamily="34" charset="0"/>
                </a:rPr>
                <a:t>Giúp các bộ phận bên dưới nắm được thời gian và chủ động khi cần xin ý kiến, trình ký...</a:t>
              </a:r>
            </a:p>
          </p:txBody>
        </p:sp>
        <p:sp>
          <p:nvSpPr>
            <p:cNvPr id="37" name="TextBox 36"/>
            <p:cNvSpPr txBox="1"/>
            <p:nvPr/>
          </p:nvSpPr>
          <p:spPr>
            <a:xfrm>
              <a:off x="803640" y="3362835"/>
              <a:ext cx="2059657" cy="276999"/>
            </a:xfrm>
            <a:prstGeom prst="rect">
              <a:avLst/>
            </a:prstGeom>
            <a:noFill/>
          </p:spPr>
          <p:txBody>
            <a:bodyPr wrap="square" rtlCol="0">
              <a:spAutoFit/>
            </a:bodyPr>
            <a:lstStyle/>
            <a:p>
              <a:r>
                <a:rPr lang="en-US" altLang="ko-KR" sz="1200" b="1" dirty="0" err="1">
                  <a:solidFill>
                    <a:schemeClr val="bg1"/>
                  </a:solidFill>
                  <a:cs typeface="Arial" pitchFamily="34" charset="0"/>
                </a:rPr>
                <a:t>Lịch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công</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tác</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của</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lãnh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đạo</a:t>
              </a:r>
              <a:endParaRPr lang="ko-KR" altLang="en-US" sz="1200" b="1" dirty="0">
                <a:solidFill>
                  <a:schemeClr val="bg1"/>
                </a:solidFill>
                <a:cs typeface="Arial" pitchFamily="34" charset="0"/>
              </a:endParaRPr>
            </a:p>
          </p:txBody>
        </p:sp>
      </p:grpSp>
      <p:grpSp>
        <p:nvGrpSpPr>
          <p:cNvPr id="38" name="Group 37"/>
          <p:cNvGrpSpPr/>
          <p:nvPr/>
        </p:nvGrpSpPr>
        <p:grpSpPr>
          <a:xfrm>
            <a:off x="3339309" y="1849014"/>
            <a:ext cx="3724756" cy="863358"/>
            <a:chOff x="803640" y="3362835"/>
            <a:chExt cx="2059657" cy="863358"/>
          </a:xfrm>
        </p:grpSpPr>
        <p:sp>
          <p:nvSpPr>
            <p:cNvPr id="39" name="TextBox 38"/>
            <p:cNvSpPr txBox="1"/>
            <p:nvPr/>
          </p:nvSpPr>
          <p:spPr>
            <a:xfrm>
              <a:off x="803640" y="3579862"/>
              <a:ext cx="2059657" cy="646331"/>
            </a:xfrm>
            <a:prstGeom prst="rect">
              <a:avLst/>
            </a:prstGeom>
            <a:noFill/>
          </p:spPr>
          <p:txBody>
            <a:bodyPr wrap="square" rtlCol="0">
              <a:spAutoFit/>
            </a:bodyPr>
            <a:lstStyle/>
            <a:p>
              <a:r>
                <a:rPr lang="vi-VN" altLang="ko-KR" sz="1200" dirty="0">
                  <a:solidFill>
                    <a:schemeClr val="bg1"/>
                  </a:solidFill>
                  <a:cs typeface="Arial" pitchFamily="34" charset="0"/>
                </a:rPr>
                <a:t>Giúp mọi người nắm bắt được các sự kiện chung sẽ diễn ra trong công ty và bố trí lịch cá nhân cho phù hợp</a:t>
              </a:r>
            </a:p>
          </p:txBody>
        </p:sp>
        <p:sp>
          <p:nvSpPr>
            <p:cNvPr id="40" name="TextBox 39"/>
            <p:cNvSpPr txBox="1"/>
            <p:nvPr/>
          </p:nvSpPr>
          <p:spPr>
            <a:xfrm>
              <a:off x="803640" y="3362835"/>
              <a:ext cx="2059657" cy="276999"/>
            </a:xfrm>
            <a:prstGeom prst="rect">
              <a:avLst/>
            </a:prstGeom>
            <a:noFill/>
          </p:spPr>
          <p:txBody>
            <a:bodyPr wrap="square" rtlCol="0">
              <a:spAutoFit/>
            </a:bodyPr>
            <a:lstStyle/>
            <a:p>
              <a:r>
                <a:rPr lang="en-US" altLang="ko-KR" sz="1200" b="1" dirty="0" err="1">
                  <a:solidFill>
                    <a:schemeClr val="bg1"/>
                  </a:solidFill>
                  <a:cs typeface="Arial" pitchFamily="34" charset="0"/>
                </a:rPr>
                <a:t>Lịch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chung</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của</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công</a:t>
              </a:r>
              <a:r>
                <a:rPr lang="en-US" altLang="ko-KR" sz="1200" b="1" dirty="0">
                  <a:solidFill>
                    <a:schemeClr val="bg1"/>
                  </a:solidFill>
                  <a:cs typeface="Arial" pitchFamily="34" charset="0"/>
                </a:rPr>
                <a:t> ty</a:t>
              </a:r>
              <a:endParaRPr lang="ko-KR" altLang="en-US" sz="1200" b="1" dirty="0">
                <a:solidFill>
                  <a:schemeClr val="bg1"/>
                </a:solidFill>
                <a:cs typeface="Arial" pitchFamily="34" charset="0"/>
              </a:endParaRPr>
            </a:p>
          </p:txBody>
        </p:sp>
      </p:grpSp>
      <p:grpSp>
        <p:nvGrpSpPr>
          <p:cNvPr id="41" name="Group 40"/>
          <p:cNvGrpSpPr/>
          <p:nvPr/>
        </p:nvGrpSpPr>
        <p:grpSpPr>
          <a:xfrm>
            <a:off x="3203848" y="2671961"/>
            <a:ext cx="4266091" cy="678692"/>
            <a:chOff x="803640" y="3362835"/>
            <a:chExt cx="2059657" cy="678692"/>
          </a:xfrm>
        </p:grpSpPr>
        <p:sp>
          <p:nvSpPr>
            <p:cNvPr id="42" name="TextBox 41"/>
            <p:cNvSpPr txBox="1"/>
            <p:nvPr/>
          </p:nvSpPr>
          <p:spPr>
            <a:xfrm>
              <a:off x="803640" y="3579862"/>
              <a:ext cx="2059657" cy="461665"/>
            </a:xfrm>
            <a:prstGeom prst="rect">
              <a:avLst/>
            </a:prstGeom>
            <a:noFill/>
          </p:spPr>
          <p:txBody>
            <a:bodyPr wrap="square" rtlCol="0">
              <a:spAutoFit/>
            </a:bodyPr>
            <a:lstStyle/>
            <a:p>
              <a:r>
                <a:rPr lang="vi-VN" altLang="ko-KR" sz="1200" dirty="0">
                  <a:solidFill>
                    <a:schemeClr val="bg1"/>
                  </a:solidFill>
                  <a:cs typeface="Arial" pitchFamily="34" charset="0"/>
                </a:rPr>
                <a:t>Giúp mọi người trong cùng một bộ phận có thể nắm được lịch công tác của phòng và lãnh đạo phòng</a:t>
              </a:r>
            </a:p>
          </p:txBody>
        </p:sp>
        <p:sp>
          <p:nvSpPr>
            <p:cNvPr id="43" name="TextBox 42"/>
            <p:cNvSpPr txBox="1"/>
            <p:nvPr/>
          </p:nvSpPr>
          <p:spPr>
            <a:xfrm>
              <a:off x="803640" y="3362835"/>
              <a:ext cx="2059657" cy="461665"/>
            </a:xfrm>
            <a:prstGeom prst="rect">
              <a:avLst/>
            </a:prstGeom>
            <a:noFill/>
          </p:spPr>
          <p:txBody>
            <a:bodyPr wrap="square" rtlCol="0">
              <a:spAutoFit/>
            </a:bodyPr>
            <a:lstStyle/>
            <a:p>
              <a:r>
                <a:rPr lang="en-US" altLang="ko-KR" sz="1200" b="1" dirty="0" err="1">
                  <a:solidFill>
                    <a:schemeClr val="bg1"/>
                  </a:solidFill>
                  <a:cs typeface="Arial" pitchFamily="34" charset="0"/>
                </a:rPr>
                <a:t>Lịch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chung</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của</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phòng</a:t>
              </a:r>
              <a:r>
                <a:rPr lang="en-US" altLang="ko-KR" sz="1200" b="1" dirty="0">
                  <a:solidFill>
                    <a:schemeClr val="bg1"/>
                  </a:solidFill>
                  <a:cs typeface="Arial" pitchFamily="34" charset="0"/>
                </a:rPr>
                <a:t> ban </a:t>
              </a:r>
              <a:r>
                <a:rPr lang="en-US" altLang="ko-KR" sz="1200" b="1" dirty="0" err="1">
                  <a:solidFill>
                    <a:schemeClr val="bg1"/>
                  </a:solidFill>
                  <a:cs typeface="Arial" pitchFamily="34" charset="0"/>
                </a:rPr>
                <a:t>và</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lãnh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đạo</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các</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phòng</a:t>
              </a:r>
              <a:r>
                <a:rPr lang="en-US" altLang="ko-KR" sz="1200" b="1" dirty="0">
                  <a:solidFill>
                    <a:schemeClr val="bg1"/>
                  </a:solidFill>
                  <a:cs typeface="Arial" pitchFamily="34" charset="0"/>
                </a:rPr>
                <a:t> ban</a:t>
              </a:r>
              <a:endParaRPr lang="ko-KR" altLang="en-US" sz="1200" b="1" dirty="0">
                <a:solidFill>
                  <a:schemeClr val="bg1"/>
                </a:solidFill>
                <a:cs typeface="Arial" pitchFamily="34" charset="0"/>
              </a:endParaRPr>
            </a:p>
          </p:txBody>
        </p:sp>
      </p:grpSp>
      <p:sp>
        <p:nvSpPr>
          <p:cNvPr id="45" name="Rectangle 25"/>
          <p:cNvSpPr/>
          <p:nvPr/>
        </p:nvSpPr>
        <p:spPr>
          <a:xfrm>
            <a:off x="1781678" y="3452209"/>
            <a:ext cx="6498339" cy="756000"/>
          </a:xfrm>
          <a:custGeom>
            <a:avLst/>
            <a:gdLst/>
            <a:ahLst/>
            <a:cxnLst/>
            <a:rect l="l" t="t" r="r" b="b"/>
            <a:pathLst>
              <a:path w="6498339" h="756000">
                <a:moveTo>
                  <a:pt x="0" y="0"/>
                </a:moveTo>
                <a:lnTo>
                  <a:pt x="6498339" y="0"/>
                </a:lnTo>
                <a:lnTo>
                  <a:pt x="6498339" y="756000"/>
                </a:lnTo>
                <a:lnTo>
                  <a:pt x="435112" y="756000"/>
                </a:lnTo>
                <a:cubicBezTo>
                  <a:pt x="313181" y="659925"/>
                  <a:pt x="163227" y="599112"/>
                  <a:pt x="0" y="5842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9"/>
          <p:cNvSpPr/>
          <p:nvPr/>
        </p:nvSpPr>
        <p:spPr>
          <a:xfrm>
            <a:off x="7663925" y="3644620"/>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7" name="Group 46"/>
          <p:cNvGrpSpPr/>
          <p:nvPr/>
        </p:nvGrpSpPr>
        <p:grpSpPr>
          <a:xfrm>
            <a:off x="2951425" y="3490702"/>
            <a:ext cx="3724756" cy="678692"/>
            <a:chOff x="803640" y="3362835"/>
            <a:chExt cx="2059657" cy="678692"/>
          </a:xfrm>
        </p:grpSpPr>
        <p:sp>
          <p:nvSpPr>
            <p:cNvPr id="48" name="TextBox 47"/>
            <p:cNvSpPr txBox="1"/>
            <p:nvPr/>
          </p:nvSpPr>
          <p:spPr>
            <a:xfrm>
              <a:off x="803640" y="3579862"/>
              <a:ext cx="2059657" cy="461665"/>
            </a:xfrm>
            <a:prstGeom prst="rect">
              <a:avLst/>
            </a:prstGeom>
            <a:noFill/>
          </p:spPr>
          <p:txBody>
            <a:bodyPr wrap="square" rtlCol="0">
              <a:spAutoFit/>
            </a:bodyPr>
            <a:lstStyle/>
            <a:p>
              <a:r>
                <a:rPr lang="en-US" altLang="ko-KR" sz="1200" dirty="0" err="1">
                  <a:solidFill>
                    <a:schemeClr val="bg1"/>
                  </a:solidFill>
                  <a:cs typeface="Arial" pitchFamily="34" charset="0"/>
                </a:rPr>
                <a:t>Các</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cá</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nhân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có</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thể</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tự</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tạo</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lịch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của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mình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trên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phần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mềm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để</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quản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lý</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công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việc</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quản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lý</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thời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gian</a:t>
              </a:r>
              <a:endParaRPr lang="en-US" altLang="ko-KR" sz="1200" dirty="0">
                <a:solidFill>
                  <a:schemeClr val="bg1"/>
                </a:solidFill>
                <a:cs typeface="Arial" pitchFamily="34" charset="0"/>
              </a:endParaRPr>
            </a:p>
          </p:txBody>
        </p:sp>
        <p:sp>
          <p:nvSpPr>
            <p:cNvPr id="49" name="TextBox 48"/>
            <p:cNvSpPr txBox="1"/>
            <p:nvPr/>
          </p:nvSpPr>
          <p:spPr>
            <a:xfrm>
              <a:off x="803640" y="3362835"/>
              <a:ext cx="2059657" cy="276999"/>
            </a:xfrm>
            <a:prstGeom prst="rect">
              <a:avLst/>
            </a:prstGeom>
            <a:noFill/>
          </p:spPr>
          <p:txBody>
            <a:bodyPr wrap="square" rtlCol="0">
              <a:spAutoFit/>
            </a:bodyPr>
            <a:lstStyle/>
            <a:p>
              <a:r>
                <a:rPr lang="en-US" altLang="ko-KR" sz="1200" b="1" dirty="0" err="1">
                  <a:solidFill>
                    <a:schemeClr val="bg1"/>
                  </a:solidFill>
                  <a:cs typeface="Arial" pitchFamily="34" charset="0"/>
                </a:rPr>
                <a:t>Lịch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cá</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nhân</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2388272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707904" y="2029594"/>
            <a:ext cx="5436096" cy="1296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923928" y="2389634"/>
            <a:ext cx="5220072" cy="576064"/>
          </a:xfrm>
        </p:spPr>
        <p:txBody>
          <a:bodyPr/>
          <a:lstStyle/>
          <a:p>
            <a:r>
              <a:rPr lang="en-US" altLang="ko-KR" b="1" dirty="0" err="1" smtClean="0">
                <a:solidFill>
                  <a:schemeClr val="bg1"/>
                </a:solidFill>
              </a:rPr>
              <a:t>Mô</a:t>
            </a:r>
            <a:r>
              <a:rPr lang="en-US" altLang="ko-KR" b="1" dirty="0" smtClean="0">
                <a:solidFill>
                  <a:schemeClr val="bg1"/>
                </a:solidFill>
              </a:rPr>
              <a:t> </a:t>
            </a:r>
            <a:r>
              <a:rPr lang="en-US" altLang="ko-KR" b="1" dirty="0" err="1" smtClean="0">
                <a:solidFill>
                  <a:schemeClr val="bg1"/>
                </a:solidFill>
              </a:rPr>
              <a:t>hình</a:t>
            </a:r>
            <a:r>
              <a:rPr lang="en-US" altLang="ko-KR" b="1" dirty="0" smtClean="0">
                <a:solidFill>
                  <a:schemeClr val="bg1"/>
                </a:solidFill>
              </a:rPr>
              <a:t> </a:t>
            </a:r>
            <a:r>
              <a:rPr lang="en-US" altLang="ko-KR" b="1" dirty="0" err="1" smtClean="0">
                <a:solidFill>
                  <a:schemeClr val="bg1"/>
                </a:solidFill>
              </a:rPr>
              <a:t>thử</a:t>
            </a:r>
            <a:r>
              <a:rPr lang="en-US" altLang="ko-KR" b="1" dirty="0" smtClean="0">
                <a:solidFill>
                  <a:schemeClr val="bg1"/>
                </a:solidFill>
              </a:rPr>
              <a:t> </a:t>
            </a:r>
            <a:r>
              <a:rPr lang="en-US" altLang="ko-KR" b="1" dirty="0" err="1" smtClean="0">
                <a:solidFill>
                  <a:schemeClr val="bg1"/>
                </a:solidFill>
              </a:rPr>
              <a:t>nghiệm</a:t>
            </a:r>
            <a:endParaRPr lang="ko-KR" altLang="en-US" b="1" dirty="0">
              <a:solidFill>
                <a:schemeClr val="bg1"/>
              </a:solidFill>
            </a:endParaRPr>
          </a:p>
        </p:txBody>
      </p:sp>
    </p:spTree>
    <p:extLst>
      <p:ext uri="{BB962C8B-B14F-4D97-AF65-F5344CB8AC3E}">
        <p14:creationId xmlns:p14="http://schemas.microsoft.com/office/powerpoint/2010/main" val="2358361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13"/>
          <p:cNvSpPr txBox="1">
            <a:spLocks/>
          </p:cNvSpPr>
          <p:nvPr/>
        </p:nvSpPr>
        <p:spPr>
          <a:xfrm>
            <a:off x="630240" y="300022"/>
            <a:ext cx="2520280" cy="155107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b="1" dirty="0" err="1" smtClean="0">
                <a:solidFill>
                  <a:schemeClr val="tx1">
                    <a:lumMod val="75000"/>
                    <a:lumOff val="25000"/>
                  </a:schemeClr>
                </a:solidFill>
                <a:latin typeface="+mj-lt"/>
                <a:cs typeface="Arial" pitchFamily="34" charset="0"/>
              </a:rPr>
              <a:t>Nhóm</a:t>
            </a:r>
            <a:r>
              <a:rPr lang="en-US" b="1" dirty="0" smtClean="0">
                <a:solidFill>
                  <a:schemeClr val="tx1">
                    <a:lumMod val="75000"/>
                    <a:lumOff val="25000"/>
                  </a:schemeClr>
                </a:solidFill>
                <a:latin typeface="+mj-lt"/>
                <a:cs typeface="Arial" pitchFamily="34" charset="0"/>
              </a:rPr>
              <a:t> </a:t>
            </a:r>
          </a:p>
          <a:p>
            <a:pPr marL="0" indent="0">
              <a:lnSpc>
                <a:spcPct val="110000"/>
              </a:lnSpc>
              <a:buNone/>
            </a:pPr>
            <a:r>
              <a:rPr lang="en-US" b="1" dirty="0" err="1" smtClean="0">
                <a:solidFill>
                  <a:schemeClr val="tx1">
                    <a:lumMod val="75000"/>
                    <a:lumOff val="25000"/>
                  </a:schemeClr>
                </a:solidFill>
                <a:latin typeface="+mj-lt"/>
                <a:cs typeface="Arial" pitchFamily="34" charset="0"/>
              </a:rPr>
              <a:t>thử</a:t>
            </a:r>
            <a:r>
              <a:rPr lang="en-US" b="1" dirty="0" smtClean="0">
                <a:solidFill>
                  <a:schemeClr val="tx1">
                    <a:lumMod val="75000"/>
                    <a:lumOff val="25000"/>
                  </a:schemeClr>
                </a:solidFill>
                <a:latin typeface="+mj-lt"/>
                <a:cs typeface="Arial" pitchFamily="34" charset="0"/>
              </a:rPr>
              <a:t> </a:t>
            </a:r>
            <a:r>
              <a:rPr lang="en-US" b="1" dirty="0" err="1" smtClean="0">
                <a:solidFill>
                  <a:schemeClr val="tx1">
                    <a:lumMod val="75000"/>
                    <a:lumOff val="25000"/>
                  </a:schemeClr>
                </a:solidFill>
                <a:latin typeface="+mj-lt"/>
                <a:cs typeface="Arial" pitchFamily="34" charset="0"/>
              </a:rPr>
              <a:t>nghiệm</a:t>
            </a:r>
            <a:endParaRPr lang="en-US" altLang="ko-KR" b="1" dirty="0">
              <a:solidFill>
                <a:schemeClr val="tx1">
                  <a:lumMod val="75000"/>
                  <a:lumOff val="25000"/>
                </a:schemeClr>
              </a:solidFill>
              <a:latin typeface="+mj-lt"/>
              <a:cs typeface="Arial" pitchFamily="34" charset="0"/>
            </a:endParaRPr>
          </a:p>
        </p:txBody>
      </p:sp>
      <p:sp>
        <p:nvSpPr>
          <p:cNvPr id="13" name="Content Placeholder 4"/>
          <p:cNvSpPr txBox="1">
            <a:spLocks/>
          </p:cNvSpPr>
          <p:nvPr/>
        </p:nvSpPr>
        <p:spPr>
          <a:xfrm>
            <a:off x="450220" y="1851099"/>
            <a:ext cx="2880320" cy="257553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altLang="ko-KR" sz="1200" dirty="0">
                <a:solidFill>
                  <a:schemeClr val="tx1">
                    <a:lumMod val="75000"/>
                    <a:lumOff val="25000"/>
                  </a:schemeClr>
                </a:solidFill>
                <a:cs typeface="Arial" pitchFamily="34" charset="0"/>
              </a:rPr>
              <a:t>Để thử nghiệm và đánh giá đầy đủ các chức năng của phần mềm cần lựa chọn một nhóm thử nghiệm gồm các thành viên trong cùng một bộ phận hoặc cùng một dự án đang làm việc cùng với nhau và có sự liên quan chặt chẽ về công việc</a:t>
            </a:r>
          </a:p>
          <a:p>
            <a:pPr marL="0" indent="0">
              <a:buNone/>
            </a:pPr>
            <a:r>
              <a:rPr lang="vi-VN" altLang="ko-KR" sz="1200" dirty="0">
                <a:solidFill>
                  <a:schemeClr val="tx1">
                    <a:lumMod val="75000"/>
                    <a:lumOff val="25000"/>
                  </a:schemeClr>
                </a:solidFill>
                <a:cs typeface="Arial" pitchFamily="34" charset="0"/>
              </a:rPr>
              <a:t>Nhóm thử nghiệm cũng nên có sự tham gia của cấp lãnh đạo cao nhất để tăng cường tính đôn đốc và quyết liệt khi ứng dụng phần mềm</a:t>
            </a:r>
          </a:p>
          <a:p>
            <a:pPr marL="0" indent="0">
              <a:buNone/>
            </a:pPr>
            <a:r>
              <a:rPr lang="vi-VN" altLang="ko-KR" sz="1200" dirty="0">
                <a:solidFill>
                  <a:schemeClr val="tx1">
                    <a:lumMod val="75000"/>
                    <a:lumOff val="25000"/>
                  </a:schemeClr>
                </a:solidFill>
                <a:cs typeface="Arial" pitchFamily="34" charset="0"/>
              </a:rPr>
              <a:t>Nhóm thửn nghiệm cần chọn những người có kỹ năng tốt về sử dụng các phần mềm máy tính, email và các công cụ chia sẻ</a:t>
            </a:r>
            <a:endParaRPr lang="vi-VN" altLang="ko-KR" sz="1200" dirty="0" smtClean="0">
              <a:solidFill>
                <a:schemeClr val="tx1">
                  <a:lumMod val="75000"/>
                  <a:lumOff val="25000"/>
                </a:schemeClr>
              </a:solidFill>
              <a:cs typeface="Arial" pitchFamily="34" charset="0"/>
            </a:endParaRPr>
          </a:p>
        </p:txBody>
      </p:sp>
      <p:pic>
        <p:nvPicPr>
          <p:cNvPr id="8" name="Picture Placeholder 7"/>
          <p:cNvPicPr>
            <a:picLocks noGrp="1" noChangeAspect="1"/>
          </p:cNvPicPr>
          <p:nvPr>
            <p:ph type="pic" idx="16"/>
          </p:nvPr>
        </p:nvPicPr>
        <p:blipFill>
          <a:blip r:embed="rId2">
            <a:extLst>
              <a:ext uri="{28A0092B-C50C-407E-A947-70E740481C1C}">
                <a14:useLocalDpi xmlns:a14="http://schemas.microsoft.com/office/drawing/2010/main" val="0"/>
              </a:ext>
            </a:extLst>
          </a:blip>
          <a:srcRect l="31445" r="31445"/>
          <a:stretch>
            <a:fillRect/>
          </a:stretch>
        </p:blipFill>
        <p:spPr/>
      </p:pic>
      <p:pic>
        <p:nvPicPr>
          <p:cNvPr id="17" name="Picture Placeholder 16"/>
          <p:cNvPicPr>
            <a:picLocks noGrp="1" noChangeAspect="1"/>
          </p:cNvPicPr>
          <p:nvPr>
            <p:ph type="pic" idx="15"/>
          </p:nvPr>
        </p:nvPicPr>
        <p:blipFill>
          <a:blip r:embed="rId3">
            <a:extLst>
              <a:ext uri="{28A0092B-C50C-407E-A947-70E740481C1C}">
                <a14:useLocalDpi xmlns:a14="http://schemas.microsoft.com/office/drawing/2010/main" val="0"/>
              </a:ext>
            </a:extLst>
          </a:blip>
          <a:srcRect t="17192" b="17192"/>
          <a:stretch>
            <a:fillRect/>
          </a:stretch>
        </p:blipFill>
        <p:spPr/>
      </p:pic>
      <p:pic>
        <p:nvPicPr>
          <p:cNvPr id="18" name="Picture Placeholder 17"/>
          <p:cNvPicPr>
            <a:picLocks noGrp="1" noChangeAspect="1"/>
          </p:cNvPicPr>
          <p:nvPr>
            <p:ph type="pic" idx="14"/>
          </p:nvPr>
        </p:nvPicPr>
        <p:blipFill>
          <a:blip r:embed="rId4">
            <a:extLst>
              <a:ext uri="{28A0092B-C50C-407E-A947-70E740481C1C}">
                <a14:useLocalDpi xmlns:a14="http://schemas.microsoft.com/office/drawing/2010/main" val="0"/>
              </a:ext>
            </a:extLst>
          </a:blip>
          <a:srcRect l="13864" r="13864"/>
          <a:stretch>
            <a:fillRect/>
          </a:stretch>
        </p:blipFill>
        <p:spPr/>
      </p:pic>
      <p:pic>
        <p:nvPicPr>
          <p:cNvPr id="10" name="Picture Placeholder 9"/>
          <p:cNvPicPr>
            <a:picLocks noGrp="1" noChangeAspect="1"/>
          </p:cNvPicPr>
          <p:nvPr>
            <p:ph type="pic" idx="17"/>
          </p:nvPr>
        </p:nvPicPr>
        <p:blipFill>
          <a:blip r:embed="rId5">
            <a:extLst>
              <a:ext uri="{28A0092B-C50C-407E-A947-70E740481C1C}">
                <a14:useLocalDpi xmlns:a14="http://schemas.microsoft.com/office/drawing/2010/main" val="0"/>
              </a:ext>
            </a:extLst>
          </a:blip>
          <a:srcRect l="16727" r="16727"/>
          <a:stretch>
            <a:fillRect/>
          </a:stretch>
        </p:blipFill>
        <p:spPr/>
      </p:pic>
      <p:pic>
        <p:nvPicPr>
          <p:cNvPr id="2" name="Picture Placeholder 1"/>
          <p:cNvPicPr>
            <a:picLocks noGrp="1" noChangeAspect="1"/>
          </p:cNvPicPr>
          <p:nvPr>
            <p:ph type="pic" idx="13"/>
          </p:nvPr>
        </p:nvPicPr>
        <p:blipFill>
          <a:blip r:embed="rId6">
            <a:extLst>
              <a:ext uri="{28A0092B-C50C-407E-A947-70E740481C1C}">
                <a14:useLocalDpi xmlns:a14="http://schemas.microsoft.com/office/drawing/2010/main" val="0"/>
              </a:ext>
            </a:extLst>
          </a:blip>
          <a:srcRect t="3830" b="3830"/>
          <a:stretch>
            <a:fillRect/>
          </a:stretch>
        </p:blipFill>
        <p:spPr/>
      </p:pic>
      <p:pic>
        <p:nvPicPr>
          <p:cNvPr id="4" name="Picture Placeholder 3"/>
          <p:cNvPicPr>
            <a:picLocks noGrp="1" noChangeAspect="1"/>
          </p:cNvPicPr>
          <p:nvPr>
            <p:ph type="pic" idx="18"/>
          </p:nvPr>
        </p:nvPicPr>
        <p:blipFill>
          <a:blip r:embed="rId7">
            <a:extLst>
              <a:ext uri="{28A0092B-C50C-407E-A947-70E740481C1C}">
                <a14:useLocalDpi xmlns:a14="http://schemas.microsoft.com/office/drawing/2010/main" val="0"/>
              </a:ext>
            </a:extLst>
          </a:blip>
          <a:srcRect l="16727" r="16727"/>
          <a:stretch>
            <a:fillRect/>
          </a:stretch>
        </p:blipFill>
        <p:spPr/>
      </p:pic>
    </p:spTree>
    <p:extLst>
      <p:ext uri="{BB962C8B-B14F-4D97-AF65-F5344CB8AC3E}">
        <p14:creationId xmlns:p14="http://schemas.microsoft.com/office/powerpoint/2010/main" val="2190975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707904" y="2029594"/>
            <a:ext cx="5436096" cy="1296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923928" y="2389634"/>
            <a:ext cx="5220072" cy="576064"/>
          </a:xfrm>
        </p:spPr>
        <p:txBody>
          <a:bodyPr/>
          <a:lstStyle/>
          <a:p>
            <a:r>
              <a:rPr lang="en-US" altLang="ko-KR" b="1" dirty="0" err="1" smtClean="0">
                <a:solidFill>
                  <a:schemeClr val="bg1"/>
                </a:solidFill>
              </a:rPr>
              <a:t>Lộ</a:t>
            </a:r>
            <a:r>
              <a:rPr lang="en-US" altLang="ko-KR" b="1" dirty="0" smtClean="0">
                <a:solidFill>
                  <a:schemeClr val="bg1"/>
                </a:solidFill>
              </a:rPr>
              <a:t> </a:t>
            </a:r>
            <a:r>
              <a:rPr lang="en-US" altLang="ko-KR" b="1" dirty="0" err="1" smtClean="0">
                <a:solidFill>
                  <a:schemeClr val="bg1"/>
                </a:solidFill>
              </a:rPr>
              <a:t>trình</a:t>
            </a:r>
            <a:r>
              <a:rPr lang="en-US" altLang="ko-KR" b="1" dirty="0" smtClean="0">
                <a:solidFill>
                  <a:schemeClr val="bg1"/>
                </a:solidFill>
              </a:rPr>
              <a:t> </a:t>
            </a:r>
            <a:r>
              <a:rPr lang="en-US" altLang="ko-KR" b="1" dirty="0" err="1" smtClean="0">
                <a:solidFill>
                  <a:schemeClr val="bg1"/>
                </a:solidFill>
              </a:rPr>
              <a:t>thử</a:t>
            </a:r>
            <a:r>
              <a:rPr lang="en-US" altLang="ko-KR" b="1" dirty="0" smtClean="0">
                <a:solidFill>
                  <a:schemeClr val="bg1"/>
                </a:solidFill>
              </a:rPr>
              <a:t> </a:t>
            </a:r>
            <a:r>
              <a:rPr lang="en-US" altLang="ko-KR" b="1" dirty="0" err="1" smtClean="0">
                <a:solidFill>
                  <a:schemeClr val="bg1"/>
                </a:solidFill>
              </a:rPr>
              <a:t>nghiệm</a:t>
            </a:r>
            <a:endParaRPr lang="ko-KR" altLang="en-US" b="1" dirty="0">
              <a:solidFill>
                <a:schemeClr val="bg1"/>
              </a:solidFill>
            </a:endParaRPr>
          </a:p>
        </p:txBody>
      </p:sp>
    </p:spTree>
    <p:extLst>
      <p:ext uri="{BB962C8B-B14F-4D97-AF65-F5344CB8AC3E}">
        <p14:creationId xmlns:p14="http://schemas.microsoft.com/office/powerpoint/2010/main" val="1150652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vi-VN" altLang="ko-KR" b="1" dirty="0">
                <a:solidFill>
                  <a:schemeClr val="accent1"/>
                </a:solidFill>
              </a:rPr>
              <a:t>Các bước thử nghiệm phần mềm</a:t>
            </a:r>
          </a:p>
        </p:txBody>
      </p:sp>
      <p:sp>
        <p:nvSpPr>
          <p:cNvPr id="5" name="TextBox 4"/>
          <p:cNvSpPr txBox="1"/>
          <p:nvPr/>
        </p:nvSpPr>
        <p:spPr>
          <a:xfrm>
            <a:off x="156670" y="1386730"/>
            <a:ext cx="918841" cy="307777"/>
          </a:xfrm>
          <a:prstGeom prst="rect">
            <a:avLst/>
          </a:prstGeom>
          <a:noFill/>
        </p:spPr>
        <p:txBody>
          <a:bodyPr wrap="none" rtlCol="0">
            <a:spAutoFit/>
          </a:bodyPr>
          <a:lstStyle/>
          <a:p>
            <a:r>
              <a:rPr lang="en-US" altLang="ko-KR" sz="1400" b="1" dirty="0" err="1" smtClean="0">
                <a:solidFill>
                  <a:schemeClr val="accent3"/>
                </a:solidFill>
                <a:cs typeface="Arial" pitchFamily="34" charset="0"/>
              </a:rPr>
              <a:t>Khởi</a:t>
            </a:r>
            <a:r>
              <a:rPr lang="en-US" altLang="ko-KR" sz="1400" b="1" dirty="0" smtClean="0">
                <a:solidFill>
                  <a:schemeClr val="accent3"/>
                </a:solidFill>
                <a:cs typeface="Arial" pitchFamily="34" charset="0"/>
              </a:rPr>
              <a:t> </a:t>
            </a:r>
            <a:r>
              <a:rPr lang="en-US" altLang="ko-KR" sz="1400" b="1" dirty="0" err="1" smtClean="0">
                <a:solidFill>
                  <a:schemeClr val="accent3"/>
                </a:solidFill>
                <a:cs typeface="Arial" pitchFamily="34" charset="0"/>
              </a:rPr>
              <a:t>tạo</a:t>
            </a:r>
            <a:endParaRPr lang="ko-KR" altLang="en-US" sz="1400" b="1" dirty="0">
              <a:solidFill>
                <a:schemeClr val="accent3"/>
              </a:solidFill>
              <a:cs typeface="Arial" pitchFamily="34" charset="0"/>
            </a:endParaRPr>
          </a:p>
        </p:txBody>
      </p:sp>
      <p:sp>
        <p:nvSpPr>
          <p:cNvPr id="4" name="Rectangle 3"/>
          <p:cNvSpPr/>
          <p:nvPr/>
        </p:nvSpPr>
        <p:spPr>
          <a:xfrm rot="5400000" flipV="1">
            <a:off x="630762" y="2826896"/>
            <a:ext cx="29534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p:nvSpPr>
        <p:spPr>
          <a:xfrm>
            <a:off x="755576" y="2979701"/>
            <a:ext cx="799288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p:cNvSpPr txBox="1"/>
          <p:nvPr/>
        </p:nvSpPr>
        <p:spPr>
          <a:xfrm>
            <a:off x="156670" y="1661341"/>
            <a:ext cx="1669804" cy="830997"/>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Tạo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nhân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nghiệm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phân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quyền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cập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nhật</a:t>
            </a:r>
            <a:r>
              <a:rPr lang="en-US" altLang="ko-KR" sz="1200" dirty="0">
                <a:solidFill>
                  <a:schemeClr val="tx1">
                    <a:lumMod val="75000"/>
                    <a:lumOff val="25000"/>
                  </a:schemeClr>
                </a:solidFill>
                <a:cs typeface="Arial" pitchFamily="34" charset="0"/>
              </a:rPr>
              <a:t> email, </a:t>
            </a:r>
            <a:r>
              <a:rPr lang="en-US" altLang="ko-KR" sz="1200" dirty="0" err="1">
                <a:solidFill>
                  <a:schemeClr val="tx1">
                    <a:lumMod val="75000"/>
                    <a:lumOff val="25000"/>
                  </a:schemeClr>
                </a:solidFill>
                <a:cs typeface="Arial" pitchFamily="34" charset="0"/>
              </a:rPr>
              <a:t>số</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điện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thoại</a:t>
            </a:r>
            <a:endParaRPr lang="en-US" altLang="ko-KR" sz="1200" dirty="0">
              <a:solidFill>
                <a:schemeClr val="tx1">
                  <a:lumMod val="75000"/>
                  <a:lumOff val="25000"/>
                </a:schemeClr>
              </a:solidFill>
              <a:cs typeface="Arial" pitchFamily="34" charset="0"/>
            </a:endParaRPr>
          </a:p>
        </p:txBody>
      </p:sp>
      <p:sp>
        <p:nvSpPr>
          <p:cNvPr id="30" name="TextBox 29"/>
          <p:cNvSpPr txBox="1"/>
          <p:nvPr/>
        </p:nvSpPr>
        <p:spPr>
          <a:xfrm>
            <a:off x="1951423" y="3306032"/>
            <a:ext cx="2054880" cy="523220"/>
          </a:xfrm>
          <a:prstGeom prst="rect">
            <a:avLst/>
          </a:prstGeom>
          <a:noFill/>
        </p:spPr>
        <p:txBody>
          <a:bodyPr wrap="square" rtlCol="0">
            <a:spAutoFit/>
          </a:bodyPr>
          <a:lstStyle/>
          <a:p>
            <a:r>
              <a:rPr lang="en-US" altLang="ko-KR" sz="1400" b="1" dirty="0" err="1">
                <a:solidFill>
                  <a:schemeClr val="accent3"/>
                </a:solidFill>
                <a:cs typeface="Arial" pitchFamily="34" charset="0"/>
              </a:rPr>
              <a:t>Quản</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lý</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dự</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án</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phân</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công</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giao</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việc</a:t>
            </a:r>
            <a:endParaRPr lang="ko-KR" altLang="en-US" sz="1400" b="1" dirty="0">
              <a:solidFill>
                <a:schemeClr val="accent3"/>
              </a:solidFill>
              <a:cs typeface="Arial" pitchFamily="34" charset="0"/>
            </a:endParaRPr>
          </a:p>
        </p:txBody>
      </p:sp>
      <p:sp>
        <p:nvSpPr>
          <p:cNvPr id="31" name="TextBox 30"/>
          <p:cNvSpPr txBox="1"/>
          <p:nvPr/>
        </p:nvSpPr>
        <p:spPr>
          <a:xfrm>
            <a:off x="1951423" y="3774670"/>
            <a:ext cx="1982872" cy="1384995"/>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Thực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hành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lý</a:t>
            </a:r>
            <a:r>
              <a:rPr lang="en-US" altLang="ko-KR" sz="1200" dirty="0">
                <a:solidFill>
                  <a:schemeClr val="tx1">
                    <a:lumMod val="75000"/>
                    <a:lumOff val="25000"/>
                  </a:schemeClr>
                </a:solidFill>
                <a:cs typeface="Arial" pitchFamily="34" charset="0"/>
              </a:rPr>
              <a:t> 1 </a:t>
            </a:r>
            <a:r>
              <a:rPr lang="en-US" altLang="ko-KR" sz="1200" dirty="0" err="1">
                <a:solidFill>
                  <a:schemeClr val="tx1">
                    <a:lumMod val="75000"/>
                    <a:lumOff val="25000"/>
                  </a:schemeClr>
                </a:solidFill>
                <a:cs typeface="Arial" pitchFamily="34" charset="0"/>
              </a:rPr>
              <a:t>dự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án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đang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chạy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phân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giao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trên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mềm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đổi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thông</a:t>
            </a:r>
            <a:r>
              <a:rPr lang="en-US" altLang="ko-KR" sz="1200" dirty="0">
                <a:solidFill>
                  <a:schemeClr val="tx1">
                    <a:lumMod val="75000"/>
                    <a:lumOff val="25000"/>
                  </a:schemeClr>
                </a:solidFill>
                <a:cs typeface="Arial" pitchFamily="34" charset="0"/>
              </a:rPr>
              <a:t> tin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trên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mềm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cập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nhật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tiến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độ</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trên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mềm</a:t>
            </a:r>
            <a:endParaRPr lang="en-US" altLang="ko-KR" sz="1200" dirty="0">
              <a:solidFill>
                <a:schemeClr val="tx1">
                  <a:lumMod val="75000"/>
                  <a:lumOff val="25000"/>
                </a:schemeClr>
              </a:solidFill>
              <a:cs typeface="Arial" pitchFamily="34" charset="0"/>
            </a:endParaRPr>
          </a:p>
        </p:txBody>
      </p:sp>
      <p:sp>
        <p:nvSpPr>
          <p:cNvPr id="32" name="TextBox 31"/>
          <p:cNvSpPr txBox="1"/>
          <p:nvPr/>
        </p:nvSpPr>
        <p:spPr>
          <a:xfrm>
            <a:off x="3107270" y="1386730"/>
            <a:ext cx="2308645" cy="307777"/>
          </a:xfrm>
          <a:prstGeom prst="rect">
            <a:avLst/>
          </a:prstGeom>
          <a:noFill/>
        </p:spPr>
        <p:txBody>
          <a:bodyPr wrap="none" rtlCol="0">
            <a:spAutoFit/>
          </a:bodyPr>
          <a:lstStyle/>
          <a:p>
            <a:r>
              <a:rPr lang="en-US" altLang="ko-KR" sz="1400" b="1" dirty="0" err="1">
                <a:solidFill>
                  <a:schemeClr val="accent3"/>
                </a:solidFill>
                <a:cs typeface="Arial" pitchFamily="34" charset="0"/>
              </a:rPr>
              <a:t>Quản</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lý</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công</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văn</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đi</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đến</a:t>
            </a:r>
            <a:endParaRPr lang="ko-KR" altLang="en-US" sz="1400" b="1" dirty="0">
              <a:solidFill>
                <a:schemeClr val="accent3"/>
              </a:solidFill>
              <a:cs typeface="Arial" pitchFamily="34" charset="0"/>
            </a:endParaRPr>
          </a:p>
        </p:txBody>
      </p:sp>
      <p:sp>
        <p:nvSpPr>
          <p:cNvPr id="33" name="TextBox 32"/>
          <p:cNvSpPr txBox="1"/>
          <p:nvPr/>
        </p:nvSpPr>
        <p:spPr>
          <a:xfrm>
            <a:off x="3107270" y="1661341"/>
            <a:ext cx="2184810" cy="830997"/>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Hướng dẫn cho hành chính, văn thư thực hiện việc tiếp nhận, số hóa và xử lý các công văn đi đến</a:t>
            </a:r>
            <a:endParaRPr lang="en-US" altLang="ko-KR" sz="1200" dirty="0">
              <a:solidFill>
                <a:schemeClr val="tx1">
                  <a:lumMod val="75000"/>
                  <a:lumOff val="25000"/>
                </a:schemeClr>
              </a:solidFill>
              <a:cs typeface="Arial" pitchFamily="34" charset="0"/>
            </a:endParaRPr>
          </a:p>
        </p:txBody>
      </p:sp>
      <p:sp>
        <p:nvSpPr>
          <p:cNvPr id="34" name="TextBox 33"/>
          <p:cNvSpPr txBox="1"/>
          <p:nvPr/>
        </p:nvSpPr>
        <p:spPr>
          <a:xfrm>
            <a:off x="5425395" y="3342506"/>
            <a:ext cx="1475084" cy="307777"/>
          </a:xfrm>
          <a:prstGeom prst="rect">
            <a:avLst/>
          </a:prstGeom>
          <a:noFill/>
        </p:spPr>
        <p:txBody>
          <a:bodyPr wrap="none" rtlCol="0">
            <a:spAutoFit/>
          </a:bodyPr>
          <a:lstStyle/>
          <a:p>
            <a:r>
              <a:rPr lang="en-US" altLang="ko-KR" sz="1400" b="1" dirty="0">
                <a:solidFill>
                  <a:schemeClr val="accent3"/>
                </a:solidFill>
                <a:cs typeface="Arial" pitchFamily="34" charset="0"/>
              </a:rPr>
              <a:t>Danh </a:t>
            </a:r>
            <a:r>
              <a:rPr lang="en-US" altLang="ko-KR" sz="1400" b="1" dirty="0" err="1">
                <a:solidFill>
                  <a:schemeClr val="accent3"/>
                </a:solidFill>
                <a:cs typeface="Arial" pitchFamily="34" charset="0"/>
              </a:rPr>
              <a:t>bạ</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nội</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bộ</a:t>
            </a:r>
            <a:endParaRPr lang="ko-KR" altLang="en-US" sz="1400" b="1" dirty="0">
              <a:solidFill>
                <a:schemeClr val="accent3"/>
              </a:solidFill>
              <a:cs typeface="Arial" pitchFamily="34" charset="0"/>
            </a:endParaRPr>
          </a:p>
        </p:txBody>
      </p:sp>
      <p:sp>
        <p:nvSpPr>
          <p:cNvPr id="35" name="TextBox 34"/>
          <p:cNvSpPr txBox="1"/>
          <p:nvPr/>
        </p:nvSpPr>
        <p:spPr>
          <a:xfrm>
            <a:off x="5425395" y="3617117"/>
            <a:ext cx="2295222" cy="1015663"/>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Xây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dựng</a:t>
            </a:r>
            <a:r>
              <a:rPr lang="en-US" altLang="ko-KR" sz="1200" dirty="0">
                <a:solidFill>
                  <a:schemeClr val="tx1">
                    <a:lumMod val="75000"/>
                    <a:lumOff val="25000"/>
                  </a:schemeClr>
                </a:solidFill>
                <a:cs typeface="Arial" pitchFamily="34" charset="0"/>
              </a:rPr>
              <a:t> danh </a:t>
            </a:r>
            <a:r>
              <a:rPr lang="en-US" altLang="ko-KR" sz="1200" dirty="0" err="1">
                <a:solidFill>
                  <a:schemeClr val="tx1">
                    <a:lumMod val="75000"/>
                    <a:lumOff val="25000"/>
                  </a:schemeClr>
                </a:solidFill>
                <a:cs typeface="Arial" pitchFamily="34" charset="0"/>
              </a:rPr>
              <a:t>bạ</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nội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bộ</a:t>
            </a:r>
            <a:r>
              <a:rPr lang="en-US" altLang="ko-KR" sz="1200" dirty="0">
                <a:solidFill>
                  <a:schemeClr val="tx1">
                    <a:lumMod val="75000"/>
                    <a:lumOff val="25000"/>
                  </a:schemeClr>
                </a:solidFill>
                <a:cs typeface="Arial" pitchFamily="34" charset="0"/>
              </a:rPr>
              <a:t>, danh </a:t>
            </a:r>
            <a:r>
              <a:rPr lang="en-US" altLang="ko-KR" sz="1200" dirty="0" err="1">
                <a:solidFill>
                  <a:schemeClr val="tx1">
                    <a:lumMod val="75000"/>
                    <a:lumOff val="25000"/>
                  </a:schemeClr>
                </a:solidFill>
                <a:cs typeface="Arial" pitchFamily="34" charset="0"/>
              </a:rPr>
              <a:t>bạ</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đối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khách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hàng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chia </a:t>
            </a:r>
            <a:r>
              <a:rPr lang="en-US" altLang="ko-KR" sz="1200" dirty="0" err="1">
                <a:solidFill>
                  <a:schemeClr val="tx1">
                    <a:lumMod val="75000"/>
                    <a:lumOff val="25000"/>
                  </a:schemeClr>
                </a:solidFill>
                <a:cs typeface="Arial" pitchFamily="34" charset="0"/>
              </a:rPr>
              <a:t>sẻ</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phân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quyền</a:t>
            </a:r>
            <a:r>
              <a:rPr lang="en-US" altLang="ko-KR" sz="1200" dirty="0">
                <a:solidFill>
                  <a:schemeClr val="tx1">
                    <a:lumMod val="75000"/>
                    <a:lumOff val="25000"/>
                  </a:schemeClr>
                </a:solidFill>
                <a:cs typeface="Arial" pitchFamily="34" charset="0"/>
              </a:rPr>
              <a:t> cho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thành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viên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trong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nhóm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nghiệm</a:t>
            </a:r>
            <a:endParaRPr lang="en-US" altLang="ko-KR" sz="1200" dirty="0">
              <a:solidFill>
                <a:schemeClr val="tx1">
                  <a:lumMod val="75000"/>
                  <a:lumOff val="25000"/>
                </a:schemeClr>
              </a:solidFill>
              <a:cs typeface="Arial" pitchFamily="34" charset="0"/>
            </a:endParaRPr>
          </a:p>
        </p:txBody>
      </p:sp>
      <p:sp>
        <p:nvSpPr>
          <p:cNvPr id="38" name="TextBox 37"/>
          <p:cNvSpPr txBox="1"/>
          <p:nvPr/>
        </p:nvSpPr>
        <p:spPr>
          <a:xfrm>
            <a:off x="6363166" y="1386730"/>
            <a:ext cx="2040943" cy="307777"/>
          </a:xfrm>
          <a:prstGeom prst="rect">
            <a:avLst/>
          </a:prstGeom>
          <a:noFill/>
        </p:spPr>
        <p:txBody>
          <a:bodyPr wrap="none" rtlCol="0">
            <a:spAutoFit/>
          </a:bodyPr>
          <a:lstStyle/>
          <a:p>
            <a:r>
              <a:rPr lang="en-US" altLang="ko-KR" sz="1400" b="1" dirty="0" err="1">
                <a:solidFill>
                  <a:schemeClr val="accent3"/>
                </a:solidFill>
                <a:cs typeface="Arial" pitchFamily="34" charset="0"/>
              </a:rPr>
              <a:t>Chức</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năng</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thông</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báo</a:t>
            </a:r>
            <a:endParaRPr lang="ko-KR" altLang="en-US" sz="1400" b="1" dirty="0">
              <a:solidFill>
                <a:schemeClr val="accent3"/>
              </a:solidFill>
              <a:cs typeface="Arial" pitchFamily="34" charset="0"/>
            </a:endParaRPr>
          </a:p>
        </p:txBody>
      </p:sp>
      <p:sp>
        <p:nvSpPr>
          <p:cNvPr id="39" name="TextBox 38"/>
          <p:cNvSpPr txBox="1"/>
          <p:nvPr/>
        </p:nvSpPr>
        <p:spPr>
          <a:xfrm>
            <a:off x="6363166" y="1661341"/>
            <a:ext cx="1728192" cy="1015663"/>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Thử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nghiệm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chức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năng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thông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báo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nội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bộ</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kiếm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chức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năng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cảnh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báo</a:t>
            </a:r>
            <a:r>
              <a:rPr lang="en-US" altLang="ko-KR" sz="1200" dirty="0">
                <a:solidFill>
                  <a:schemeClr val="tx1">
                    <a:lumMod val="75000"/>
                    <a:lumOff val="25000"/>
                  </a:schemeClr>
                </a:solidFill>
                <a:cs typeface="Arial" pitchFamily="34" charset="0"/>
              </a:rPr>
              <a:t> qua email, tin </a:t>
            </a:r>
            <a:r>
              <a:rPr lang="en-US" altLang="ko-KR" sz="1200" dirty="0" err="1">
                <a:solidFill>
                  <a:schemeClr val="tx1">
                    <a:lumMod val="75000"/>
                    <a:lumOff val="25000"/>
                  </a:schemeClr>
                </a:solidFill>
                <a:cs typeface="Arial" pitchFamily="34" charset="0"/>
              </a:rPr>
              <a:t>nhắn</a:t>
            </a:r>
            <a:endParaRPr lang="en-US" altLang="ko-KR" sz="1200" dirty="0">
              <a:solidFill>
                <a:schemeClr val="tx1">
                  <a:lumMod val="75000"/>
                  <a:lumOff val="25000"/>
                </a:schemeClr>
              </a:solidFill>
              <a:cs typeface="Arial" pitchFamily="34" charset="0"/>
            </a:endParaRPr>
          </a:p>
        </p:txBody>
      </p:sp>
      <p:sp>
        <p:nvSpPr>
          <p:cNvPr id="40" name="Rectangle 39"/>
          <p:cNvSpPr/>
          <p:nvPr/>
        </p:nvSpPr>
        <p:spPr>
          <a:xfrm rot="5400000" flipV="1">
            <a:off x="2358954" y="3149952"/>
            <a:ext cx="29534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rot="5400000" flipV="1">
            <a:off x="3679416" y="2825997"/>
            <a:ext cx="29534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rot="5400000" flipV="1">
            <a:off x="5815338" y="3149954"/>
            <a:ext cx="29534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rot="5400000" flipV="1">
            <a:off x="7102448" y="2817583"/>
            <a:ext cx="29534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519967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err="1" smtClean="0">
                <a:solidFill>
                  <a:schemeClr val="accent1"/>
                </a:solidFill>
              </a:rPr>
              <a:t>Kịch</a:t>
            </a:r>
            <a:r>
              <a:rPr lang="en-US" altLang="ko-KR" b="1" dirty="0" smtClean="0">
                <a:solidFill>
                  <a:schemeClr val="accent1"/>
                </a:solidFill>
              </a:rPr>
              <a:t> </a:t>
            </a:r>
            <a:r>
              <a:rPr lang="en-US" altLang="ko-KR" b="1" dirty="0" err="1" smtClean="0">
                <a:solidFill>
                  <a:schemeClr val="accent1"/>
                </a:solidFill>
              </a:rPr>
              <a:t>bản</a:t>
            </a:r>
            <a:r>
              <a:rPr lang="en-US" altLang="ko-KR" b="1" dirty="0" smtClean="0">
                <a:solidFill>
                  <a:schemeClr val="accent1"/>
                </a:solidFill>
              </a:rPr>
              <a:t> </a:t>
            </a:r>
            <a:r>
              <a:rPr lang="en-US" altLang="ko-KR" b="1" dirty="0" err="1" smtClean="0">
                <a:solidFill>
                  <a:schemeClr val="accent1"/>
                </a:solidFill>
              </a:rPr>
              <a:t>thử</a:t>
            </a:r>
            <a:r>
              <a:rPr lang="en-US" altLang="ko-KR" b="1" dirty="0" smtClean="0">
                <a:solidFill>
                  <a:schemeClr val="accent1"/>
                </a:solidFill>
              </a:rPr>
              <a:t> </a:t>
            </a:r>
            <a:r>
              <a:rPr lang="en-US" altLang="ko-KR" b="1" dirty="0" err="1" smtClean="0">
                <a:solidFill>
                  <a:schemeClr val="accent1"/>
                </a:solidFill>
              </a:rPr>
              <a:t>nghiệm</a:t>
            </a:r>
            <a:endParaRPr lang="ko-KR" altLang="en-US" b="1" dirty="0">
              <a:solidFill>
                <a:schemeClr val="accent1"/>
              </a:solidFill>
            </a:endParaRPr>
          </a:p>
        </p:txBody>
      </p:sp>
      <p:sp>
        <p:nvSpPr>
          <p:cNvPr id="9" name="TextBox 8"/>
          <p:cNvSpPr txBox="1"/>
          <p:nvPr/>
        </p:nvSpPr>
        <p:spPr>
          <a:xfrm>
            <a:off x="467544" y="1712656"/>
            <a:ext cx="2808311" cy="2677656"/>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lựa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chọn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một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án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mô</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từ</a:t>
            </a:r>
            <a:r>
              <a:rPr lang="en-US" altLang="ko-KR" sz="1200" dirty="0">
                <a:solidFill>
                  <a:schemeClr val="tx1">
                    <a:lumMod val="75000"/>
                    <a:lumOff val="25000"/>
                  </a:schemeClr>
                </a:solidFill>
                <a:cs typeface="Arial" pitchFamily="34" charset="0"/>
              </a:rPr>
              <a:t> 5 </a:t>
            </a:r>
            <a:r>
              <a:rPr lang="en-US" altLang="ko-KR" sz="1200" dirty="0" err="1">
                <a:solidFill>
                  <a:schemeClr val="tx1">
                    <a:lumMod val="75000"/>
                    <a:lumOff val="25000"/>
                  </a:schemeClr>
                </a:solidFill>
                <a:cs typeface="Arial" pitchFamily="34" charset="0"/>
              </a:rPr>
              <a:t>đến</a:t>
            </a:r>
            <a:r>
              <a:rPr lang="en-US" altLang="ko-KR" sz="1200" dirty="0">
                <a:solidFill>
                  <a:schemeClr val="tx1">
                    <a:lumMod val="75000"/>
                    <a:lumOff val="25000"/>
                  </a:schemeClr>
                </a:solidFill>
                <a:cs typeface="Arial" pitchFamily="34" charset="0"/>
              </a:rPr>
              <a:t> 10 </a:t>
            </a:r>
            <a:r>
              <a:rPr lang="en-US" altLang="ko-KR" sz="1200" dirty="0" err="1">
                <a:solidFill>
                  <a:schemeClr val="tx1">
                    <a:lumMod val="75000"/>
                    <a:lumOff val="25000"/>
                  </a:schemeClr>
                </a:solidFill>
                <a:cs typeface="Arial" pitchFamily="34" charset="0"/>
              </a:rPr>
              <a:t>nhân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thời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án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từ</a:t>
            </a:r>
            <a:r>
              <a:rPr lang="en-US" altLang="ko-KR" sz="1200" dirty="0">
                <a:solidFill>
                  <a:schemeClr val="tx1">
                    <a:lumMod val="75000"/>
                    <a:lumOff val="25000"/>
                  </a:schemeClr>
                </a:solidFill>
                <a:cs typeface="Arial" pitchFamily="34" charset="0"/>
              </a:rPr>
              <a:t> 1 </a:t>
            </a:r>
            <a:r>
              <a:rPr lang="en-US" altLang="ko-KR" sz="1200" dirty="0" err="1">
                <a:solidFill>
                  <a:schemeClr val="tx1">
                    <a:lumMod val="75000"/>
                    <a:lumOff val="25000"/>
                  </a:schemeClr>
                </a:solidFill>
                <a:cs typeface="Arial" pitchFamily="34" charset="0"/>
              </a:rPr>
              <a:t>đến</a:t>
            </a:r>
            <a:r>
              <a:rPr lang="en-US" altLang="ko-KR" sz="1200" dirty="0">
                <a:solidFill>
                  <a:schemeClr val="tx1">
                    <a:lumMod val="75000"/>
                    <a:lumOff val="25000"/>
                  </a:schemeClr>
                </a:solidFill>
                <a:cs typeface="Arial" pitchFamily="34" charset="0"/>
              </a:rPr>
              <a:t> 3 </a:t>
            </a:r>
            <a:r>
              <a:rPr lang="en-US" altLang="ko-KR" sz="1200" dirty="0" err="1">
                <a:solidFill>
                  <a:schemeClr val="tx1">
                    <a:lumMod val="75000"/>
                    <a:lumOff val="25000"/>
                  </a:schemeClr>
                </a:solidFill>
                <a:cs typeface="Arial" pitchFamily="34" charset="0"/>
              </a:rPr>
              <a:t>tháng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nghiệm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đánh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giá</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mềm</a:t>
            </a:r>
            <a:r>
              <a:rPr lang="en-US" altLang="ko-KR" sz="1200" dirty="0" smtClean="0">
                <a:solidFill>
                  <a:schemeClr val="tx1">
                    <a:lumMod val="75000"/>
                    <a:lumOff val="25000"/>
                  </a:schemeClr>
                </a:solidFill>
                <a:cs typeface="Arial" pitchFamily="34" charset="0"/>
              </a:rPr>
              <a:t>.</a:t>
            </a:r>
          </a:p>
          <a:p>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Cũng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có</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lựa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chọn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một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phòng</a:t>
            </a:r>
            <a:r>
              <a:rPr lang="en-US" altLang="ko-KR" sz="1200" dirty="0">
                <a:solidFill>
                  <a:schemeClr val="tx1">
                    <a:lumMod val="75000"/>
                    <a:lumOff val="25000"/>
                  </a:schemeClr>
                </a:solidFill>
                <a:cs typeface="Arial" pitchFamily="34" charset="0"/>
              </a:rPr>
              <a:t> ban </a:t>
            </a:r>
            <a:r>
              <a:rPr lang="en-US" altLang="ko-KR" sz="1200" dirty="0" err="1">
                <a:solidFill>
                  <a:schemeClr val="tx1">
                    <a:lumMod val="75000"/>
                    <a:lumOff val="25000"/>
                  </a:schemeClr>
                </a:solidFill>
                <a:cs typeface="Arial" pitchFamily="34" charset="0"/>
              </a:rPr>
              <a:t>quy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mô</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trung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bình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trong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công</a:t>
            </a:r>
            <a:r>
              <a:rPr lang="en-US" altLang="ko-KR" sz="1200" dirty="0">
                <a:solidFill>
                  <a:schemeClr val="tx1">
                    <a:lumMod val="75000"/>
                    <a:lumOff val="25000"/>
                  </a:schemeClr>
                </a:solidFill>
                <a:cs typeface="Arial" pitchFamily="34" charset="0"/>
              </a:rPr>
              <a:t> ty </a:t>
            </a:r>
            <a:r>
              <a:rPr lang="en-US" altLang="ko-KR" sz="1200" dirty="0" err="1">
                <a:solidFill>
                  <a:schemeClr val="tx1">
                    <a:lumMod val="75000"/>
                    <a:lumOff val="25000"/>
                  </a:schemeClr>
                </a:solidFill>
                <a:cs typeface="Arial" pitchFamily="34" charset="0"/>
              </a:rPr>
              <a:t>để</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thừ</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nghiệm</a:t>
            </a:r>
            <a:r>
              <a:rPr lang="en-US" altLang="ko-KR" sz="1200" dirty="0" smtClean="0">
                <a:solidFill>
                  <a:schemeClr val="tx1">
                    <a:lumMod val="75000"/>
                    <a:lumOff val="25000"/>
                  </a:schemeClr>
                </a:solidFill>
                <a:cs typeface="Arial" pitchFamily="34" charset="0"/>
              </a:rPr>
              <a:t>.</a:t>
            </a:r>
          </a:p>
          <a:p>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Việc</a:t>
            </a:r>
            <a:r>
              <a:rPr lang="en-US" altLang="ko-KR" sz="1200" dirty="0">
                <a:solidFill>
                  <a:schemeClr val="tx1">
                    <a:lumMod val="75000"/>
                    <a:lumOff val="25000"/>
                  </a:schemeClr>
                </a:solidFill>
                <a:cs typeface="Arial" pitchFamily="34" charset="0"/>
              </a:rPr>
              <a:t> setup </a:t>
            </a:r>
            <a:r>
              <a:rPr lang="en-US" altLang="ko-KR" sz="1200" dirty="0" err="1">
                <a:solidFill>
                  <a:schemeClr val="tx1">
                    <a:lumMod val="75000"/>
                    <a:lumOff val="25000"/>
                  </a:schemeClr>
                </a:solidFill>
                <a:cs typeface="Arial" pitchFamily="34" charset="0"/>
              </a:rPr>
              <a:t>mô</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hình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nghiệm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chỉ</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nửa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ngày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vì</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mềm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đã</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sẵn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sàng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trên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máy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chủ</a:t>
            </a:r>
            <a:r>
              <a:rPr lang="en-US" altLang="ko-KR" sz="1200" dirty="0">
                <a:solidFill>
                  <a:schemeClr val="tx1">
                    <a:lumMod val="75000"/>
                    <a:lumOff val="25000"/>
                  </a:schemeClr>
                </a:solidFill>
                <a:cs typeface="Arial" pitchFamily="34" charset="0"/>
              </a:rPr>
              <a:t> online, </a:t>
            </a:r>
            <a:r>
              <a:rPr lang="en-US" altLang="ko-KR" sz="1200" dirty="0" err="1">
                <a:solidFill>
                  <a:schemeClr val="tx1">
                    <a:lumMod val="75000"/>
                    <a:lumOff val="25000"/>
                  </a:schemeClr>
                </a:solidFill>
                <a:cs typeface="Arial" pitchFamily="34" charset="0"/>
              </a:rPr>
              <a:t>chỉ</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khởi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tạo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nhân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gia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nghiệm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xong</a:t>
            </a:r>
            <a:r>
              <a:rPr lang="en-US" altLang="ko-KR" sz="1200" dirty="0">
                <a:solidFill>
                  <a:schemeClr val="tx1">
                    <a:lumMod val="75000"/>
                    <a:lumOff val="25000"/>
                  </a:schemeClr>
                </a:solidFill>
                <a:cs typeface="Arial" pitchFamily="34" charset="0"/>
              </a:rPr>
              <a:t>.</a:t>
            </a:r>
          </a:p>
        </p:txBody>
      </p:sp>
      <p:pic>
        <p:nvPicPr>
          <p:cNvPr id="10" name="Picture 9"/>
          <p:cNvPicPr>
            <a:picLocks noChangeAspect="1"/>
          </p:cNvPicPr>
          <p:nvPr/>
        </p:nvPicPr>
        <p:blipFill>
          <a:blip r:embed="rId2"/>
          <a:stretch>
            <a:fillRect/>
          </a:stretch>
        </p:blipFill>
        <p:spPr>
          <a:xfrm>
            <a:off x="2843808" y="1131590"/>
            <a:ext cx="6797629" cy="3456732"/>
          </a:xfrm>
          <a:prstGeom prst="rect">
            <a:avLst/>
          </a:prstGeom>
        </p:spPr>
      </p:pic>
    </p:spTree>
    <p:extLst>
      <p:ext uri="{BB962C8B-B14F-4D97-AF65-F5344CB8AC3E}">
        <p14:creationId xmlns:p14="http://schemas.microsoft.com/office/powerpoint/2010/main" val="2934775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61890" y="2859782"/>
            <a:ext cx="2628292" cy="94868"/>
          </a:xfrm>
        </p:spPr>
        <p:txBody>
          <a:bodyPr/>
          <a:lstStyle/>
          <a:p>
            <a:r>
              <a:rPr lang="en-US" altLang="ko-KR" dirty="0" err="1" smtClean="0"/>
              <a:t>Cảm</a:t>
            </a:r>
            <a:r>
              <a:rPr lang="en-US" altLang="ko-KR" dirty="0" smtClean="0"/>
              <a:t> </a:t>
            </a:r>
            <a:r>
              <a:rPr lang="en-US" altLang="ko-KR" dirty="0" err="1" smtClean="0"/>
              <a:t>ơn</a:t>
            </a:r>
            <a:r>
              <a:rPr lang="en-US" altLang="ko-KR" dirty="0" smtClean="0"/>
              <a:t> </a:t>
            </a:r>
            <a:r>
              <a:rPr lang="en-US" altLang="ko-KR" dirty="0" err="1" smtClean="0"/>
              <a:t>vì</a:t>
            </a:r>
            <a:r>
              <a:rPr lang="en-US" altLang="ko-KR" dirty="0" smtClean="0"/>
              <a:t> </a:t>
            </a:r>
            <a:r>
              <a:rPr lang="en-US" altLang="ko-KR" dirty="0" err="1" smtClean="0"/>
              <a:t>đã</a:t>
            </a:r>
            <a:r>
              <a:rPr lang="en-US" altLang="ko-KR" dirty="0" smtClean="0"/>
              <a:t> </a:t>
            </a:r>
            <a:r>
              <a:rPr lang="en-US" altLang="ko-KR" dirty="0" err="1" smtClean="0"/>
              <a:t>xem</a:t>
            </a:r>
            <a:endParaRPr lang="ko-KR" altLang="en-US" dirty="0"/>
          </a:p>
        </p:txBody>
      </p:sp>
      <p:sp>
        <p:nvSpPr>
          <p:cNvPr id="3" name="Text Placeholder 2"/>
          <p:cNvSpPr>
            <a:spLocks noGrp="1"/>
          </p:cNvSpPr>
          <p:nvPr>
            <p:ph type="body" sz="quarter" idx="11"/>
          </p:nvPr>
        </p:nvSpPr>
        <p:spPr>
          <a:xfrm>
            <a:off x="3158126" y="1491630"/>
            <a:ext cx="2700448" cy="648072"/>
          </a:xfrm>
        </p:spPr>
        <p:txBody>
          <a:bodyPr/>
          <a:lstStyle/>
          <a:p>
            <a:pPr lvl="0"/>
            <a:r>
              <a:rPr lang="en-US" altLang="ko-KR" dirty="0" err="1" smtClean="0"/>
              <a:t>Công</a:t>
            </a:r>
            <a:r>
              <a:rPr lang="en-US" altLang="ko-KR" dirty="0" smtClean="0"/>
              <a:t> ty </a:t>
            </a:r>
            <a:r>
              <a:rPr lang="en-US" altLang="ko-KR" dirty="0" err="1" smtClean="0"/>
              <a:t>cổ</a:t>
            </a:r>
            <a:r>
              <a:rPr lang="en-US" altLang="ko-KR" dirty="0" smtClean="0"/>
              <a:t> </a:t>
            </a:r>
            <a:r>
              <a:rPr lang="en-US" altLang="ko-KR" dirty="0" err="1" smtClean="0"/>
              <a:t>phần</a:t>
            </a:r>
            <a:r>
              <a:rPr lang="en-US" altLang="ko-KR" dirty="0" smtClean="0"/>
              <a:t> </a:t>
            </a:r>
            <a:r>
              <a:rPr lang="en-US" altLang="ko-KR" dirty="0" err="1" smtClean="0"/>
              <a:t>đầu</a:t>
            </a:r>
            <a:r>
              <a:rPr lang="en-US" altLang="ko-KR" dirty="0" smtClean="0"/>
              <a:t> </a:t>
            </a:r>
            <a:r>
              <a:rPr lang="en-US" altLang="ko-KR" dirty="0" err="1" smtClean="0"/>
              <a:t>tư</a:t>
            </a:r>
            <a:r>
              <a:rPr lang="en-US" altLang="ko-KR" dirty="0" smtClean="0"/>
              <a:t> </a:t>
            </a:r>
            <a:r>
              <a:rPr lang="en-US" altLang="ko-KR" dirty="0" err="1" smtClean="0"/>
              <a:t>và</a:t>
            </a:r>
            <a:r>
              <a:rPr lang="en-US" altLang="ko-KR" dirty="0" smtClean="0"/>
              <a:t> </a:t>
            </a:r>
            <a:r>
              <a:rPr lang="en-US" altLang="ko-KR" dirty="0" err="1" smtClean="0"/>
              <a:t>công</a:t>
            </a:r>
            <a:r>
              <a:rPr lang="en-US" altLang="ko-KR" dirty="0" smtClean="0"/>
              <a:t> </a:t>
            </a:r>
            <a:r>
              <a:rPr lang="en-US" altLang="ko-KR" dirty="0" err="1" smtClean="0"/>
              <a:t>nghệ</a:t>
            </a:r>
            <a:r>
              <a:rPr lang="en-US" altLang="ko-KR" dirty="0" smtClean="0"/>
              <a:t> Gems Tech</a:t>
            </a:r>
            <a:endParaRPr lang="en-US" altLang="ko-KR" dirty="0"/>
          </a:p>
        </p:txBody>
      </p:sp>
    </p:spTree>
    <p:extLst>
      <p:ext uri="{BB962C8B-B14F-4D97-AF65-F5344CB8AC3E}">
        <p14:creationId xmlns:p14="http://schemas.microsoft.com/office/powerpoint/2010/main" val="140995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2" name="TextBox 61">
            <a:extLst>
              <a:ext uri="{FF2B5EF4-FFF2-40B4-BE49-F238E27FC236}">
                <a16:creationId xmlns:a16="http://schemas.microsoft.com/office/drawing/2014/main" id="{DA7D3F50-7C7F-4B7B-AD66-4AF0F623ACB5}"/>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7FA4D718-682E-4C47-A0BA-1CFB5324E264}"/>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CA3CAFBB-5C5E-4783-ABAE-139465D72740}"/>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5" name="TextBox 64">
            <a:extLst>
              <a:ext uri="{FF2B5EF4-FFF2-40B4-BE49-F238E27FC236}">
                <a16:creationId xmlns:a16="http://schemas.microsoft.com/office/drawing/2014/main" id="{E9DFC8EB-F628-46F0-9BA5-33D9C1F239A4}"/>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6" name="Freeform 47">
            <a:extLst>
              <a:ext uri="{FF2B5EF4-FFF2-40B4-BE49-F238E27FC236}">
                <a16:creationId xmlns:a16="http://schemas.microsoft.com/office/drawing/2014/main" id="{F03A98D2-CC17-4EF4-AC02-C3FBEE3B018D}"/>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Freeform 48">
            <a:extLst>
              <a:ext uri="{FF2B5EF4-FFF2-40B4-BE49-F238E27FC236}">
                <a16:creationId xmlns:a16="http://schemas.microsoft.com/office/drawing/2014/main" id="{2C9C6C1A-78DA-493E-A91B-3CE48E9BF6B9}"/>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Freeform 49">
            <a:extLst>
              <a:ext uri="{FF2B5EF4-FFF2-40B4-BE49-F238E27FC236}">
                <a16:creationId xmlns:a16="http://schemas.microsoft.com/office/drawing/2014/main" id="{CC950237-D8DB-4207-B4D4-BC3F54F0148C}"/>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Freeform 50">
            <a:extLst>
              <a:ext uri="{FF2B5EF4-FFF2-40B4-BE49-F238E27FC236}">
                <a16:creationId xmlns:a16="http://schemas.microsoft.com/office/drawing/2014/main" id="{5A30BEC6-F7ED-4170-8E0D-50463F61C123}"/>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Teardrop 9">
            <a:extLst>
              <a:ext uri="{FF2B5EF4-FFF2-40B4-BE49-F238E27FC236}">
                <a16:creationId xmlns:a16="http://schemas.microsoft.com/office/drawing/2014/main" id="{42CE38A7-3E69-4A79-BAAB-C1D13634594E}"/>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Freeform 97">
            <a:extLst>
              <a:ext uri="{FF2B5EF4-FFF2-40B4-BE49-F238E27FC236}">
                <a16:creationId xmlns:a16="http://schemas.microsoft.com/office/drawing/2014/main" id="{F732386C-DDFD-4AE5-91FC-B90100F105D8}"/>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Donut 22">
            <a:extLst>
              <a:ext uri="{FF2B5EF4-FFF2-40B4-BE49-F238E27FC236}">
                <a16:creationId xmlns:a16="http://schemas.microsoft.com/office/drawing/2014/main" id="{B8E77E71-0E11-4FD3-AB4E-198B6B763148}"/>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3" name="Freeform 99">
            <a:extLst>
              <a:ext uri="{FF2B5EF4-FFF2-40B4-BE49-F238E27FC236}">
                <a16:creationId xmlns:a16="http://schemas.microsoft.com/office/drawing/2014/main" id="{C3A5B63C-7203-4CCC-A335-FFD9B8D43FA5}"/>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Oval 10">
            <a:extLst>
              <a:ext uri="{FF2B5EF4-FFF2-40B4-BE49-F238E27FC236}">
                <a16:creationId xmlns:a16="http://schemas.microsoft.com/office/drawing/2014/main" id="{49280AD8-80C3-4754-BE52-0AC864F0734F}"/>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Freeform 101">
            <a:extLst>
              <a:ext uri="{FF2B5EF4-FFF2-40B4-BE49-F238E27FC236}">
                <a16:creationId xmlns:a16="http://schemas.microsoft.com/office/drawing/2014/main" id="{A1058161-6EF9-48D5-884F-E55B080B7EFB}"/>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Group 102">
            <a:extLst>
              <a:ext uri="{FF2B5EF4-FFF2-40B4-BE49-F238E27FC236}">
                <a16:creationId xmlns:a16="http://schemas.microsoft.com/office/drawing/2014/main" id="{CF55182B-094C-4430-B2D2-C0CFC8C103F9}"/>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79" name="Freeform 103">
              <a:extLst>
                <a:ext uri="{FF2B5EF4-FFF2-40B4-BE49-F238E27FC236}">
                  <a16:creationId xmlns:a16="http://schemas.microsoft.com/office/drawing/2014/main" id="{E5CAE697-C0E3-46A8-9856-036E1AD499DD}"/>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104">
              <a:extLst>
                <a:ext uri="{FF2B5EF4-FFF2-40B4-BE49-F238E27FC236}">
                  <a16:creationId xmlns:a16="http://schemas.microsoft.com/office/drawing/2014/main" id="{06EF6847-61D0-4A24-A760-3326F1200F2E}"/>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Freeform 105">
              <a:extLst>
                <a:ext uri="{FF2B5EF4-FFF2-40B4-BE49-F238E27FC236}">
                  <a16:creationId xmlns:a16="http://schemas.microsoft.com/office/drawing/2014/main" id="{8D2E23C8-F4AD-4411-A9E7-916707313F57}"/>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Freeform 106">
              <a:extLst>
                <a:ext uri="{FF2B5EF4-FFF2-40B4-BE49-F238E27FC236}">
                  <a16:creationId xmlns:a16="http://schemas.microsoft.com/office/drawing/2014/main" id="{4EAAF76E-D95D-4411-9AB2-DC02665054D9}"/>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3" name="Freeform 107">
            <a:extLst>
              <a:ext uri="{FF2B5EF4-FFF2-40B4-BE49-F238E27FC236}">
                <a16:creationId xmlns:a16="http://schemas.microsoft.com/office/drawing/2014/main" id="{4732AB4F-80DD-4066-9B92-F3A4B1FC92CE}"/>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108">
            <a:extLst>
              <a:ext uri="{FF2B5EF4-FFF2-40B4-BE49-F238E27FC236}">
                <a16:creationId xmlns:a16="http://schemas.microsoft.com/office/drawing/2014/main" id="{ED82751A-DDB1-4EF4-A125-4B66DF984B42}"/>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Oval 8">
            <a:extLst>
              <a:ext uri="{FF2B5EF4-FFF2-40B4-BE49-F238E27FC236}">
                <a16:creationId xmlns:a16="http://schemas.microsoft.com/office/drawing/2014/main" id="{D468F8B7-E960-411A-8120-FC818A9A8E90}"/>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6" name="Group 110">
            <a:extLst>
              <a:ext uri="{FF2B5EF4-FFF2-40B4-BE49-F238E27FC236}">
                <a16:creationId xmlns:a16="http://schemas.microsoft.com/office/drawing/2014/main" id="{616465FE-31D5-46B3-8D66-C6155E3E274B}"/>
              </a:ext>
            </a:extLst>
          </p:cNvPr>
          <p:cNvGrpSpPr/>
          <p:nvPr/>
        </p:nvGrpSpPr>
        <p:grpSpPr>
          <a:xfrm>
            <a:off x="4292080" y="2037091"/>
            <a:ext cx="341005" cy="376812"/>
            <a:chOff x="4835382" y="73243"/>
            <a:chExt cx="2920830" cy="3227535"/>
          </a:xfrm>
          <a:solidFill>
            <a:schemeClr val="accent4"/>
          </a:solidFill>
        </p:grpSpPr>
        <p:sp>
          <p:nvSpPr>
            <p:cNvPr id="87" name="Freeform 111">
              <a:extLst>
                <a:ext uri="{FF2B5EF4-FFF2-40B4-BE49-F238E27FC236}">
                  <a16:creationId xmlns:a16="http://schemas.microsoft.com/office/drawing/2014/main" id="{80D6E4D5-B68C-46C7-9459-F2AC1631336E}"/>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Oval 37">
              <a:extLst>
                <a:ext uri="{FF2B5EF4-FFF2-40B4-BE49-F238E27FC236}">
                  <a16:creationId xmlns:a16="http://schemas.microsoft.com/office/drawing/2014/main" id="{775CFE3E-54A4-4890-B21E-322AB00A0C24}"/>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9" name="Rectangle 19">
            <a:extLst>
              <a:ext uri="{FF2B5EF4-FFF2-40B4-BE49-F238E27FC236}">
                <a16:creationId xmlns:a16="http://schemas.microsoft.com/office/drawing/2014/main" id="{DD48C991-7512-4001-9384-D42827A45C9B}"/>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114">
            <a:extLst>
              <a:ext uri="{FF2B5EF4-FFF2-40B4-BE49-F238E27FC236}">
                <a16:creationId xmlns:a16="http://schemas.microsoft.com/office/drawing/2014/main" id="{CF6CB848-28DE-4284-A245-2B0EE7AA6E6A}"/>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Rounded Rectangle 31">
            <a:extLst>
              <a:ext uri="{FF2B5EF4-FFF2-40B4-BE49-F238E27FC236}">
                <a16:creationId xmlns:a16="http://schemas.microsoft.com/office/drawing/2014/main" id="{03B05442-1A33-499E-B2AD-AE56D68672F4}"/>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Oval 47">
            <a:extLst>
              <a:ext uri="{FF2B5EF4-FFF2-40B4-BE49-F238E27FC236}">
                <a16:creationId xmlns:a16="http://schemas.microsoft.com/office/drawing/2014/main" id="{56AF5972-D5DF-4EF5-9817-5980A80BFE9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50">
            <a:extLst>
              <a:ext uri="{FF2B5EF4-FFF2-40B4-BE49-F238E27FC236}">
                <a16:creationId xmlns:a16="http://schemas.microsoft.com/office/drawing/2014/main" id="{D166D114-A37B-466E-9FC8-645E402B838D}"/>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Heart 17">
            <a:extLst>
              <a:ext uri="{FF2B5EF4-FFF2-40B4-BE49-F238E27FC236}">
                <a16:creationId xmlns:a16="http://schemas.microsoft.com/office/drawing/2014/main" id="{C64088A3-A60D-4215-8247-439E6508BFB9}"/>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Rounded Rectangle 25">
            <a:extLst>
              <a:ext uri="{FF2B5EF4-FFF2-40B4-BE49-F238E27FC236}">
                <a16:creationId xmlns:a16="http://schemas.microsoft.com/office/drawing/2014/main" id="{35E6FBBA-A055-447D-8851-6EEBBA06B82A}"/>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Chord 32">
            <a:extLst>
              <a:ext uri="{FF2B5EF4-FFF2-40B4-BE49-F238E27FC236}">
                <a16:creationId xmlns:a16="http://schemas.microsoft.com/office/drawing/2014/main" id="{F125DDA1-96B2-4136-8DC0-377CF5855CFF}"/>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40">
            <a:extLst>
              <a:ext uri="{FF2B5EF4-FFF2-40B4-BE49-F238E27FC236}">
                <a16:creationId xmlns:a16="http://schemas.microsoft.com/office/drawing/2014/main" id="{232D5280-31B0-40CC-BE8B-55A8F922D87A}"/>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95331052-EE53-4FA0-B7B4-51B667741E3B}"/>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ounded Rectangle 17">
            <a:extLst>
              <a:ext uri="{FF2B5EF4-FFF2-40B4-BE49-F238E27FC236}">
                <a16:creationId xmlns:a16="http://schemas.microsoft.com/office/drawing/2014/main" id="{5C6099C7-939C-4B32-9E23-EDC6781DF373}"/>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Oval 21">
            <a:extLst>
              <a:ext uri="{FF2B5EF4-FFF2-40B4-BE49-F238E27FC236}">
                <a16:creationId xmlns:a16="http://schemas.microsoft.com/office/drawing/2014/main" id="{DB34C772-04D9-4B4A-9A98-FF6A1D1187DC}"/>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Oval 25">
            <a:extLst>
              <a:ext uri="{FF2B5EF4-FFF2-40B4-BE49-F238E27FC236}">
                <a16:creationId xmlns:a16="http://schemas.microsoft.com/office/drawing/2014/main" id="{0479B3A7-8FE2-45FE-B5DD-1C8EF770C20D}"/>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Block Arc 20">
            <a:extLst>
              <a:ext uri="{FF2B5EF4-FFF2-40B4-BE49-F238E27FC236}">
                <a16:creationId xmlns:a16="http://schemas.microsoft.com/office/drawing/2014/main" id="{ADF1AE2C-A7DB-4CA1-AE91-1FDAD21F6EA4}"/>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3" name="Block Arc 11">
            <a:extLst>
              <a:ext uri="{FF2B5EF4-FFF2-40B4-BE49-F238E27FC236}">
                <a16:creationId xmlns:a16="http://schemas.microsoft.com/office/drawing/2014/main" id="{00A54223-39B2-48A0-A175-DE8437684FAC}"/>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4" name="Rectangle 21">
            <a:extLst>
              <a:ext uri="{FF2B5EF4-FFF2-40B4-BE49-F238E27FC236}">
                <a16:creationId xmlns:a16="http://schemas.microsoft.com/office/drawing/2014/main" id="{E65E3C3C-9CDB-4C57-BAE5-43A42585F63F}"/>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Round Same Side Corner Rectangle 8">
            <a:extLst>
              <a:ext uri="{FF2B5EF4-FFF2-40B4-BE49-F238E27FC236}">
                <a16:creationId xmlns:a16="http://schemas.microsoft.com/office/drawing/2014/main" id="{8B67137A-D857-4C28-A192-6258A1DD85CC}"/>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51">
            <a:extLst>
              <a:ext uri="{FF2B5EF4-FFF2-40B4-BE49-F238E27FC236}">
                <a16:creationId xmlns:a16="http://schemas.microsoft.com/office/drawing/2014/main" id="{394E9590-8BFD-4915-AE82-5081C4FAAA7F}"/>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7" name="Isosceles Triangle 5">
            <a:extLst>
              <a:ext uri="{FF2B5EF4-FFF2-40B4-BE49-F238E27FC236}">
                <a16:creationId xmlns:a16="http://schemas.microsoft.com/office/drawing/2014/main" id="{07A7B57A-EBCB-4BAD-A8F5-54438AEB372A}"/>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rapezoid 22">
            <a:extLst>
              <a:ext uri="{FF2B5EF4-FFF2-40B4-BE49-F238E27FC236}">
                <a16:creationId xmlns:a16="http://schemas.microsoft.com/office/drawing/2014/main" id="{7A6726E2-0C67-4A93-AB52-D8B40A88A92F}"/>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20">
            <a:extLst>
              <a:ext uri="{FF2B5EF4-FFF2-40B4-BE49-F238E27FC236}">
                <a16:creationId xmlns:a16="http://schemas.microsoft.com/office/drawing/2014/main" id="{EF3B4C31-C3C1-4E0E-97DF-AB3972CC31B7}"/>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rapezoid 28">
            <a:extLst>
              <a:ext uri="{FF2B5EF4-FFF2-40B4-BE49-F238E27FC236}">
                <a16:creationId xmlns:a16="http://schemas.microsoft.com/office/drawing/2014/main" id="{B6E9FC74-E666-43A8-A42C-686F3736E9AB}"/>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ounded Rectangle 2">
            <a:extLst>
              <a:ext uri="{FF2B5EF4-FFF2-40B4-BE49-F238E27FC236}">
                <a16:creationId xmlns:a16="http://schemas.microsoft.com/office/drawing/2014/main" id="{3B8CB02B-39EA-4D10-B5F1-E2715228BA32}"/>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2" name="Rounded Rectangle 8">
            <a:extLst>
              <a:ext uri="{FF2B5EF4-FFF2-40B4-BE49-F238E27FC236}">
                <a16:creationId xmlns:a16="http://schemas.microsoft.com/office/drawing/2014/main" id="{F1A51E85-0C60-4F35-9C63-584740195ACF}"/>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3" name="Rounded Rectangle 2">
            <a:extLst>
              <a:ext uri="{FF2B5EF4-FFF2-40B4-BE49-F238E27FC236}">
                <a16:creationId xmlns:a16="http://schemas.microsoft.com/office/drawing/2014/main" id="{E41AD18E-183B-41CB-A398-67DE3D384BC3}"/>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4" name="Rounded Rectangle 3">
            <a:extLst>
              <a:ext uri="{FF2B5EF4-FFF2-40B4-BE49-F238E27FC236}">
                <a16:creationId xmlns:a16="http://schemas.microsoft.com/office/drawing/2014/main" id="{9D2BBFA3-1CF9-4300-98E5-63D06CAEB75E}"/>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0">
            <a:extLst>
              <a:ext uri="{FF2B5EF4-FFF2-40B4-BE49-F238E27FC236}">
                <a16:creationId xmlns:a16="http://schemas.microsoft.com/office/drawing/2014/main" id="{59A49EB1-D77F-451A-BA13-8CD0F84DF96B}"/>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Block Arc 6">
            <a:extLst>
              <a:ext uri="{FF2B5EF4-FFF2-40B4-BE49-F238E27FC236}">
                <a16:creationId xmlns:a16="http://schemas.microsoft.com/office/drawing/2014/main" id="{F5A5E9EB-F6D6-41A8-B1D3-52FEEC1FF4C7}"/>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7" name="Left Arrow 1">
            <a:extLst>
              <a:ext uri="{FF2B5EF4-FFF2-40B4-BE49-F238E27FC236}">
                <a16:creationId xmlns:a16="http://schemas.microsoft.com/office/drawing/2014/main" id="{D90B12FC-00D1-4416-BC6D-225ABE801A86}"/>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Oval 35">
            <a:extLst>
              <a:ext uri="{FF2B5EF4-FFF2-40B4-BE49-F238E27FC236}">
                <a16:creationId xmlns:a16="http://schemas.microsoft.com/office/drawing/2014/main" id="{DADBFD22-8116-4ACD-A6DE-623CC60A8954}"/>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00516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E0408E53-975C-406D-BFF7-F75A4841367B}"/>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7A412714-F1D6-43C7-82BB-66D3ACD97156}"/>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A57C1AA2-BF66-43E2-9462-8FDA8AB7B2ED}"/>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940ECB02-F028-43EE-926C-A14BA3820CD9}"/>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75" name="Isosceles Triangle 68">
            <a:extLst>
              <a:ext uri="{FF2B5EF4-FFF2-40B4-BE49-F238E27FC236}">
                <a16:creationId xmlns:a16="http://schemas.microsoft.com/office/drawing/2014/main" id="{2E09D103-F997-44F4-95C1-705AF36A135E}"/>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9">
            <a:extLst>
              <a:ext uri="{FF2B5EF4-FFF2-40B4-BE49-F238E27FC236}">
                <a16:creationId xmlns:a16="http://schemas.microsoft.com/office/drawing/2014/main" id="{96EA366A-B3E2-4E5C-B89E-411A4CF78B53}"/>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Isosceles Triangle 8">
            <a:extLst>
              <a:ext uri="{FF2B5EF4-FFF2-40B4-BE49-F238E27FC236}">
                <a16:creationId xmlns:a16="http://schemas.microsoft.com/office/drawing/2014/main" id="{2CCA9B60-D14D-4D7B-8813-D93F11BD24C9}"/>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Donut 8">
            <a:extLst>
              <a:ext uri="{FF2B5EF4-FFF2-40B4-BE49-F238E27FC236}">
                <a16:creationId xmlns:a16="http://schemas.microsoft.com/office/drawing/2014/main" id="{08928F7F-B805-48AF-B90D-1D2278E6504C}"/>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Freeform 18">
            <a:extLst>
              <a:ext uri="{FF2B5EF4-FFF2-40B4-BE49-F238E27FC236}">
                <a16:creationId xmlns:a16="http://schemas.microsoft.com/office/drawing/2014/main" id="{A6EDFD68-FD53-4429-826C-31F4CA534C90}"/>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0" name="Oval 7">
            <a:extLst>
              <a:ext uri="{FF2B5EF4-FFF2-40B4-BE49-F238E27FC236}">
                <a16:creationId xmlns:a16="http://schemas.microsoft.com/office/drawing/2014/main" id="{1DB6CA5E-7399-4EE9-8AE8-EF7E2D1F567F}"/>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Freeform 20">
            <a:extLst>
              <a:ext uri="{FF2B5EF4-FFF2-40B4-BE49-F238E27FC236}">
                <a16:creationId xmlns:a16="http://schemas.microsoft.com/office/drawing/2014/main" id="{E215656F-7FA5-4000-9D7F-42C9AB5932CA}"/>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Rounded Rectangle 25">
            <a:extLst>
              <a:ext uri="{FF2B5EF4-FFF2-40B4-BE49-F238E27FC236}">
                <a16:creationId xmlns:a16="http://schemas.microsoft.com/office/drawing/2014/main" id="{B7F0C940-4CC7-4600-B1D0-FD688AA49E48}"/>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Block Arc 41">
            <a:extLst>
              <a:ext uri="{FF2B5EF4-FFF2-40B4-BE49-F238E27FC236}">
                <a16:creationId xmlns:a16="http://schemas.microsoft.com/office/drawing/2014/main" id="{BA91FE83-DB70-48FD-984C-0B9C5351D1FD}"/>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4" name="Round Same Side Corner Rectangle 11">
            <a:extLst>
              <a:ext uri="{FF2B5EF4-FFF2-40B4-BE49-F238E27FC236}">
                <a16:creationId xmlns:a16="http://schemas.microsoft.com/office/drawing/2014/main" id="{5D22BAFD-0FE9-4CD7-AE21-86F378F9F6A8}"/>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Donut 39">
            <a:extLst>
              <a:ext uri="{FF2B5EF4-FFF2-40B4-BE49-F238E27FC236}">
                <a16:creationId xmlns:a16="http://schemas.microsoft.com/office/drawing/2014/main" id="{5DDE4597-E984-41CC-A324-3D118D1FCB8A}"/>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6" name="Freeform 25">
            <a:extLst>
              <a:ext uri="{FF2B5EF4-FFF2-40B4-BE49-F238E27FC236}">
                <a16:creationId xmlns:a16="http://schemas.microsoft.com/office/drawing/2014/main" id="{52653AAD-F59A-4C20-BF05-4A3FA890E738}"/>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Rectangle 36">
            <a:extLst>
              <a:ext uri="{FF2B5EF4-FFF2-40B4-BE49-F238E27FC236}">
                <a16:creationId xmlns:a16="http://schemas.microsoft.com/office/drawing/2014/main" id="{5A40A53A-D1ED-4B94-819D-D3B4497F5CD5}"/>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8" name="Rounded Rectangle 27">
            <a:extLst>
              <a:ext uri="{FF2B5EF4-FFF2-40B4-BE49-F238E27FC236}">
                <a16:creationId xmlns:a16="http://schemas.microsoft.com/office/drawing/2014/main" id="{2690E3C5-6BB3-4EA9-BF7D-0188ED6B042A}"/>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Rounded Rectangle 7">
            <a:extLst>
              <a:ext uri="{FF2B5EF4-FFF2-40B4-BE49-F238E27FC236}">
                <a16:creationId xmlns:a16="http://schemas.microsoft.com/office/drawing/2014/main" id="{D6D9EAF8-2789-4A43-87F5-D38D584B0858}"/>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Chord 15">
            <a:extLst>
              <a:ext uri="{FF2B5EF4-FFF2-40B4-BE49-F238E27FC236}">
                <a16:creationId xmlns:a16="http://schemas.microsoft.com/office/drawing/2014/main" id="{CB7D95E0-92F5-4874-AC72-B756B1246E11}"/>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Rectangle 16">
            <a:extLst>
              <a:ext uri="{FF2B5EF4-FFF2-40B4-BE49-F238E27FC236}">
                <a16:creationId xmlns:a16="http://schemas.microsoft.com/office/drawing/2014/main" id="{F6E5035F-EDBE-4BB4-AB68-4C2F3F6F6B6D}"/>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ounded Rectangle 6">
            <a:extLst>
              <a:ext uri="{FF2B5EF4-FFF2-40B4-BE49-F238E27FC236}">
                <a16:creationId xmlns:a16="http://schemas.microsoft.com/office/drawing/2014/main" id="{0C019A8D-A2D5-425C-A5A6-FFF81042F7CF}"/>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Rounded Rectangle 6">
            <a:extLst>
              <a:ext uri="{FF2B5EF4-FFF2-40B4-BE49-F238E27FC236}">
                <a16:creationId xmlns:a16="http://schemas.microsoft.com/office/drawing/2014/main" id="{2F1BF12C-D721-4ABC-B3EC-3C1291502AFB}"/>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Rounded Rectangle 6">
            <a:extLst>
              <a:ext uri="{FF2B5EF4-FFF2-40B4-BE49-F238E27FC236}">
                <a16:creationId xmlns:a16="http://schemas.microsoft.com/office/drawing/2014/main" id="{810B427C-E7D9-4D69-A5C9-45F61CF3AC0F}"/>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5" name="Rounded Rectangle 6">
            <a:extLst>
              <a:ext uri="{FF2B5EF4-FFF2-40B4-BE49-F238E27FC236}">
                <a16:creationId xmlns:a16="http://schemas.microsoft.com/office/drawing/2014/main" id="{290D43D6-3710-43E5-A905-1EE583664C69}"/>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6" name="Teardrop 6">
            <a:extLst>
              <a:ext uri="{FF2B5EF4-FFF2-40B4-BE49-F238E27FC236}">
                <a16:creationId xmlns:a16="http://schemas.microsoft.com/office/drawing/2014/main" id="{6BDA1558-D62F-4645-A840-39296F18384D}"/>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7" name="Donut 24">
            <a:extLst>
              <a:ext uri="{FF2B5EF4-FFF2-40B4-BE49-F238E27FC236}">
                <a16:creationId xmlns:a16="http://schemas.microsoft.com/office/drawing/2014/main" id="{ED10EBEC-7B60-4D2E-AD7A-960768C64F40}"/>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8" name="Chord 38">
            <a:extLst>
              <a:ext uri="{FF2B5EF4-FFF2-40B4-BE49-F238E27FC236}">
                <a16:creationId xmlns:a16="http://schemas.microsoft.com/office/drawing/2014/main" id="{652DC492-2B34-47C9-9333-125C48869247}"/>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Heart 38">
            <a:extLst>
              <a:ext uri="{FF2B5EF4-FFF2-40B4-BE49-F238E27FC236}">
                <a16:creationId xmlns:a16="http://schemas.microsoft.com/office/drawing/2014/main" id="{D446E95D-4C00-48F6-ABF8-049CAAEC1A62}"/>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Round Same Side Corner Rectangle 19">
            <a:extLst>
              <a:ext uri="{FF2B5EF4-FFF2-40B4-BE49-F238E27FC236}">
                <a16:creationId xmlns:a16="http://schemas.microsoft.com/office/drawing/2014/main" id="{A17A510A-484B-446B-B582-4F492A963F94}"/>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Rectangle 23">
            <a:extLst>
              <a:ext uri="{FF2B5EF4-FFF2-40B4-BE49-F238E27FC236}">
                <a16:creationId xmlns:a16="http://schemas.microsoft.com/office/drawing/2014/main" id="{D3CB9736-964B-4BFD-8E73-11D89C532D0D}"/>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Oval 31">
            <a:extLst>
              <a:ext uri="{FF2B5EF4-FFF2-40B4-BE49-F238E27FC236}">
                <a16:creationId xmlns:a16="http://schemas.microsoft.com/office/drawing/2014/main" id="{20E2DA62-8D65-4694-B9C5-24E7AC576C71}"/>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Rectangle 23">
            <a:extLst>
              <a:ext uri="{FF2B5EF4-FFF2-40B4-BE49-F238E27FC236}">
                <a16:creationId xmlns:a16="http://schemas.microsoft.com/office/drawing/2014/main" id="{7ECDEDF7-0169-4B3B-A3EE-94C06306A237}"/>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Oval 31">
            <a:extLst>
              <a:ext uri="{FF2B5EF4-FFF2-40B4-BE49-F238E27FC236}">
                <a16:creationId xmlns:a16="http://schemas.microsoft.com/office/drawing/2014/main" id="{0668F18E-A41F-4BAD-B91F-F7FE969664B3}"/>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Teardrop 17">
            <a:extLst>
              <a:ext uri="{FF2B5EF4-FFF2-40B4-BE49-F238E27FC236}">
                <a16:creationId xmlns:a16="http://schemas.microsoft.com/office/drawing/2014/main" id="{DA225075-E074-440F-91B9-5112C66D29BF}"/>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ectangle 23">
            <a:extLst>
              <a:ext uri="{FF2B5EF4-FFF2-40B4-BE49-F238E27FC236}">
                <a16:creationId xmlns:a16="http://schemas.microsoft.com/office/drawing/2014/main" id="{37037ED0-D809-43B4-B8C3-1B65826C2F7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Round Same Side Corner Rectangle 8">
            <a:extLst>
              <a:ext uri="{FF2B5EF4-FFF2-40B4-BE49-F238E27FC236}">
                <a16:creationId xmlns:a16="http://schemas.microsoft.com/office/drawing/2014/main" id="{45DD27D2-F062-4869-8095-2AFCF2B602C0}"/>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Round Same Side Corner Rectangle 20">
            <a:extLst>
              <a:ext uri="{FF2B5EF4-FFF2-40B4-BE49-F238E27FC236}">
                <a16:creationId xmlns:a16="http://schemas.microsoft.com/office/drawing/2014/main" id="{F7A96464-D1F5-4E4C-997B-121C1D99A3B9}"/>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Donut 87">
            <a:extLst>
              <a:ext uri="{FF2B5EF4-FFF2-40B4-BE49-F238E27FC236}">
                <a16:creationId xmlns:a16="http://schemas.microsoft.com/office/drawing/2014/main" id="{F2D0468B-7A23-4661-B7DC-6106AA793302}"/>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0" name="Donut 90">
            <a:extLst>
              <a:ext uri="{FF2B5EF4-FFF2-40B4-BE49-F238E27FC236}">
                <a16:creationId xmlns:a16="http://schemas.microsoft.com/office/drawing/2014/main" id="{51AF6295-4845-45BE-B1FE-59804AFF60FD}"/>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1" name="Oval 6">
            <a:extLst>
              <a:ext uri="{FF2B5EF4-FFF2-40B4-BE49-F238E27FC236}">
                <a16:creationId xmlns:a16="http://schemas.microsoft.com/office/drawing/2014/main" id="{77123C1F-427A-4961-B647-AFA72EB9C3F5}"/>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Block Arc 25">
            <a:extLst>
              <a:ext uri="{FF2B5EF4-FFF2-40B4-BE49-F238E27FC236}">
                <a16:creationId xmlns:a16="http://schemas.microsoft.com/office/drawing/2014/main" id="{1881EBD9-D7BF-4E6E-99A4-A74AAE959D5B}"/>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3" name="Block Arc 31">
            <a:extLst>
              <a:ext uri="{FF2B5EF4-FFF2-40B4-BE49-F238E27FC236}">
                <a16:creationId xmlns:a16="http://schemas.microsoft.com/office/drawing/2014/main" id="{F404B2F9-A01A-446A-BF96-3285CBCB6EBD}"/>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4" name="Freeform 53">
            <a:extLst>
              <a:ext uri="{FF2B5EF4-FFF2-40B4-BE49-F238E27FC236}">
                <a16:creationId xmlns:a16="http://schemas.microsoft.com/office/drawing/2014/main" id="{200A965B-F0FF-4C7D-B471-90BA992AD84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Block Arc 10">
            <a:extLst>
              <a:ext uri="{FF2B5EF4-FFF2-40B4-BE49-F238E27FC236}">
                <a16:creationId xmlns:a16="http://schemas.microsoft.com/office/drawing/2014/main" id="{193DE25F-C3AF-4F4B-B643-B745809768FA}"/>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6" name="Freeform 55">
            <a:extLst>
              <a:ext uri="{FF2B5EF4-FFF2-40B4-BE49-F238E27FC236}">
                <a16:creationId xmlns:a16="http://schemas.microsoft.com/office/drawing/2014/main" id="{817BFABC-C1DE-470A-8FF2-15C0F779212B}"/>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Round Same Side Corner Rectangle 36">
            <a:extLst>
              <a:ext uri="{FF2B5EF4-FFF2-40B4-BE49-F238E27FC236}">
                <a16:creationId xmlns:a16="http://schemas.microsoft.com/office/drawing/2014/main" id="{E96811CC-DEE1-4FB9-93E4-2CEECB5A4AE4}"/>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Oval 21">
            <a:extLst>
              <a:ext uri="{FF2B5EF4-FFF2-40B4-BE49-F238E27FC236}">
                <a16:creationId xmlns:a16="http://schemas.microsoft.com/office/drawing/2014/main" id="{3282C377-DAB2-48A2-8E52-A4D911051E45}"/>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9" name="Oval 32">
            <a:extLst>
              <a:ext uri="{FF2B5EF4-FFF2-40B4-BE49-F238E27FC236}">
                <a16:creationId xmlns:a16="http://schemas.microsoft.com/office/drawing/2014/main" id="{FE445EA1-9828-46A1-896A-9061F1278C3E}"/>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851709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TextBox 74">
            <a:extLst>
              <a:ext uri="{FF2B5EF4-FFF2-40B4-BE49-F238E27FC236}">
                <a16:creationId xmlns:a16="http://schemas.microsoft.com/office/drawing/2014/main" id="{E4BEA43A-87A0-48BB-9701-3EE7898EC3AB}"/>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id="{98F773C9-E62E-4A64-ADBA-07FED6D2C749}"/>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77" name="TextBox 76">
            <a:extLst>
              <a:ext uri="{FF2B5EF4-FFF2-40B4-BE49-F238E27FC236}">
                <a16:creationId xmlns:a16="http://schemas.microsoft.com/office/drawing/2014/main" id="{AADB012A-3A63-4282-8717-60BCDFA7E335}"/>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78" name="TextBox 77">
            <a:extLst>
              <a:ext uri="{FF2B5EF4-FFF2-40B4-BE49-F238E27FC236}">
                <a16:creationId xmlns:a16="http://schemas.microsoft.com/office/drawing/2014/main" id="{ED2E5597-E359-4CF5-B56B-2D881AAC79FA}"/>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79" name="Freeform 47">
            <a:extLst>
              <a:ext uri="{FF2B5EF4-FFF2-40B4-BE49-F238E27FC236}">
                <a16:creationId xmlns:a16="http://schemas.microsoft.com/office/drawing/2014/main" id="{34139FAF-01B8-44AD-9975-43F4E92D852C}"/>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48">
            <a:extLst>
              <a:ext uri="{FF2B5EF4-FFF2-40B4-BE49-F238E27FC236}">
                <a16:creationId xmlns:a16="http://schemas.microsoft.com/office/drawing/2014/main" id="{88453F2A-7DBF-409A-82E2-001B1256AA51}"/>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Freeform 49">
            <a:extLst>
              <a:ext uri="{FF2B5EF4-FFF2-40B4-BE49-F238E27FC236}">
                <a16:creationId xmlns:a16="http://schemas.microsoft.com/office/drawing/2014/main" id="{5E094846-0E87-4E82-8A7D-F6629032976D}"/>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Freeform 50">
            <a:extLst>
              <a:ext uri="{FF2B5EF4-FFF2-40B4-BE49-F238E27FC236}">
                <a16:creationId xmlns:a16="http://schemas.microsoft.com/office/drawing/2014/main" id="{5F2BCB13-2E4F-431A-91EC-DFD78BE34429}"/>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Teardrop 9">
            <a:extLst>
              <a:ext uri="{FF2B5EF4-FFF2-40B4-BE49-F238E27FC236}">
                <a16:creationId xmlns:a16="http://schemas.microsoft.com/office/drawing/2014/main" id="{49E01634-DEB7-41A9-AF3A-4A6CC526B84C}"/>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97">
            <a:extLst>
              <a:ext uri="{FF2B5EF4-FFF2-40B4-BE49-F238E27FC236}">
                <a16:creationId xmlns:a16="http://schemas.microsoft.com/office/drawing/2014/main" id="{912EF1AE-5504-41B9-9EFC-8AFCFED5470D}"/>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Donut 22">
            <a:extLst>
              <a:ext uri="{FF2B5EF4-FFF2-40B4-BE49-F238E27FC236}">
                <a16:creationId xmlns:a16="http://schemas.microsoft.com/office/drawing/2014/main" id="{E0C6BED5-B642-4C2B-801F-3D864FCC7F93}"/>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6" name="Freeform 99">
            <a:extLst>
              <a:ext uri="{FF2B5EF4-FFF2-40B4-BE49-F238E27FC236}">
                <a16:creationId xmlns:a16="http://schemas.microsoft.com/office/drawing/2014/main" id="{403033C4-A05F-4A24-8A33-0AD0A8D09A1C}"/>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Oval 10">
            <a:extLst>
              <a:ext uri="{FF2B5EF4-FFF2-40B4-BE49-F238E27FC236}">
                <a16:creationId xmlns:a16="http://schemas.microsoft.com/office/drawing/2014/main" id="{BC745F69-D942-4744-A5FD-1091D482A683}"/>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Freeform 101">
            <a:extLst>
              <a:ext uri="{FF2B5EF4-FFF2-40B4-BE49-F238E27FC236}">
                <a16:creationId xmlns:a16="http://schemas.microsoft.com/office/drawing/2014/main" id="{20204A76-A7CA-433D-BD70-B81625649414}"/>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9" name="Group 102">
            <a:extLst>
              <a:ext uri="{FF2B5EF4-FFF2-40B4-BE49-F238E27FC236}">
                <a16:creationId xmlns:a16="http://schemas.microsoft.com/office/drawing/2014/main" id="{752BE210-A3B0-42EE-878B-CE1D5267AD97}"/>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90" name="Freeform 103">
              <a:extLst>
                <a:ext uri="{FF2B5EF4-FFF2-40B4-BE49-F238E27FC236}">
                  <a16:creationId xmlns:a16="http://schemas.microsoft.com/office/drawing/2014/main" id="{92CEB0FC-822C-4DDE-8365-73B11C3611B0}"/>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104">
              <a:extLst>
                <a:ext uri="{FF2B5EF4-FFF2-40B4-BE49-F238E27FC236}">
                  <a16:creationId xmlns:a16="http://schemas.microsoft.com/office/drawing/2014/main" id="{B59A372D-F611-468F-A62C-DB7E9D6DFB6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105">
              <a:extLst>
                <a:ext uri="{FF2B5EF4-FFF2-40B4-BE49-F238E27FC236}">
                  <a16:creationId xmlns:a16="http://schemas.microsoft.com/office/drawing/2014/main" id="{561D2F3E-98EA-49AA-8B50-2400CD5D822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Freeform 106">
              <a:extLst>
                <a:ext uri="{FF2B5EF4-FFF2-40B4-BE49-F238E27FC236}">
                  <a16:creationId xmlns:a16="http://schemas.microsoft.com/office/drawing/2014/main" id="{E34DD27A-3B15-47ED-B3AA-279AEF2DA5B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4" name="Freeform 107">
            <a:extLst>
              <a:ext uri="{FF2B5EF4-FFF2-40B4-BE49-F238E27FC236}">
                <a16:creationId xmlns:a16="http://schemas.microsoft.com/office/drawing/2014/main" id="{000E2B02-B8A4-4A8B-8C3B-80F9D5992DD5}"/>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Freeform 108">
            <a:extLst>
              <a:ext uri="{FF2B5EF4-FFF2-40B4-BE49-F238E27FC236}">
                <a16:creationId xmlns:a16="http://schemas.microsoft.com/office/drawing/2014/main" id="{40468736-53B3-4489-9421-8868EA341DB7}"/>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Oval 8">
            <a:extLst>
              <a:ext uri="{FF2B5EF4-FFF2-40B4-BE49-F238E27FC236}">
                <a16:creationId xmlns:a16="http://schemas.microsoft.com/office/drawing/2014/main" id="{5DE9AFA3-FDE1-4B3C-884A-798CA3A5A53C}"/>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7" name="Group 110">
            <a:extLst>
              <a:ext uri="{FF2B5EF4-FFF2-40B4-BE49-F238E27FC236}">
                <a16:creationId xmlns:a16="http://schemas.microsoft.com/office/drawing/2014/main" id="{B593541F-C39A-4E9E-A728-F1F712B71CB1}"/>
              </a:ext>
            </a:extLst>
          </p:cNvPr>
          <p:cNvGrpSpPr/>
          <p:nvPr/>
        </p:nvGrpSpPr>
        <p:grpSpPr>
          <a:xfrm>
            <a:off x="4292080" y="2037091"/>
            <a:ext cx="341005" cy="376812"/>
            <a:chOff x="4835382" y="73243"/>
            <a:chExt cx="2920830" cy="3227535"/>
          </a:xfrm>
          <a:solidFill>
            <a:schemeClr val="accent4"/>
          </a:solidFill>
        </p:grpSpPr>
        <p:sp>
          <p:nvSpPr>
            <p:cNvPr id="98" name="Freeform 111">
              <a:extLst>
                <a:ext uri="{FF2B5EF4-FFF2-40B4-BE49-F238E27FC236}">
                  <a16:creationId xmlns:a16="http://schemas.microsoft.com/office/drawing/2014/main" id="{3B4FA269-951B-441E-9B33-16F23F992960}"/>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Oval 37">
              <a:extLst>
                <a:ext uri="{FF2B5EF4-FFF2-40B4-BE49-F238E27FC236}">
                  <a16:creationId xmlns:a16="http://schemas.microsoft.com/office/drawing/2014/main" id="{C6C29135-D902-4485-85CA-9CCCA9AB2C41}"/>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0" name="Rectangle 19">
            <a:extLst>
              <a:ext uri="{FF2B5EF4-FFF2-40B4-BE49-F238E27FC236}">
                <a16:creationId xmlns:a16="http://schemas.microsoft.com/office/drawing/2014/main" id="{510814C6-E3A0-4A85-A68A-BB62BB3F62C7}"/>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Freeform 114">
            <a:extLst>
              <a:ext uri="{FF2B5EF4-FFF2-40B4-BE49-F238E27FC236}">
                <a16:creationId xmlns:a16="http://schemas.microsoft.com/office/drawing/2014/main" id="{41B1C081-9494-4224-8749-6F3FA76433CD}"/>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Rounded Rectangle 31">
            <a:extLst>
              <a:ext uri="{FF2B5EF4-FFF2-40B4-BE49-F238E27FC236}">
                <a16:creationId xmlns:a16="http://schemas.microsoft.com/office/drawing/2014/main" id="{500D9E60-516E-4477-A30C-133B5D2713EF}"/>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Oval 47">
            <a:extLst>
              <a:ext uri="{FF2B5EF4-FFF2-40B4-BE49-F238E27FC236}">
                <a16:creationId xmlns:a16="http://schemas.microsoft.com/office/drawing/2014/main" id="{05575BF6-0D0B-484F-ABD9-DEE3A0412669}"/>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Oval 50">
            <a:extLst>
              <a:ext uri="{FF2B5EF4-FFF2-40B4-BE49-F238E27FC236}">
                <a16:creationId xmlns:a16="http://schemas.microsoft.com/office/drawing/2014/main" id="{4F28A386-0FCF-464C-ABF1-98AEB298FFE1}"/>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Heart 17">
            <a:extLst>
              <a:ext uri="{FF2B5EF4-FFF2-40B4-BE49-F238E27FC236}">
                <a16:creationId xmlns:a16="http://schemas.microsoft.com/office/drawing/2014/main" id="{4281A297-B763-40CE-99F3-6E2DB3942D57}"/>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25">
            <a:extLst>
              <a:ext uri="{FF2B5EF4-FFF2-40B4-BE49-F238E27FC236}">
                <a16:creationId xmlns:a16="http://schemas.microsoft.com/office/drawing/2014/main" id="{C0FAF224-829C-4217-9BB8-D76884014A56}"/>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Chord 32">
            <a:extLst>
              <a:ext uri="{FF2B5EF4-FFF2-40B4-BE49-F238E27FC236}">
                <a16:creationId xmlns:a16="http://schemas.microsoft.com/office/drawing/2014/main" id="{3E9E6CA8-1205-416B-B7D9-949978455ECA}"/>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Rounded Rectangle 40">
            <a:extLst>
              <a:ext uri="{FF2B5EF4-FFF2-40B4-BE49-F238E27FC236}">
                <a16:creationId xmlns:a16="http://schemas.microsoft.com/office/drawing/2014/main" id="{0CBB75F9-F084-4646-BA7A-2925D840339A}"/>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7">
            <a:extLst>
              <a:ext uri="{FF2B5EF4-FFF2-40B4-BE49-F238E27FC236}">
                <a16:creationId xmlns:a16="http://schemas.microsoft.com/office/drawing/2014/main" id="{6994DE11-3B4D-4A22-8CB2-BB208B2F237C}"/>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0" name="Rounded Rectangle 17">
            <a:extLst>
              <a:ext uri="{FF2B5EF4-FFF2-40B4-BE49-F238E27FC236}">
                <a16:creationId xmlns:a16="http://schemas.microsoft.com/office/drawing/2014/main" id="{C1EFB6F2-7566-4A47-A6FF-AC6F2069A24C}"/>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Oval 21">
            <a:extLst>
              <a:ext uri="{FF2B5EF4-FFF2-40B4-BE49-F238E27FC236}">
                <a16:creationId xmlns:a16="http://schemas.microsoft.com/office/drawing/2014/main" id="{B3509087-B54E-4136-BF19-DFDF8A959E60}"/>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Oval 25">
            <a:extLst>
              <a:ext uri="{FF2B5EF4-FFF2-40B4-BE49-F238E27FC236}">
                <a16:creationId xmlns:a16="http://schemas.microsoft.com/office/drawing/2014/main" id="{9650814E-77BE-456F-8BBF-857AE31FC993}"/>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Block Arc 20">
            <a:extLst>
              <a:ext uri="{FF2B5EF4-FFF2-40B4-BE49-F238E27FC236}">
                <a16:creationId xmlns:a16="http://schemas.microsoft.com/office/drawing/2014/main" id="{9B58206B-38A5-41D6-8CF0-4703DBC292C4}"/>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4" name="Block Arc 11">
            <a:extLst>
              <a:ext uri="{FF2B5EF4-FFF2-40B4-BE49-F238E27FC236}">
                <a16:creationId xmlns:a16="http://schemas.microsoft.com/office/drawing/2014/main" id="{49F37744-557A-49CB-8C35-F3804F71A61E}"/>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5" name="Rectangle 21">
            <a:extLst>
              <a:ext uri="{FF2B5EF4-FFF2-40B4-BE49-F238E27FC236}">
                <a16:creationId xmlns:a16="http://schemas.microsoft.com/office/drawing/2014/main" id="{22BB851A-2AF7-4CAB-97DF-F74012C0B371}"/>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Round Same Side Corner Rectangle 8">
            <a:extLst>
              <a:ext uri="{FF2B5EF4-FFF2-40B4-BE49-F238E27FC236}">
                <a16:creationId xmlns:a16="http://schemas.microsoft.com/office/drawing/2014/main" id="{2E5B9EE9-F615-4AB8-BACA-29C20C50B318}"/>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Rounded Rectangle 51">
            <a:extLst>
              <a:ext uri="{FF2B5EF4-FFF2-40B4-BE49-F238E27FC236}">
                <a16:creationId xmlns:a16="http://schemas.microsoft.com/office/drawing/2014/main" id="{E087F4B9-8C92-4404-AF50-5C887C980680}"/>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Isosceles Triangle 5">
            <a:extLst>
              <a:ext uri="{FF2B5EF4-FFF2-40B4-BE49-F238E27FC236}">
                <a16:creationId xmlns:a16="http://schemas.microsoft.com/office/drawing/2014/main" id="{932C116A-A6AA-4536-ABD9-FAE0822A066F}"/>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Trapezoid 22">
            <a:extLst>
              <a:ext uri="{FF2B5EF4-FFF2-40B4-BE49-F238E27FC236}">
                <a16:creationId xmlns:a16="http://schemas.microsoft.com/office/drawing/2014/main" id="{CA2E325D-D215-414E-8B44-EA828324083B}"/>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Rounded Rectangle 20">
            <a:extLst>
              <a:ext uri="{FF2B5EF4-FFF2-40B4-BE49-F238E27FC236}">
                <a16:creationId xmlns:a16="http://schemas.microsoft.com/office/drawing/2014/main" id="{4587E955-F6F1-44AF-9BAB-56A60C4C528C}"/>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rapezoid 28">
            <a:extLst>
              <a:ext uri="{FF2B5EF4-FFF2-40B4-BE49-F238E27FC236}">
                <a16:creationId xmlns:a16="http://schemas.microsoft.com/office/drawing/2014/main" id="{3E4BE764-2B3C-4797-9020-6009BC92A699}"/>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2" name="Rounded Rectangle 2">
            <a:extLst>
              <a:ext uri="{FF2B5EF4-FFF2-40B4-BE49-F238E27FC236}">
                <a16:creationId xmlns:a16="http://schemas.microsoft.com/office/drawing/2014/main" id="{6CA986CF-323B-4279-A46F-1245477A42F2}"/>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3" name="Rounded Rectangle 8">
            <a:extLst>
              <a:ext uri="{FF2B5EF4-FFF2-40B4-BE49-F238E27FC236}">
                <a16:creationId xmlns:a16="http://schemas.microsoft.com/office/drawing/2014/main" id="{AA59062A-236C-4152-817C-A0BB6C826493}"/>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4" name="Rounded Rectangle 2">
            <a:extLst>
              <a:ext uri="{FF2B5EF4-FFF2-40B4-BE49-F238E27FC236}">
                <a16:creationId xmlns:a16="http://schemas.microsoft.com/office/drawing/2014/main" id="{9FD0E456-830C-465D-B985-8FE9D568A504}"/>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4" name="Rounded Rectangle 3">
            <a:extLst>
              <a:ext uri="{FF2B5EF4-FFF2-40B4-BE49-F238E27FC236}">
                <a16:creationId xmlns:a16="http://schemas.microsoft.com/office/drawing/2014/main" id="{5381501E-F3BB-4A7B-8275-EBE74E8B118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5" name="Rounded Rectangle 10">
            <a:extLst>
              <a:ext uri="{FF2B5EF4-FFF2-40B4-BE49-F238E27FC236}">
                <a16:creationId xmlns:a16="http://schemas.microsoft.com/office/drawing/2014/main" id="{C6502291-48EF-458A-9617-9C3824D6E290}"/>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Block Arc 6">
            <a:extLst>
              <a:ext uri="{FF2B5EF4-FFF2-40B4-BE49-F238E27FC236}">
                <a16:creationId xmlns:a16="http://schemas.microsoft.com/office/drawing/2014/main" id="{DF8662F8-AF2F-4891-8C79-EA211BF48497}"/>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7" name="Left Arrow 1">
            <a:extLst>
              <a:ext uri="{FF2B5EF4-FFF2-40B4-BE49-F238E27FC236}">
                <a16:creationId xmlns:a16="http://schemas.microsoft.com/office/drawing/2014/main" id="{31328A93-D652-4E7A-A0C9-8D42BD30060F}"/>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Oval 35">
            <a:extLst>
              <a:ext uri="{FF2B5EF4-FFF2-40B4-BE49-F238E27FC236}">
                <a16:creationId xmlns:a16="http://schemas.microsoft.com/office/drawing/2014/main" id="{F73344FB-13C7-4079-98F2-52BB92FFB1C4}"/>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17371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635896"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a:xfrm>
            <a:off x="89756" y="1299198"/>
            <a:ext cx="3456384" cy="1944216"/>
          </a:xfrm>
        </p:spPr>
        <p:txBody>
          <a:bodyPr/>
          <a:lstStyle/>
          <a:p>
            <a:pPr algn="r"/>
            <a:r>
              <a:rPr lang="en-US" altLang="ko-KR" sz="4800" dirty="0" err="1">
                <a:solidFill>
                  <a:schemeClr val="bg1"/>
                </a:solidFill>
              </a:rPr>
              <a:t>Văn</a:t>
            </a:r>
            <a:r>
              <a:rPr lang="en-US" altLang="ko-KR" sz="4800" dirty="0">
                <a:solidFill>
                  <a:schemeClr val="bg1"/>
                </a:solidFill>
              </a:rPr>
              <a:t> </a:t>
            </a:r>
            <a:r>
              <a:rPr lang="en-US" altLang="ko-KR" sz="4800" dirty="0" err="1">
                <a:solidFill>
                  <a:schemeClr val="bg1"/>
                </a:solidFill>
              </a:rPr>
              <a:t>phòng</a:t>
            </a:r>
            <a:r>
              <a:rPr lang="en-US" altLang="ko-KR" sz="4800" dirty="0">
                <a:solidFill>
                  <a:schemeClr val="bg1"/>
                </a:solidFill>
              </a:rPr>
              <a:t> </a:t>
            </a:r>
            <a:r>
              <a:rPr lang="en-US" altLang="ko-KR" sz="4800" dirty="0" err="1">
                <a:solidFill>
                  <a:schemeClr val="bg1"/>
                </a:solidFill>
              </a:rPr>
              <a:t>điện</a:t>
            </a:r>
            <a:r>
              <a:rPr lang="en-US" altLang="ko-KR" sz="4800" dirty="0">
                <a:solidFill>
                  <a:schemeClr val="bg1"/>
                </a:solidFill>
              </a:rPr>
              <a:t> </a:t>
            </a:r>
            <a:r>
              <a:rPr lang="en-US" altLang="ko-KR" sz="4800" dirty="0" err="1">
                <a:solidFill>
                  <a:schemeClr val="bg1"/>
                </a:solidFill>
              </a:rPr>
              <a:t>tử</a:t>
            </a:r>
            <a:endParaRPr lang="en-US" altLang="ko-KR" sz="4800" dirty="0">
              <a:solidFill>
                <a:schemeClr val="bg1"/>
              </a:solidFill>
            </a:endParaRPr>
          </a:p>
          <a:p>
            <a:pPr algn="r"/>
            <a:r>
              <a:rPr lang="en-US" altLang="ko-KR" sz="4800" dirty="0" smtClean="0">
                <a:solidFill>
                  <a:schemeClr val="bg1"/>
                </a:solidFill>
              </a:rPr>
              <a:t> </a:t>
            </a:r>
            <a:r>
              <a:rPr lang="en-US" altLang="ko-KR" sz="4800" dirty="0" err="1" smtClean="0">
                <a:solidFill>
                  <a:schemeClr val="tx1">
                    <a:lumMod val="75000"/>
                    <a:lumOff val="25000"/>
                  </a:schemeClr>
                </a:solidFill>
              </a:rPr>
              <a:t>là</a:t>
            </a:r>
            <a:r>
              <a:rPr lang="en-US" altLang="ko-KR" sz="4800" dirty="0" smtClean="0">
                <a:solidFill>
                  <a:schemeClr val="tx1">
                    <a:lumMod val="75000"/>
                    <a:lumOff val="25000"/>
                  </a:schemeClr>
                </a:solidFill>
              </a:rPr>
              <a:t> </a:t>
            </a:r>
            <a:r>
              <a:rPr lang="en-US" altLang="ko-KR" sz="4800" dirty="0" err="1" smtClean="0">
                <a:solidFill>
                  <a:schemeClr val="tx1">
                    <a:lumMod val="75000"/>
                    <a:lumOff val="25000"/>
                  </a:schemeClr>
                </a:solidFill>
              </a:rPr>
              <a:t>gì</a:t>
            </a:r>
            <a:r>
              <a:rPr lang="en-US" altLang="ko-KR" sz="4800" dirty="0" smtClean="0">
                <a:solidFill>
                  <a:schemeClr val="tx1">
                    <a:lumMod val="75000"/>
                    <a:lumOff val="25000"/>
                  </a:schemeClr>
                </a:solidFill>
              </a:rPr>
              <a:t> ?</a:t>
            </a:r>
            <a:endParaRPr lang="en-US" altLang="ko-KR" sz="4800" dirty="0">
              <a:solidFill>
                <a:schemeClr val="tx1">
                  <a:lumMod val="75000"/>
                  <a:lumOff val="25000"/>
                </a:schemeClr>
              </a:solidFill>
            </a:endParaRPr>
          </a:p>
        </p:txBody>
      </p:sp>
      <p:sp>
        <p:nvSpPr>
          <p:cNvPr id="7" name="TextBox 6"/>
          <p:cNvSpPr txBox="1"/>
          <p:nvPr/>
        </p:nvSpPr>
        <p:spPr>
          <a:xfrm>
            <a:off x="4211960" y="2227751"/>
            <a:ext cx="4576990" cy="1015663"/>
          </a:xfrm>
          <a:prstGeom prst="rect">
            <a:avLst/>
          </a:prstGeom>
          <a:noFill/>
        </p:spPr>
        <p:txBody>
          <a:bodyPr wrap="square" rtlCol="0">
            <a:spAutoFit/>
          </a:bodyPr>
          <a:lstStyle/>
          <a:p>
            <a:pPr lvl="0"/>
            <a:r>
              <a:rPr lang="vi-VN" altLang="ko-KR" sz="1200" dirty="0">
                <a:solidFill>
                  <a:schemeClr val="accent1"/>
                </a:solidFill>
              </a:rPr>
              <a:t>Văn phòng điện tử là một phần mềm tích hợp đầy đủ các ứng dụng phục vụ nhu cầu quản lý, xử lý hồ sơ công việc, trao đổi thông tin, điều hành tác nghiệp, khởi tạo và quản lý văn bản tài liệu, công văn, báo cáo… để nhằm một mục đích thay thế và hiện đại hóa các phương thức quản lý thông tin truyền thống.</a:t>
            </a:r>
            <a:endParaRPr lang="en-US" altLang="ko-KR" sz="1200" dirty="0">
              <a:solidFill>
                <a:schemeClr val="accent1"/>
              </a:solidFill>
            </a:endParaRPr>
          </a:p>
        </p:txBody>
      </p:sp>
      <p:cxnSp>
        <p:nvCxnSpPr>
          <p:cNvPr id="8" name="Straight Arrow Connector 7"/>
          <p:cNvCxnSpPr/>
          <p:nvPr/>
        </p:nvCxnSpPr>
        <p:spPr>
          <a:xfrm>
            <a:off x="4572000" y="1635646"/>
            <a:ext cx="3528392" cy="0"/>
          </a:xfrm>
          <a:prstGeom prst="straightConnector1">
            <a:avLst/>
          </a:prstGeom>
          <a:ln w="19050">
            <a:solidFill>
              <a:schemeClr val="accent1"/>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72000" y="3867894"/>
            <a:ext cx="3528392" cy="0"/>
          </a:xfrm>
          <a:prstGeom prst="straightConnector1">
            <a:avLst/>
          </a:prstGeom>
          <a:ln w="19050">
            <a:solidFill>
              <a:schemeClr val="accent1"/>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13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8951" y="281131"/>
            <a:ext cx="8555896" cy="405907"/>
          </a:xfrm>
        </p:spPr>
        <p:txBody>
          <a:bodyPr/>
          <a:lstStyle/>
          <a:p>
            <a:pPr algn="l"/>
            <a:r>
              <a:rPr lang="en-US" altLang="ko-KR" b="1" dirty="0" err="1" smtClean="0">
                <a:solidFill>
                  <a:schemeClr val="accent1"/>
                </a:solidFill>
              </a:rPr>
              <a:t>Lợi</a:t>
            </a:r>
            <a:r>
              <a:rPr lang="en-US" altLang="ko-KR" b="1" dirty="0" smtClean="0">
                <a:solidFill>
                  <a:schemeClr val="accent1"/>
                </a:solidFill>
              </a:rPr>
              <a:t> </a:t>
            </a:r>
            <a:r>
              <a:rPr lang="en-US" altLang="ko-KR" b="1" dirty="0" err="1" smtClean="0">
                <a:solidFill>
                  <a:schemeClr val="accent1"/>
                </a:solidFill>
              </a:rPr>
              <a:t>ích</a:t>
            </a:r>
            <a:r>
              <a:rPr lang="en-US" altLang="ko-KR" b="1" dirty="0" smtClean="0">
                <a:solidFill>
                  <a:schemeClr val="accent1"/>
                </a:solidFill>
              </a:rPr>
              <a:t> </a:t>
            </a:r>
            <a:r>
              <a:rPr lang="en-US" altLang="ko-KR" b="1" dirty="0" err="1" smtClean="0">
                <a:solidFill>
                  <a:schemeClr val="accent1"/>
                </a:solidFill>
              </a:rPr>
              <a:t>của</a:t>
            </a:r>
            <a:r>
              <a:rPr lang="en-US" altLang="ko-KR" b="1" dirty="0" smtClean="0">
                <a:solidFill>
                  <a:schemeClr val="accent1"/>
                </a:solidFill>
              </a:rPr>
              <a:t> </a:t>
            </a:r>
            <a:r>
              <a:rPr lang="en-US" altLang="ko-KR" b="1" dirty="0" err="1" smtClean="0">
                <a:solidFill>
                  <a:schemeClr val="accent1"/>
                </a:solidFill>
              </a:rPr>
              <a:t>văn</a:t>
            </a:r>
            <a:r>
              <a:rPr lang="en-US" altLang="ko-KR" b="1" dirty="0" smtClean="0">
                <a:solidFill>
                  <a:schemeClr val="accent1"/>
                </a:solidFill>
              </a:rPr>
              <a:t> </a:t>
            </a:r>
            <a:r>
              <a:rPr lang="en-US" altLang="ko-KR" b="1" dirty="0" err="1" smtClean="0">
                <a:solidFill>
                  <a:schemeClr val="accent1"/>
                </a:solidFill>
              </a:rPr>
              <a:t>phòng</a:t>
            </a:r>
            <a:r>
              <a:rPr lang="en-US" altLang="ko-KR" b="1" dirty="0" smtClean="0">
                <a:solidFill>
                  <a:schemeClr val="accent1"/>
                </a:solidFill>
              </a:rPr>
              <a:t> </a:t>
            </a:r>
            <a:r>
              <a:rPr lang="en-US" altLang="ko-KR" b="1" dirty="0" err="1" smtClean="0">
                <a:solidFill>
                  <a:schemeClr val="accent1"/>
                </a:solidFill>
              </a:rPr>
              <a:t>điện</a:t>
            </a:r>
            <a:r>
              <a:rPr lang="en-US" altLang="ko-KR" b="1" dirty="0" smtClean="0">
                <a:solidFill>
                  <a:schemeClr val="accent1"/>
                </a:solidFill>
              </a:rPr>
              <a:t> </a:t>
            </a:r>
            <a:r>
              <a:rPr lang="en-US" altLang="ko-KR" b="1" dirty="0" err="1" smtClean="0">
                <a:solidFill>
                  <a:schemeClr val="accent1"/>
                </a:solidFill>
              </a:rPr>
              <a:t>tử</a:t>
            </a:r>
            <a:endParaRPr lang="ko-KR" altLang="en-US" b="1" dirty="0">
              <a:solidFill>
                <a:schemeClr val="accent1"/>
              </a:solidFill>
            </a:endParaRPr>
          </a:p>
        </p:txBody>
      </p:sp>
      <p:sp>
        <p:nvSpPr>
          <p:cNvPr id="4" name="Block Arc 3"/>
          <p:cNvSpPr/>
          <p:nvPr/>
        </p:nvSpPr>
        <p:spPr>
          <a:xfrm>
            <a:off x="480600" y="2367693"/>
            <a:ext cx="2115852" cy="2115852"/>
          </a:xfrm>
          <a:prstGeom prst="blockArc">
            <a:avLst>
              <a:gd name="adj1" fmla="val 21590014"/>
              <a:gd name="adj2" fmla="val 16405680"/>
              <a:gd name="adj3" fmla="val 1018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Block Arc 6"/>
          <p:cNvSpPr/>
          <p:nvPr/>
        </p:nvSpPr>
        <p:spPr>
          <a:xfrm rot="5400000" flipH="1" flipV="1">
            <a:off x="3432928" y="2367693"/>
            <a:ext cx="2115852" cy="2115852"/>
          </a:xfrm>
          <a:prstGeom prst="blockArc">
            <a:avLst>
              <a:gd name="adj1" fmla="val 21496513"/>
              <a:gd name="adj2" fmla="val 17721114"/>
              <a:gd name="adj3" fmla="val 1157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Block Arc 7"/>
          <p:cNvSpPr/>
          <p:nvPr/>
        </p:nvSpPr>
        <p:spPr>
          <a:xfrm rot="5400000">
            <a:off x="1893140" y="1311171"/>
            <a:ext cx="2115852" cy="2115852"/>
          </a:xfrm>
          <a:prstGeom prst="blockArc">
            <a:avLst>
              <a:gd name="adj1" fmla="val 2869218"/>
              <a:gd name="adj2" fmla="val 17062686"/>
              <a:gd name="adj3" fmla="val 12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Isosceles Triangle 4"/>
          <p:cNvSpPr/>
          <p:nvPr/>
        </p:nvSpPr>
        <p:spPr>
          <a:xfrm>
            <a:off x="2259534" y="3075834"/>
            <a:ext cx="432048" cy="3724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Isosceles Triangle 9"/>
          <p:cNvSpPr/>
          <p:nvPr/>
        </p:nvSpPr>
        <p:spPr>
          <a:xfrm rot="12353748">
            <a:off x="3571666" y="2550677"/>
            <a:ext cx="432048" cy="37245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Isosceles Triangle 10"/>
          <p:cNvSpPr/>
          <p:nvPr/>
        </p:nvSpPr>
        <p:spPr>
          <a:xfrm rot="16200000">
            <a:off x="4088603" y="2334652"/>
            <a:ext cx="432048" cy="37245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extBox 16"/>
          <p:cNvSpPr txBox="1"/>
          <p:nvPr/>
        </p:nvSpPr>
        <p:spPr>
          <a:xfrm>
            <a:off x="6588224" y="1548457"/>
            <a:ext cx="1952504" cy="646331"/>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Văn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phòng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điện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tử</a:t>
            </a:r>
            <a:r>
              <a:rPr lang="en-US" altLang="ko-KR" sz="1200" b="1" dirty="0">
                <a:solidFill>
                  <a:schemeClr val="tx1">
                    <a:lumMod val="75000"/>
                    <a:lumOff val="25000"/>
                  </a:schemeClr>
                </a:solidFill>
                <a:cs typeface="Arial" pitchFamily="34" charset="0"/>
              </a:rPr>
              <a:t> mang </a:t>
            </a:r>
            <a:r>
              <a:rPr lang="en-US" altLang="ko-KR" sz="1200" b="1" dirty="0" err="1">
                <a:solidFill>
                  <a:schemeClr val="tx1">
                    <a:lumMod val="75000"/>
                    <a:lumOff val="25000"/>
                  </a:schemeClr>
                </a:solidFill>
                <a:cs typeface="Arial" pitchFamily="34" charset="0"/>
              </a:rPr>
              <a:t>lại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một</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hệ</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thống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quản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lý</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tập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trung</a:t>
            </a:r>
            <a:endParaRPr lang="ko-KR" altLang="en-US" sz="1200" b="1" dirty="0">
              <a:solidFill>
                <a:schemeClr val="tx1">
                  <a:lumMod val="75000"/>
                  <a:lumOff val="25000"/>
                </a:schemeClr>
              </a:solidFill>
              <a:cs typeface="Arial" pitchFamily="34" charset="0"/>
            </a:endParaRPr>
          </a:p>
        </p:txBody>
      </p:sp>
      <p:sp>
        <p:nvSpPr>
          <p:cNvPr id="20" name="TextBox 19"/>
          <p:cNvSpPr txBox="1"/>
          <p:nvPr/>
        </p:nvSpPr>
        <p:spPr>
          <a:xfrm>
            <a:off x="6568028" y="2701396"/>
            <a:ext cx="1952504" cy="461665"/>
          </a:xfrm>
          <a:prstGeom prst="rect">
            <a:avLst/>
          </a:prstGeom>
          <a:noFill/>
        </p:spPr>
        <p:txBody>
          <a:bodyPr wrap="square" rtlCol="0">
            <a:spAutoFit/>
          </a:bodyPr>
          <a:lstStyle/>
          <a:p>
            <a:r>
              <a:rPr lang="vi-VN" altLang="ko-KR" sz="1200" b="1" dirty="0">
                <a:solidFill>
                  <a:schemeClr val="tx1">
                    <a:lumMod val="75000"/>
                    <a:lumOff val="25000"/>
                  </a:schemeClr>
                </a:solidFill>
                <a:cs typeface="Arial" pitchFamily="34" charset="0"/>
              </a:rPr>
              <a:t>Tạo nên môi trường làm việc thân thiện, hiện đại</a:t>
            </a:r>
            <a:endParaRPr lang="ko-KR" altLang="en-US" sz="1200" b="1" dirty="0">
              <a:solidFill>
                <a:schemeClr val="tx1">
                  <a:lumMod val="75000"/>
                  <a:lumOff val="25000"/>
                </a:schemeClr>
              </a:solidFill>
              <a:cs typeface="Arial" pitchFamily="34" charset="0"/>
            </a:endParaRPr>
          </a:p>
        </p:txBody>
      </p:sp>
      <p:sp>
        <p:nvSpPr>
          <p:cNvPr id="23" name="TextBox 22"/>
          <p:cNvSpPr txBox="1"/>
          <p:nvPr/>
        </p:nvSpPr>
        <p:spPr>
          <a:xfrm>
            <a:off x="6588224" y="3751685"/>
            <a:ext cx="1952504" cy="461665"/>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Tiết</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kiệm</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thời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gian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tiết</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kiệm</a:t>
            </a:r>
            <a:r>
              <a:rPr lang="en-US" altLang="ko-KR" sz="1200" b="1" dirty="0">
                <a:solidFill>
                  <a:schemeClr val="tx1">
                    <a:lumMod val="75000"/>
                    <a:lumOff val="25000"/>
                  </a:schemeClr>
                </a:solidFill>
                <a:cs typeface="Arial" pitchFamily="34" charset="0"/>
              </a:rPr>
              <a:t> chi </a:t>
            </a:r>
            <a:r>
              <a:rPr lang="en-US" altLang="ko-KR" sz="1200" b="1" dirty="0" err="1">
                <a:solidFill>
                  <a:schemeClr val="tx1">
                    <a:lumMod val="75000"/>
                    <a:lumOff val="25000"/>
                  </a:schemeClr>
                </a:solidFill>
                <a:cs typeface="Arial" pitchFamily="34" charset="0"/>
              </a:rPr>
              <a:t>phí</a:t>
            </a:r>
            <a:endParaRPr lang="ko-KR" altLang="en-US" sz="1200" b="1" dirty="0">
              <a:solidFill>
                <a:schemeClr val="tx1">
                  <a:lumMod val="75000"/>
                  <a:lumOff val="25000"/>
                </a:schemeClr>
              </a:solidFill>
              <a:cs typeface="Arial" pitchFamily="34" charset="0"/>
            </a:endParaRPr>
          </a:p>
        </p:txBody>
      </p:sp>
      <p:sp>
        <p:nvSpPr>
          <p:cNvPr id="28" name="Oval 25">
            <a:extLst>
              <a:ext uri="{FF2B5EF4-FFF2-40B4-BE49-F238E27FC236}">
                <a16:creationId xmlns:a16="http://schemas.microsoft.com/office/drawing/2014/main" id="{0479B3A7-8FE2-45FE-B5DD-1C8EF770C20D}"/>
              </a:ext>
            </a:extLst>
          </p:cNvPr>
          <p:cNvSpPr>
            <a:spLocks noChangeAspect="1"/>
          </p:cNvSpPr>
          <p:nvPr/>
        </p:nvSpPr>
        <p:spPr>
          <a:xfrm>
            <a:off x="1197128" y="3067958"/>
            <a:ext cx="682796" cy="683727"/>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25">
            <a:extLst>
              <a:ext uri="{FF2B5EF4-FFF2-40B4-BE49-F238E27FC236}">
                <a16:creationId xmlns:a16="http://schemas.microsoft.com/office/drawing/2014/main" id="{0479B3A7-8FE2-45FE-B5DD-1C8EF770C20D}"/>
              </a:ext>
            </a:extLst>
          </p:cNvPr>
          <p:cNvSpPr>
            <a:spLocks noChangeAspect="1"/>
          </p:cNvSpPr>
          <p:nvPr/>
        </p:nvSpPr>
        <p:spPr>
          <a:xfrm>
            <a:off x="5766634" y="1564641"/>
            <a:ext cx="556722" cy="557481"/>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Isosceles Triangle 68">
            <a:extLst>
              <a:ext uri="{FF2B5EF4-FFF2-40B4-BE49-F238E27FC236}">
                <a16:creationId xmlns:a16="http://schemas.microsoft.com/office/drawing/2014/main" id="{2E09D103-F997-44F4-95C1-705AF36A135E}"/>
              </a:ext>
            </a:extLst>
          </p:cNvPr>
          <p:cNvSpPr/>
          <p:nvPr/>
        </p:nvSpPr>
        <p:spPr>
          <a:xfrm rot="10800000">
            <a:off x="2747214" y="1946774"/>
            <a:ext cx="416802" cy="79013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Isosceles Triangle 68">
            <a:extLst>
              <a:ext uri="{FF2B5EF4-FFF2-40B4-BE49-F238E27FC236}">
                <a16:creationId xmlns:a16="http://schemas.microsoft.com/office/drawing/2014/main" id="{2E09D103-F997-44F4-95C1-705AF36A135E}"/>
              </a:ext>
            </a:extLst>
          </p:cNvPr>
          <p:cNvSpPr/>
          <p:nvPr/>
        </p:nvSpPr>
        <p:spPr>
          <a:xfrm rot="10800000">
            <a:off x="5923751" y="2656476"/>
            <a:ext cx="329911" cy="684606"/>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Block Arc 11">
            <a:extLst>
              <a:ext uri="{FF2B5EF4-FFF2-40B4-BE49-F238E27FC236}">
                <a16:creationId xmlns:a16="http://schemas.microsoft.com/office/drawing/2014/main" id="{00A54223-39B2-48A0-A175-DE8437684FAC}"/>
              </a:ext>
            </a:extLst>
          </p:cNvPr>
          <p:cNvSpPr/>
          <p:nvPr/>
        </p:nvSpPr>
        <p:spPr>
          <a:xfrm rot="10800000">
            <a:off x="4224286" y="3110925"/>
            <a:ext cx="534262" cy="703768"/>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Block Arc 11">
            <a:extLst>
              <a:ext uri="{FF2B5EF4-FFF2-40B4-BE49-F238E27FC236}">
                <a16:creationId xmlns:a16="http://schemas.microsoft.com/office/drawing/2014/main" id="{00A54223-39B2-48A0-A175-DE8437684FAC}"/>
              </a:ext>
            </a:extLst>
          </p:cNvPr>
          <p:cNvSpPr/>
          <p:nvPr/>
        </p:nvSpPr>
        <p:spPr>
          <a:xfrm rot="10800000">
            <a:off x="5951203" y="3745098"/>
            <a:ext cx="349101" cy="66885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59437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smtClean="0">
                <a:solidFill>
                  <a:schemeClr val="accent1"/>
                </a:solidFill>
              </a:rPr>
              <a:t>G-OFFICE</a:t>
            </a:r>
            <a:endParaRPr lang="ko-KR" altLang="en-US" b="1"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b="1" dirty="0" err="1">
                <a:solidFill>
                  <a:schemeClr val="accent1"/>
                </a:solidFill>
              </a:rPr>
              <a:t>Giải</a:t>
            </a:r>
            <a:r>
              <a:rPr lang="en-US" altLang="ko-KR" b="1" dirty="0">
                <a:solidFill>
                  <a:schemeClr val="accent1"/>
                </a:solidFill>
              </a:rPr>
              <a:t> </a:t>
            </a:r>
            <a:r>
              <a:rPr lang="en-US" altLang="ko-KR" b="1" dirty="0" err="1">
                <a:solidFill>
                  <a:schemeClr val="accent1"/>
                </a:solidFill>
              </a:rPr>
              <a:t>pháp</a:t>
            </a:r>
            <a:r>
              <a:rPr lang="en-US" altLang="ko-KR" b="1" dirty="0">
                <a:solidFill>
                  <a:schemeClr val="accent1"/>
                </a:solidFill>
              </a:rPr>
              <a:t> </a:t>
            </a:r>
            <a:r>
              <a:rPr lang="en-US" altLang="ko-KR" b="1" dirty="0" err="1">
                <a:solidFill>
                  <a:schemeClr val="accent1"/>
                </a:solidFill>
              </a:rPr>
              <a:t>văn</a:t>
            </a:r>
            <a:r>
              <a:rPr lang="en-US" altLang="ko-KR" b="1" dirty="0">
                <a:solidFill>
                  <a:schemeClr val="accent1"/>
                </a:solidFill>
              </a:rPr>
              <a:t> </a:t>
            </a:r>
            <a:r>
              <a:rPr lang="en-US" altLang="ko-KR" b="1" dirty="0" err="1">
                <a:solidFill>
                  <a:schemeClr val="accent1"/>
                </a:solidFill>
              </a:rPr>
              <a:t>phòng</a:t>
            </a:r>
            <a:r>
              <a:rPr lang="en-US" altLang="ko-KR" b="1" dirty="0">
                <a:solidFill>
                  <a:schemeClr val="accent1"/>
                </a:solidFill>
              </a:rPr>
              <a:t> </a:t>
            </a:r>
            <a:r>
              <a:rPr lang="en-US" altLang="ko-KR" b="1" dirty="0" err="1">
                <a:solidFill>
                  <a:schemeClr val="accent1"/>
                </a:solidFill>
              </a:rPr>
              <a:t>điện</a:t>
            </a:r>
            <a:r>
              <a:rPr lang="en-US" altLang="ko-KR" b="1" dirty="0">
                <a:solidFill>
                  <a:schemeClr val="accent1"/>
                </a:solidFill>
              </a:rPr>
              <a:t> </a:t>
            </a:r>
            <a:r>
              <a:rPr lang="en-US" altLang="ko-KR" b="1" dirty="0" err="1">
                <a:solidFill>
                  <a:schemeClr val="accent1"/>
                </a:solidFill>
              </a:rPr>
              <a:t>tử</a:t>
            </a:r>
            <a:r>
              <a:rPr lang="en-US" altLang="ko-KR" b="1" dirty="0">
                <a:solidFill>
                  <a:schemeClr val="accent1"/>
                </a:solidFill>
              </a:rPr>
              <a:t> </a:t>
            </a:r>
            <a:r>
              <a:rPr lang="en-US" altLang="ko-KR" b="1" dirty="0" err="1">
                <a:solidFill>
                  <a:schemeClr val="accent1"/>
                </a:solidFill>
              </a:rPr>
              <a:t>chuyên</a:t>
            </a:r>
            <a:r>
              <a:rPr lang="en-US" altLang="ko-KR" b="1" dirty="0">
                <a:solidFill>
                  <a:schemeClr val="accent1"/>
                </a:solidFill>
              </a:rPr>
              <a:t> </a:t>
            </a:r>
            <a:r>
              <a:rPr lang="en-US" altLang="ko-KR" b="1" dirty="0" err="1">
                <a:solidFill>
                  <a:schemeClr val="accent1"/>
                </a:solidFill>
              </a:rPr>
              <a:t>nghiệp</a:t>
            </a:r>
            <a:endParaRPr lang="en-US" altLang="ko-KR" dirty="0">
              <a:solidFill>
                <a:schemeClr val="accent1"/>
              </a:solidFill>
            </a:endParaRPr>
          </a:p>
        </p:txBody>
      </p:sp>
      <p:sp>
        <p:nvSpPr>
          <p:cNvPr id="7" name="TextBox 6"/>
          <p:cNvSpPr txBox="1"/>
          <p:nvPr/>
        </p:nvSpPr>
        <p:spPr>
          <a:xfrm>
            <a:off x="1403648" y="1207089"/>
            <a:ext cx="6534726" cy="1938992"/>
          </a:xfrm>
          <a:prstGeom prst="rect">
            <a:avLst/>
          </a:prstGeom>
          <a:noFill/>
        </p:spPr>
        <p:txBody>
          <a:bodyPr wrap="square" rtlCol="0">
            <a:spAutoFit/>
          </a:bodyPr>
          <a:lstStyle/>
          <a:p>
            <a:pPr algn="ctr"/>
            <a:r>
              <a:rPr lang="vi-VN" altLang="ko-KR" sz="1200" dirty="0">
                <a:solidFill>
                  <a:schemeClr val="tx1">
                    <a:lumMod val="75000"/>
                    <a:lumOff val="25000"/>
                  </a:schemeClr>
                </a:solidFill>
                <a:cs typeface="Arial" pitchFamily="34" charset="0"/>
              </a:rPr>
              <a:t>Văn phòng điện tử ra đời là bước đột phá mới cho các doanh nghiệp và dể đáp ứng nhu cầu ngày càng cao của các cơ quan ban ngành, các doanh nghiệp trong công tác văn thư, quản lý công việc, </a:t>
            </a:r>
            <a:r>
              <a:rPr lang="en-US" altLang="ko-KR" sz="1200" dirty="0" smtClean="0">
                <a:solidFill>
                  <a:schemeClr val="tx1">
                    <a:lumMod val="75000"/>
                    <a:lumOff val="25000"/>
                  </a:schemeClr>
                </a:solidFill>
                <a:cs typeface="Arial" pitchFamily="34" charset="0"/>
              </a:rPr>
              <a:t>Gems Tech</a:t>
            </a:r>
            <a:r>
              <a:rPr lang="vi-VN" altLang="ko-KR" sz="1200" dirty="0" smtClean="0">
                <a:solidFill>
                  <a:schemeClr val="tx1">
                    <a:lumMod val="75000"/>
                    <a:lumOff val="25000"/>
                  </a:schemeClr>
                </a:solidFill>
                <a:cs typeface="Arial" pitchFamily="34" charset="0"/>
              </a:rPr>
              <a:t> </a:t>
            </a:r>
            <a:r>
              <a:rPr lang="vi-VN" altLang="ko-KR" sz="1200" dirty="0">
                <a:solidFill>
                  <a:schemeClr val="tx1">
                    <a:lumMod val="75000"/>
                    <a:lumOff val="25000"/>
                  </a:schemeClr>
                </a:solidFill>
                <a:cs typeface="Arial" pitchFamily="34" charset="0"/>
              </a:rPr>
              <a:t>đã cho ra đời phần mềm văn phòng điện tử mang tên </a:t>
            </a:r>
            <a:r>
              <a:rPr lang="en-US" altLang="ko-KR" sz="1200" dirty="0" smtClean="0">
                <a:solidFill>
                  <a:schemeClr val="tx1">
                    <a:lumMod val="75000"/>
                    <a:lumOff val="25000"/>
                  </a:schemeClr>
                </a:solidFill>
                <a:cs typeface="Arial" pitchFamily="34" charset="0"/>
              </a:rPr>
              <a:t>G-Office</a:t>
            </a:r>
            <a:r>
              <a:rPr lang="vi-VN" altLang="ko-KR" sz="1200" dirty="0" smtClean="0">
                <a:solidFill>
                  <a:schemeClr val="tx1">
                    <a:lumMod val="75000"/>
                    <a:lumOff val="25000"/>
                  </a:schemeClr>
                </a:solidFill>
                <a:cs typeface="Arial" pitchFamily="34" charset="0"/>
              </a:rPr>
              <a:t>.</a:t>
            </a:r>
            <a:endParaRPr lang="vi-VN" altLang="ko-KR" sz="1200" dirty="0">
              <a:solidFill>
                <a:schemeClr val="tx1">
                  <a:lumMod val="75000"/>
                  <a:lumOff val="25000"/>
                </a:schemeClr>
              </a:solidFill>
              <a:cs typeface="Arial" pitchFamily="34" charset="0"/>
            </a:endParaRPr>
          </a:p>
          <a:p>
            <a:pPr algn="ctr"/>
            <a:endParaRPr lang="vi-VN" altLang="ko-KR" sz="1200" dirty="0">
              <a:solidFill>
                <a:schemeClr val="tx1">
                  <a:lumMod val="75000"/>
                  <a:lumOff val="25000"/>
                </a:schemeClr>
              </a:solidFill>
              <a:cs typeface="Arial" pitchFamily="34" charset="0"/>
            </a:endParaRPr>
          </a:p>
          <a:p>
            <a:pPr algn="ctr"/>
            <a:r>
              <a:rPr lang="vi-VN" altLang="ko-KR" sz="1200" dirty="0">
                <a:solidFill>
                  <a:schemeClr val="tx1">
                    <a:lumMod val="75000"/>
                    <a:lumOff val="25000"/>
                  </a:schemeClr>
                </a:solidFill>
                <a:cs typeface="Arial" pitchFamily="34" charset="0"/>
              </a:rPr>
              <a:t>Phần mềm </a:t>
            </a:r>
            <a:r>
              <a:rPr lang="en-US" altLang="ko-KR" sz="1200" dirty="0" smtClean="0">
                <a:solidFill>
                  <a:schemeClr val="tx1">
                    <a:lumMod val="75000"/>
                    <a:lumOff val="25000"/>
                  </a:schemeClr>
                </a:solidFill>
                <a:cs typeface="Arial" pitchFamily="34" charset="0"/>
              </a:rPr>
              <a:t>G-Office </a:t>
            </a:r>
            <a:r>
              <a:rPr lang="vi-VN" altLang="ko-KR" sz="1200" dirty="0" smtClean="0">
                <a:solidFill>
                  <a:schemeClr val="tx1">
                    <a:lumMod val="75000"/>
                    <a:lumOff val="25000"/>
                  </a:schemeClr>
                </a:solidFill>
                <a:cs typeface="Arial" pitchFamily="34" charset="0"/>
              </a:rPr>
              <a:t>là </a:t>
            </a:r>
            <a:r>
              <a:rPr lang="vi-VN" altLang="ko-KR" sz="1200" dirty="0">
                <a:solidFill>
                  <a:schemeClr val="tx1">
                    <a:lumMod val="75000"/>
                    <a:lumOff val="25000"/>
                  </a:schemeClr>
                </a:solidFill>
                <a:cs typeface="Arial" pitchFamily="34" charset="0"/>
              </a:rPr>
              <a:t>hệ thống quản lý văn thư lưu trữ tài liệu, văn bản được thiết kế, xây dựng với mục tiêu triển khai cho các mô hình quản lý phân tầng đa cấp với khả năng xử lý dữ liệu quy mô lớn. Văn phòng điện tử  Velo Software không chỉ giúp hỗ trợ hiệu quả công tác điều hành xử lý công việc như khởi tạo, phân công, quản lý theo dõi tiến độ việc làm mà còn tích hợp nhiều tiện ích có thể hỗ trợ, thay thế cho những hệ thống quản lý khác như gửi các thông báo, trao đổi thảo luận, lên lịch công việc, lấy ý kiến biểu quyết…</a:t>
            </a:r>
            <a:endParaRPr lang="en-US" altLang="ko-KR" sz="1200" dirty="0">
              <a:solidFill>
                <a:schemeClr val="tx1">
                  <a:lumMod val="75000"/>
                  <a:lumOff val="25000"/>
                </a:schemeClr>
              </a:solidFill>
              <a:cs typeface="Arial" pitchFamily="34" charset="0"/>
            </a:endParaRPr>
          </a:p>
        </p:txBody>
      </p:sp>
      <p:sp>
        <p:nvSpPr>
          <p:cNvPr id="8" name="TextBox 7"/>
          <p:cNvSpPr txBox="1"/>
          <p:nvPr/>
        </p:nvSpPr>
        <p:spPr>
          <a:xfrm>
            <a:off x="960275" y="919057"/>
            <a:ext cx="569387" cy="1015663"/>
          </a:xfrm>
          <a:prstGeom prst="rect">
            <a:avLst/>
          </a:prstGeom>
          <a:noFill/>
        </p:spPr>
        <p:txBody>
          <a:bodyPr wrap="none" rtlCol="0">
            <a:spAutoFit/>
          </a:bodyPr>
          <a:lstStyle/>
          <a:p>
            <a:r>
              <a:rPr lang="en-US" altLang="ko-KR" sz="6000" b="1" dirty="0">
                <a:solidFill>
                  <a:schemeClr val="accent1"/>
                </a:solidFill>
                <a:latin typeface="Arial" pitchFamily="34" charset="0"/>
                <a:cs typeface="Arial" pitchFamily="34" charset="0"/>
              </a:rPr>
              <a:t>“</a:t>
            </a:r>
            <a:endParaRPr lang="ko-KR" altLang="en-US" sz="6000" b="1" dirty="0">
              <a:solidFill>
                <a:schemeClr val="accent1"/>
              </a:solidFill>
              <a:latin typeface="Arial" pitchFamily="34" charset="0"/>
              <a:cs typeface="Arial" pitchFamily="34" charset="0"/>
            </a:endParaRPr>
          </a:p>
        </p:txBody>
      </p:sp>
      <p:sp>
        <p:nvSpPr>
          <p:cNvPr id="9" name="TextBox 8"/>
          <p:cNvSpPr txBox="1"/>
          <p:nvPr/>
        </p:nvSpPr>
        <p:spPr>
          <a:xfrm rot="10800000">
            <a:off x="7830350" y="2255443"/>
            <a:ext cx="569387" cy="1015663"/>
          </a:xfrm>
          <a:prstGeom prst="rect">
            <a:avLst/>
          </a:prstGeom>
          <a:noFill/>
        </p:spPr>
        <p:txBody>
          <a:bodyPr wrap="none" rtlCol="0">
            <a:spAutoFit/>
          </a:bodyPr>
          <a:lstStyle/>
          <a:p>
            <a:r>
              <a:rPr lang="en-US" altLang="ko-KR" sz="6000" b="1" dirty="0">
                <a:solidFill>
                  <a:schemeClr val="accent1"/>
                </a:solidFill>
                <a:latin typeface="Arial" pitchFamily="34" charset="0"/>
                <a:cs typeface="Arial" pitchFamily="34" charset="0"/>
              </a:rPr>
              <a:t>“</a:t>
            </a:r>
            <a:endParaRPr lang="ko-KR" altLang="en-US" sz="6000" b="1" dirty="0">
              <a:solidFill>
                <a:schemeClr val="accent1"/>
              </a:solidFill>
              <a:latin typeface="Arial" pitchFamily="34" charset="0"/>
              <a:cs typeface="Arial"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3146081"/>
            <a:ext cx="2339752" cy="618338"/>
          </a:xfrm>
          <a:prstGeom prst="rect">
            <a:avLst/>
          </a:prstGeom>
        </p:spPr>
      </p:pic>
    </p:spTree>
    <p:extLst>
      <p:ext uri="{BB962C8B-B14F-4D97-AF65-F5344CB8AC3E}">
        <p14:creationId xmlns:p14="http://schemas.microsoft.com/office/powerpoint/2010/main" val="48419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7"/>
            <a:ext cx="9144000" cy="1070563"/>
          </a:xfrm>
        </p:spPr>
        <p:txBody>
          <a:bodyPr/>
          <a:lstStyle/>
          <a:p>
            <a:r>
              <a:rPr lang="en-US" altLang="ko-KR" dirty="0" err="1" smtClean="0">
                <a:solidFill>
                  <a:schemeClr val="accent1"/>
                </a:solidFill>
              </a:rPr>
              <a:t>Vì</a:t>
            </a:r>
            <a:r>
              <a:rPr lang="en-US" altLang="ko-KR" dirty="0" smtClean="0">
                <a:solidFill>
                  <a:schemeClr val="accent1"/>
                </a:solidFill>
              </a:rPr>
              <a:t> </a:t>
            </a:r>
            <a:r>
              <a:rPr lang="en-US" altLang="ko-KR" dirty="0" err="1" smtClean="0">
                <a:solidFill>
                  <a:schemeClr val="accent1"/>
                </a:solidFill>
              </a:rPr>
              <a:t>sao</a:t>
            </a:r>
            <a:r>
              <a:rPr lang="en-US" altLang="ko-KR" dirty="0" smtClean="0">
                <a:solidFill>
                  <a:schemeClr val="accent1"/>
                </a:solidFill>
              </a:rPr>
              <a:t> </a:t>
            </a:r>
            <a:r>
              <a:rPr lang="en-US" altLang="ko-KR" dirty="0" err="1" smtClean="0">
                <a:solidFill>
                  <a:schemeClr val="accent1"/>
                </a:solidFill>
              </a:rPr>
              <a:t>nên</a:t>
            </a:r>
            <a:r>
              <a:rPr lang="en-US" altLang="ko-KR" dirty="0" smtClean="0">
                <a:solidFill>
                  <a:schemeClr val="accent1"/>
                </a:solidFill>
              </a:rPr>
              <a:t> </a:t>
            </a:r>
            <a:r>
              <a:rPr lang="en-US" altLang="ko-KR" dirty="0" err="1" smtClean="0">
                <a:solidFill>
                  <a:schemeClr val="accent1"/>
                </a:solidFill>
              </a:rPr>
              <a:t>chọn</a:t>
            </a:r>
            <a:r>
              <a:rPr lang="en-US" altLang="ko-KR" dirty="0">
                <a:solidFill>
                  <a:schemeClr val="accent1"/>
                </a:solidFill>
              </a:rPr>
              <a:t> </a:t>
            </a:r>
            <a:r>
              <a:rPr lang="en-US" altLang="ko-KR" b="1" dirty="0" smtClean="0">
                <a:solidFill>
                  <a:schemeClr val="accent1"/>
                </a:solidFill>
              </a:rPr>
              <a:t>G-OFFICE</a:t>
            </a:r>
            <a:r>
              <a:rPr lang="en-US" altLang="ko-KR" dirty="0" smtClean="0">
                <a:solidFill>
                  <a:schemeClr val="accent1"/>
                </a:solidFill>
              </a:rPr>
              <a:t> ?</a:t>
            </a:r>
            <a:endParaRPr lang="ko-KR" altLang="en-US" dirty="0">
              <a:solidFill>
                <a:schemeClr val="accent1"/>
              </a:solidFill>
            </a:endParaRPr>
          </a:p>
        </p:txBody>
      </p:sp>
      <p:sp>
        <p:nvSpPr>
          <p:cNvPr id="6" name="Rectangle 5"/>
          <p:cNvSpPr/>
          <p:nvPr/>
        </p:nvSpPr>
        <p:spPr>
          <a:xfrm>
            <a:off x="3419871" y="2499742"/>
            <a:ext cx="1946251" cy="1953032"/>
          </a:xfrm>
          <a:custGeom>
            <a:avLst/>
            <a:gdLst>
              <a:gd name="connsiteX0" fmla="*/ 305796 w 1944216"/>
              <a:gd name="connsiteY0" fmla="*/ 0 h 1953032"/>
              <a:gd name="connsiteX1" fmla="*/ 440227 w 1944216"/>
              <a:gd name="connsiteY1" fmla="*/ 501707 h 1953032"/>
              <a:gd name="connsiteX2" fmla="*/ 441057 w 1944216"/>
              <a:gd name="connsiteY2" fmla="*/ 501707 h 1953032"/>
              <a:gd name="connsiteX3" fmla="*/ 487118 w 1944216"/>
              <a:gd name="connsiteY3" fmla="*/ 674936 h 1953032"/>
              <a:gd name="connsiteX4" fmla="*/ 486644 w 1944216"/>
              <a:gd name="connsiteY4" fmla="*/ 674936 h 1953032"/>
              <a:gd name="connsiteX5" fmla="*/ 548427 w 1944216"/>
              <a:gd name="connsiteY5" fmla="*/ 905512 h 1953032"/>
              <a:gd name="connsiteX6" fmla="*/ 613777 w 1944216"/>
              <a:gd name="connsiteY6" fmla="*/ 1151288 h 1953032"/>
              <a:gd name="connsiteX7" fmla="*/ 616347 w 1944216"/>
              <a:gd name="connsiteY7" fmla="*/ 1151294 h 1953032"/>
              <a:gd name="connsiteX8" fmla="*/ 616347 w 1944216"/>
              <a:gd name="connsiteY8" fmla="*/ 1152129 h 1953032"/>
              <a:gd name="connsiteX9" fmla="*/ 963091 w 1944216"/>
              <a:gd name="connsiteY9" fmla="*/ 1152129 h 1953032"/>
              <a:gd name="connsiteX10" fmla="*/ 1602741 w 1944216"/>
              <a:gd name="connsiteY10" fmla="*/ 1153669 h 1953032"/>
              <a:gd name="connsiteX11" fmla="*/ 1796867 w 1944216"/>
              <a:gd name="connsiteY11" fmla="*/ 501707 h 1953032"/>
              <a:gd name="connsiteX12" fmla="*/ 1852445 w 1944216"/>
              <a:gd name="connsiteY12" fmla="*/ 501707 h 1953032"/>
              <a:gd name="connsiteX13" fmla="*/ 1852445 w 1944216"/>
              <a:gd name="connsiteY13" fmla="*/ 503899 h 1953032"/>
              <a:gd name="connsiteX14" fmla="*/ 1880678 w 1944216"/>
              <a:gd name="connsiteY14" fmla="*/ 506601 h 1953032"/>
              <a:gd name="connsiteX15" fmla="*/ 1883944 w 1944216"/>
              <a:gd name="connsiteY15" fmla="*/ 507592 h 1953032"/>
              <a:gd name="connsiteX16" fmla="*/ 1940535 w 1944216"/>
              <a:gd name="connsiteY16" fmla="*/ 613499 h 1953032"/>
              <a:gd name="connsiteX17" fmla="*/ 1742623 w 1944216"/>
              <a:gd name="connsiteY17" fmla="*/ 1265630 h 1953032"/>
              <a:gd name="connsiteX18" fmla="*/ 1636716 w 1944216"/>
              <a:gd name="connsiteY18" fmla="*/ 1322221 h 1953032"/>
              <a:gd name="connsiteX19" fmla="*/ 1635884 w 1944216"/>
              <a:gd name="connsiteY19" fmla="*/ 1321969 h 1953032"/>
              <a:gd name="connsiteX20" fmla="*/ 660016 w 1944216"/>
              <a:gd name="connsiteY20" fmla="*/ 1321969 h 1953032"/>
              <a:gd name="connsiteX21" fmla="*/ 700378 w 1944216"/>
              <a:gd name="connsiteY21" fmla="*/ 1472600 h 1953032"/>
              <a:gd name="connsiteX22" fmla="*/ 1678511 w 1944216"/>
              <a:gd name="connsiteY22" fmla="*/ 1472600 h 1953032"/>
              <a:gd name="connsiteX23" fmla="*/ 1678511 w 1944216"/>
              <a:gd name="connsiteY23" fmla="*/ 1640438 h 1953032"/>
              <a:gd name="connsiteX24" fmla="*/ 1758697 w 1944216"/>
              <a:gd name="connsiteY24" fmla="*/ 1783795 h 1953032"/>
              <a:gd name="connsiteX25" fmla="*/ 1589460 w 1944216"/>
              <a:gd name="connsiteY25" fmla="*/ 1953032 h 1953032"/>
              <a:gd name="connsiteX26" fmla="*/ 1420223 w 1944216"/>
              <a:gd name="connsiteY26" fmla="*/ 1783795 h 1953032"/>
              <a:gd name="connsiteX27" fmla="*/ 1491967 w 1944216"/>
              <a:gd name="connsiteY27" fmla="*/ 1645830 h 1953032"/>
              <a:gd name="connsiteX28" fmla="*/ 746794 w 1944216"/>
              <a:gd name="connsiteY28" fmla="*/ 1645830 h 1953032"/>
              <a:gd name="connsiteX29" fmla="*/ 747053 w 1944216"/>
              <a:gd name="connsiteY29" fmla="*/ 1646798 h 1953032"/>
              <a:gd name="connsiteX30" fmla="*/ 817625 w 1944216"/>
              <a:gd name="connsiteY30" fmla="*/ 1783795 h 1953032"/>
              <a:gd name="connsiteX31" fmla="*/ 648388 w 1944216"/>
              <a:gd name="connsiteY31" fmla="*/ 1953032 h 1953032"/>
              <a:gd name="connsiteX32" fmla="*/ 479151 w 1944216"/>
              <a:gd name="connsiteY32" fmla="*/ 1783795 h 1953032"/>
              <a:gd name="connsiteX33" fmla="*/ 565162 w 1944216"/>
              <a:gd name="connsiteY33" fmla="*/ 1637276 h 1953032"/>
              <a:gd name="connsiteX34" fmla="*/ 175355 w 1944216"/>
              <a:gd name="connsiteY34" fmla="*/ 182498 h 1953032"/>
              <a:gd name="connsiteX35" fmla="*/ 0 w 1944216"/>
              <a:gd name="connsiteY35" fmla="*/ 182498 h 1953032"/>
              <a:gd name="connsiteX36" fmla="*/ 0 w 1944216"/>
              <a:gd name="connsiteY36" fmla="*/ 9269 h 1953032"/>
              <a:gd name="connsiteX37" fmla="*/ 305796 w 1944216"/>
              <a:gd name="connsiteY37" fmla="*/ 0 h 1953032"/>
              <a:gd name="connsiteX0" fmla="*/ 305796 w 1940535"/>
              <a:gd name="connsiteY0" fmla="*/ 0 h 1953032"/>
              <a:gd name="connsiteX1" fmla="*/ 440227 w 1940535"/>
              <a:gd name="connsiteY1" fmla="*/ 501707 h 1953032"/>
              <a:gd name="connsiteX2" fmla="*/ 441057 w 1940535"/>
              <a:gd name="connsiteY2" fmla="*/ 501707 h 1953032"/>
              <a:gd name="connsiteX3" fmla="*/ 487118 w 1940535"/>
              <a:gd name="connsiteY3" fmla="*/ 674936 h 1953032"/>
              <a:gd name="connsiteX4" fmla="*/ 486644 w 1940535"/>
              <a:gd name="connsiteY4" fmla="*/ 674936 h 1953032"/>
              <a:gd name="connsiteX5" fmla="*/ 548427 w 1940535"/>
              <a:gd name="connsiteY5" fmla="*/ 905512 h 1953032"/>
              <a:gd name="connsiteX6" fmla="*/ 613777 w 1940535"/>
              <a:gd name="connsiteY6" fmla="*/ 1151288 h 1953032"/>
              <a:gd name="connsiteX7" fmla="*/ 616347 w 1940535"/>
              <a:gd name="connsiteY7" fmla="*/ 1151294 h 1953032"/>
              <a:gd name="connsiteX8" fmla="*/ 616347 w 1940535"/>
              <a:gd name="connsiteY8" fmla="*/ 1152129 h 1953032"/>
              <a:gd name="connsiteX9" fmla="*/ 963091 w 1940535"/>
              <a:gd name="connsiteY9" fmla="*/ 1152129 h 1953032"/>
              <a:gd name="connsiteX10" fmla="*/ 1602741 w 1940535"/>
              <a:gd name="connsiteY10" fmla="*/ 1153669 h 1953032"/>
              <a:gd name="connsiteX11" fmla="*/ 1796867 w 1940535"/>
              <a:gd name="connsiteY11" fmla="*/ 501707 h 1953032"/>
              <a:gd name="connsiteX12" fmla="*/ 1852445 w 1940535"/>
              <a:gd name="connsiteY12" fmla="*/ 501707 h 1953032"/>
              <a:gd name="connsiteX13" fmla="*/ 1852445 w 1940535"/>
              <a:gd name="connsiteY13" fmla="*/ 503899 h 1953032"/>
              <a:gd name="connsiteX14" fmla="*/ 1880678 w 1940535"/>
              <a:gd name="connsiteY14" fmla="*/ 506601 h 1953032"/>
              <a:gd name="connsiteX15" fmla="*/ 1940535 w 1940535"/>
              <a:gd name="connsiteY15" fmla="*/ 613499 h 1953032"/>
              <a:gd name="connsiteX16" fmla="*/ 1742623 w 1940535"/>
              <a:gd name="connsiteY16" fmla="*/ 1265630 h 1953032"/>
              <a:gd name="connsiteX17" fmla="*/ 1636716 w 1940535"/>
              <a:gd name="connsiteY17" fmla="*/ 1322221 h 1953032"/>
              <a:gd name="connsiteX18" fmla="*/ 1635884 w 1940535"/>
              <a:gd name="connsiteY18" fmla="*/ 1321969 h 1953032"/>
              <a:gd name="connsiteX19" fmla="*/ 660016 w 1940535"/>
              <a:gd name="connsiteY19" fmla="*/ 1321969 h 1953032"/>
              <a:gd name="connsiteX20" fmla="*/ 700378 w 1940535"/>
              <a:gd name="connsiteY20" fmla="*/ 1472600 h 1953032"/>
              <a:gd name="connsiteX21" fmla="*/ 1678511 w 1940535"/>
              <a:gd name="connsiteY21" fmla="*/ 1472600 h 1953032"/>
              <a:gd name="connsiteX22" fmla="*/ 1678511 w 1940535"/>
              <a:gd name="connsiteY22" fmla="*/ 1640438 h 1953032"/>
              <a:gd name="connsiteX23" fmla="*/ 1758697 w 1940535"/>
              <a:gd name="connsiteY23" fmla="*/ 1783795 h 1953032"/>
              <a:gd name="connsiteX24" fmla="*/ 1589460 w 1940535"/>
              <a:gd name="connsiteY24" fmla="*/ 1953032 h 1953032"/>
              <a:gd name="connsiteX25" fmla="*/ 1420223 w 1940535"/>
              <a:gd name="connsiteY25" fmla="*/ 1783795 h 1953032"/>
              <a:gd name="connsiteX26" fmla="*/ 1491967 w 1940535"/>
              <a:gd name="connsiteY26" fmla="*/ 1645830 h 1953032"/>
              <a:gd name="connsiteX27" fmla="*/ 746794 w 1940535"/>
              <a:gd name="connsiteY27" fmla="*/ 1645830 h 1953032"/>
              <a:gd name="connsiteX28" fmla="*/ 747053 w 1940535"/>
              <a:gd name="connsiteY28" fmla="*/ 1646798 h 1953032"/>
              <a:gd name="connsiteX29" fmla="*/ 817625 w 1940535"/>
              <a:gd name="connsiteY29" fmla="*/ 1783795 h 1953032"/>
              <a:gd name="connsiteX30" fmla="*/ 648388 w 1940535"/>
              <a:gd name="connsiteY30" fmla="*/ 1953032 h 1953032"/>
              <a:gd name="connsiteX31" fmla="*/ 479151 w 1940535"/>
              <a:gd name="connsiteY31" fmla="*/ 1783795 h 1953032"/>
              <a:gd name="connsiteX32" fmla="*/ 565162 w 1940535"/>
              <a:gd name="connsiteY32" fmla="*/ 1637276 h 1953032"/>
              <a:gd name="connsiteX33" fmla="*/ 175355 w 1940535"/>
              <a:gd name="connsiteY33" fmla="*/ 182498 h 1953032"/>
              <a:gd name="connsiteX34" fmla="*/ 0 w 1940535"/>
              <a:gd name="connsiteY34" fmla="*/ 182498 h 1953032"/>
              <a:gd name="connsiteX35" fmla="*/ 0 w 1940535"/>
              <a:gd name="connsiteY35" fmla="*/ 9269 h 1953032"/>
              <a:gd name="connsiteX36" fmla="*/ 305796 w 1940535"/>
              <a:gd name="connsiteY36" fmla="*/ 0 h 1953032"/>
              <a:gd name="connsiteX0" fmla="*/ 305796 w 1942940"/>
              <a:gd name="connsiteY0" fmla="*/ 0 h 1953032"/>
              <a:gd name="connsiteX1" fmla="*/ 440227 w 1942940"/>
              <a:gd name="connsiteY1" fmla="*/ 501707 h 1953032"/>
              <a:gd name="connsiteX2" fmla="*/ 441057 w 1942940"/>
              <a:gd name="connsiteY2" fmla="*/ 501707 h 1953032"/>
              <a:gd name="connsiteX3" fmla="*/ 487118 w 1942940"/>
              <a:gd name="connsiteY3" fmla="*/ 674936 h 1953032"/>
              <a:gd name="connsiteX4" fmla="*/ 486644 w 1942940"/>
              <a:gd name="connsiteY4" fmla="*/ 674936 h 1953032"/>
              <a:gd name="connsiteX5" fmla="*/ 548427 w 1942940"/>
              <a:gd name="connsiteY5" fmla="*/ 905512 h 1953032"/>
              <a:gd name="connsiteX6" fmla="*/ 613777 w 1942940"/>
              <a:gd name="connsiteY6" fmla="*/ 1151288 h 1953032"/>
              <a:gd name="connsiteX7" fmla="*/ 616347 w 1942940"/>
              <a:gd name="connsiteY7" fmla="*/ 1151294 h 1953032"/>
              <a:gd name="connsiteX8" fmla="*/ 616347 w 1942940"/>
              <a:gd name="connsiteY8" fmla="*/ 1152129 h 1953032"/>
              <a:gd name="connsiteX9" fmla="*/ 963091 w 1942940"/>
              <a:gd name="connsiteY9" fmla="*/ 1152129 h 1953032"/>
              <a:gd name="connsiteX10" fmla="*/ 1602741 w 1942940"/>
              <a:gd name="connsiteY10" fmla="*/ 1153669 h 1953032"/>
              <a:gd name="connsiteX11" fmla="*/ 1796867 w 1942940"/>
              <a:gd name="connsiteY11" fmla="*/ 501707 h 1953032"/>
              <a:gd name="connsiteX12" fmla="*/ 1852445 w 1942940"/>
              <a:gd name="connsiteY12" fmla="*/ 501707 h 1953032"/>
              <a:gd name="connsiteX13" fmla="*/ 1852445 w 1942940"/>
              <a:gd name="connsiteY13" fmla="*/ 503899 h 1953032"/>
              <a:gd name="connsiteX14" fmla="*/ 1940535 w 1942940"/>
              <a:gd name="connsiteY14" fmla="*/ 613499 h 1953032"/>
              <a:gd name="connsiteX15" fmla="*/ 1742623 w 1942940"/>
              <a:gd name="connsiteY15" fmla="*/ 1265630 h 1953032"/>
              <a:gd name="connsiteX16" fmla="*/ 1636716 w 1942940"/>
              <a:gd name="connsiteY16" fmla="*/ 1322221 h 1953032"/>
              <a:gd name="connsiteX17" fmla="*/ 1635884 w 1942940"/>
              <a:gd name="connsiteY17" fmla="*/ 1321969 h 1953032"/>
              <a:gd name="connsiteX18" fmla="*/ 660016 w 1942940"/>
              <a:gd name="connsiteY18" fmla="*/ 1321969 h 1953032"/>
              <a:gd name="connsiteX19" fmla="*/ 700378 w 1942940"/>
              <a:gd name="connsiteY19" fmla="*/ 1472600 h 1953032"/>
              <a:gd name="connsiteX20" fmla="*/ 1678511 w 1942940"/>
              <a:gd name="connsiteY20" fmla="*/ 1472600 h 1953032"/>
              <a:gd name="connsiteX21" fmla="*/ 1678511 w 1942940"/>
              <a:gd name="connsiteY21" fmla="*/ 1640438 h 1953032"/>
              <a:gd name="connsiteX22" fmla="*/ 1758697 w 1942940"/>
              <a:gd name="connsiteY22" fmla="*/ 1783795 h 1953032"/>
              <a:gd name="connsiteX23" fmla="*/ 1589460 w 1942940"/>
              <a:gd name="connsiteY23" fmla="*/ 1953032 h 1953032"/>
              <a:gd name="connsiteX24" fmla="*/ 1420223 w 1942940"/>
              <a:gd name="connsiteY24" fmla="*/ 1783795 h 1953032"/>
              <a:gd name="connsiteX25" fmla="*/ 1491967 w 1942940"/>
              <a:gd name="connsiteY25" fmla="*/ 1645830 h 1953032"/>
              <a:gd name="connsiteX26" fmla="*/ 746794 w 1942940"/>
              <a:gd name="connsiteY26" fmla="*/ 1645830 h 1953032"/>
              <a:gd name="connsiteX27" fmla="*/ 747053 w 1942940"/>
              <a:gd name="connsiteY27" fmla="*/ 1646798 h 1953032"/>
              <a:gd name="connsiteX28" fmla="*/ 817625 w 1942940"/>
              <a:gd name="connsiteY28" fmla="*/ 1783795 h 1953032"/>
              <a:gd name="connsiteX29" fmla="*/ 648388 w 1942940"/>
              <a:gd name="connsiteY29" fmla="*/ 1953032 h 1953032"/>
              <a:gd name="connsiteX30" fmla="*/ 479151 w 1942940"/>
              <a:gd name="connsiteY30" fmla="*/ 1783795 h 1953032"/>
              <a:gd name="connsiteX31" fmla="*/ 565162 w 1942940"/>
              <a:gd name="connsiteY31" fmla="*/ 1637276 h 1953032"/>
              <a:gd name="connsiteX32" fmla="*/ 175355 w 1942940"/>
              <a:gd name="connsiteY32" fmla="*/ 182498 h 1953032"/>
              <a:gd name="connsiteX33" fmla="*/ 0 w 1942940"/>
              <a:gd name="connsiteY33" fmla="*/ 182498 h 1953032"/>
              <a:gd name="connsiteX34" fmla="*/ 0 w 1942940"/>
              <a:gd name="connsiteY34" fmla="*/ 9269 h 1953032"/>
              <a:gd name="connsiteX35" fmla="*/ 305796 w 1942940"/>
              <a:gd name="connsiteY35" fmla="*/ 0 h 1953032"/>
              <a:gd name="connsiteX0" fmla="*/ 305796 w 1940535"/>
              <a:gd name="connsiteY0" fmla="*/ 0 h 1953032"/>
              <a:gd name="connsiteX1" fmla="*/ 440227 w 1940535"/>
              <a:gd name="connsiteY1" fmla="*/ 501707 h 1953032"/>
              <a:gd name="connsiteX2" fmla="*/ 441057 w 1940535"/>
              <a:gd name="connsiteY2" fmla="*/ 501707 h 1953032"/>
              <a:gd name="connsiteX3" fmla="*/ 487118 w 1940535"/>
              <a:gd name="connsiteY3" fmla="*/ 674936 h 1953032"/>
              <a:gd name="connsiteX4" fmla="*/ 486644 w 1940535"/>
              <a:gd name="connsiteY4" fmla="*/ 674936 h 1953032"/>
              <a:gd name="connsiteX5" fmla="*/ 548427 w 1940535"/>
              <a:gd name="connsiteY5" fmla="*/ 905512 h 1953032"/>
              <a:gd name="connsiteX6" fmla="*/ 613777 w 1940535"/>
              <a:gd name="connsiteY6" fmla="*/ 1151288 h 1953032"/>
              <a:gd name="connsiteX7" fmla="*/ 616347 w 1940535"/>
              <a:gd name="connsiteY7" fmla="*/ 1151294 h 1953032"/>
              <a:gd name="connsiteX8" fmla="*/ 616347 w 1940535"/>
              <a:gd name="connsiteY8" fmla="*/ 1152129 h 1953032"/>
              <a:gd name="connsiteX9" fmla="*/ 963091 w 1940535"/>
              <a:gd name="connsiteY9" fmla="*/ 1152129 h 1953032"/>
              <a:gd name="connsiteX10" fmla="*/ 1602741 w 1940535"/>
              <a:gd name="connsiteY10" fmla="*/ 1153669 h 1953032"/>
              <a:gd name="connsiteX11" fmla="*/ 1796867 w 1940535"/>
              <a:gd name="connsiteY11" fmla="*/ 501707 h 1953032"/>
              <a:gd name="connsiteX12" fmla="*/ 1852445 w 1940535"/>
              <a:gd name="connsiteY12" fmla="*/ 501707 h 1953032"/>
              <a:gd name="connsiteX13" fmla="*/ 1940535 w 1940535"/>
              <a:gd name="connsiteY13" fmla="*/ 613499 h 1953032"/>
              <a:gd name="connsiteX14" fmla="*/ 1742623 w 1940535"/>
              <a:gd name="connsiteY14" fmla="*/ 1265630 h 1953032"/>
              <a:gd name="connsiteX15" fmla="*/ 1636716 w 1940535"/>
              <a:gd name="connsiteY15" fmla="*/ 1322221 h 1953032"/>
              <a:gd name="connsiteX16" fmla="*/ 1635884 w 1940535"/>
              <a:gd name="connsiteY16" fmla="*/ 1321969 h 1953032"/>
              <a:gd name="connsiteX17" fmla="*/ 660016 w 1940535"/>
              <a:gd name="connsiteY17" fmla="*/ 1321969 h 1953032"/>
              <a:gd name="connsiteX18" fmla="*/ 700378 w 1940535"/>
              <a:gd name="connsiteY18" fmla="*/ 1472600 h 1953032"/>
              <a:gd name="connsiteX19" fmla="*/ 1678511 w 1940535"/>
              <a:gd name="connsiteY19" fmla="*/ 1472600 h 1953032"/>
              <a:gd name="connsiteX20" fmla="*/ 1678511 w 1940535"/>
              <a:gd name="connsiteY20" fmla="*/ 1640438 h 1953032"/>
              <a:gd name="connsiteX21" fmla="*/ 1758697 w 1940535"/>
              <a:gd name="connsiteY21" fmla="*/ 1783795 h 1953032"/>
              <a:gd name="connsiteX22" fmla="*/ 1589460 w 1940535"/>
              <a:gd name="connsiteY22" fmla="*/ 1953032 h 1953032"/>
              <a:gd name="connsiteX23" fmla="*/ 1420223 w 1940535"/>
              <a:gd name="connsiteY23" fmla="*/ 1783795 h 1953032"/>
              <a:gd name="connsiteX24" fmla="*/ 1491967 w 1940535"/>
              <a:gd name="connsiteY24" fmla="*/ 1645830 h 1953032"/>
              <a:gd name="connsiteX25" fmla="*/ 746794 w 1940535"/>
              <a:gd name="connsiteY25" fmla="*/ 1645830 h 1953032"/>
              <a:gd name="connsiteX26" fmla="*/ 747053 w 1940535"/>
              <a:gd name="connsiteY26" fmla="*/ 1646798 h 1953032"/>
              <a:gd name="connsiteX27" fmla="*/ 817625 w 1940535"/>
              <a:gd name="connsiteY27" fmla="*/ 1783795 h 1953032"/>
              <a:gd name="connsiteX28" fmla="*/ 648388 w 1940535"/>
              <a:gd name="connsiteY28" fmla="*/ 1953032 h 1953032"/>
              <a:gd name="connsiteX29" fmla="*/ 479151 w 1940535"/>
              <a:gd name="connsiteY29" fmla="*/ 1783795 h 1953032"/>
              <a:gd name="connsiteX30" fmla="*/ 565162 w 1940535"/>
              <a:gd name="connsiteY30" fmla="*/ 1637276 h 1953032"/>
              <a:gd name="connsiteX31" fmla="*/ 175355 w 1940535"/>
              <a:gd name="connsiteY31" fmla="*/ 182498 h 1953032"/>
              <a:gd name="connsiteX32" fmla="*/ 0 w 1940535"/>
              <a:gd name="connsiteY32" fmla="*/ 182498 h 1953032"/>
              <a:gd name="connsiteX33" fmla="*/ 0 w 1940535"/>
              <a:gd name="connsiteY33" fmla="*/ 9269 h 1953032"/>
              <a:gd name="connsiteX34" fmla="*/ 305796 w 1940535"/>
              <a:gd name="connsiteY34" fmla="*/ 0 h 1953032"/>
              <a:gd name="connsiteX0" fmla="*/ 305796 w 1940535"/>
              <a:gd name="connsiteY0" fmla="*/ 0 h 1953032"/>
              <a:gd name="connsiteX1" fmla="*/ 440227 w 1940535"/>
              <a:gd name="connsiteY1" fmla="*/ 501707 h 1953032"/>
              <a:gd name="connsiteX2" fmla="*/ 441057 w 1940535"/>
              <a:gd name="connsiteY2" fmla="*/ 501707 h 1953032"/>
              <a:gd name="connsiteX3" fmla="*/ 487118 w 1940535"/>
              <a:gd name="connsiteY3" fmla="*/ 674936 h 1953032"/>
              <a:gd name="connsiteX4" fmla="*/ 486644 w 1940535"/>
              <a:gd name="connsiteY4" fmla="*/ 674936 h 1953032"/>
              <a:gd name="connsiteX5" fmla="*/ 548427 w 1940535"/>
              <a:gd name="connsiteY5" fmla="*/ 905512 h 1953032"/>
              <a:gd name="connsiteX6" fmla="*/ 613777 w 1940535"/>
              <a:gd name="connsiteY6" fmla="*/ 1151288 h 1953032"/>
              <a:gd name="connsiteX7" fmla="*/ 616347 w 1940535"/>
              <a:gd name="connsiteY7" fmla="*/ 1151294 h 1953032"/>
              <a:gd name="connsiteX8" fmla="*/ 616347 w 1940535"/>
              <a:gd name="connsiteY8" fmla="*/ 1152129 h 1953032"/>
              <a:gd name="connsiteX9" fmla="*/ 963091 w 1940535"/>
              <a:gd name="connsiteY9" fmla="*/ 1152129 h 1953032"/>
              <a:gd name="connsiteX10" fmla="*/ 1602741 w 1940535"/>
              <a:gd name="connsiteY10" fmla="*/ 1153669 h 1953032"/>
              <a:gd name="connsiteX11" fmla="*/ 1796867 w 1940535"/>
              <a:gd name="connsiteY11" fmla="*/ 501707 h 1953032"/>
              <a:gd name="connsiteX12" fmla="*/ 1940535 w 1940535"/>
              <a:gd name="connsiteY12" fmla="*/ 613499 h 1953032"/>
              <a:gd name="connsiteX13" fmla="*/ 1742623 w 1940535"/>
              <a:gd name="connsiteY13" fmla="*/ 1265630 h 1953032"/>
              <a:gd name="connsiteX14" fmla="*/ 1636716 w 1940535"/>
              <a:gd name="connsiteY14" fmla="*/ 1322221 h 1953032"/>
              <a:gd name="connsiteX15" fmla="*/ 1635884 w 1940535"/>
              <a:gd name="connsiteY15" fmla="*/ 1321969 h 1953032"/>
              <a:gd name="connsiteX16" fmla="*/ 660016 w 1940535"/>
              <a:gd name="connsiteY16" fmla="*/ 1321969 h 1953032"/>
              <a:gd name="connsiteX17" fmla="*/ 700378 w 1940535"/>
              <a:gd name="connsiteY17" fmla="*/ 1472600 h 1953032"/>
              <a:gd name="connsiteX18" fmla="*/ 1678511 w 1940535"/>
              <a:gd name="connsiteY18" fmla="*/ 1472600 h 1953032"/>
              <a:gd name="connsiteX19" fmla="*/ 1678511 w 1940535"/>
              <a:gd name="connsiteY19" fmla="*/ 1640438 h 1953032"/>
              <a:gd name="connsiteX20" fmla="*/ 1758697 w 1940535"/>
              <a:gd name="connsiteY20" fmla="*/ 1783795 h 1953032"/>
              <a:gd name="connsiteX21" fmla="*/ 1589460 w 1940535"/>
              <a:gd name="connsiteY21" fmla="*/ 1953032 h 1953032"/>
              <a:gd name="connsiteX22" fmla="*/ 1420223 w 1940535"/>
              <a:gd name="connsiteY22" fmla="*/ 1783795 h 1953032"/>
              <a:gd name="connsiteX23" fmla="*/ 1491967 w 1940535"/>
              <a:gd name="connsiteY23" fmla="*/ 1645830 h 1953032"/>
              <a:gd name="connsiteX24" fmla="*/ 746794 w 1940535"/>
              <a:gd name="connsiteY24" fmla="*/ 1645830 h 1953032"/>
              <a:gd name="connsiteX25" fmla="*/ 747053 w 1940535"/>
              <a:gd name="connsiteY25" fmla="*/ 1646798 h 1953032"/>
              <a:gd name="connsiteX26" fmla="*/ 817625 w 1940535"/>
              <a:gd name="connsiteY26" fmla="*/ 1783795 h 1953032"/>
              <a:gd name="connsiteX27" fmla="*/ 648388 w 1940535"/>
              <a:gd name="connsiteY27" fmla="*/ 1953032 h 1953032"/>
              <a:gd name="connsiteX28" fmla="*/ 479151 w 1940535"/>
              <a:gd name="connsiteY28" fmla="*/ 1783795 h 1953032"/>
              <a:gd name="connsiteX29" fmla="*/ 565162 w 1940535"/>
              <a:gd name="connsiteY29" fmla="*/ 1637276 h 1953032"/>
              <a:gd name="connsiteX30" fmla="*/ 175355 w 1940535"/>
              <a:gd name="connsiteY30" fmla="*/ 182498 h 1953032"/>
              <a:gd name="connsiteX31" fmla="*/ 0 w 1940535"/>
              <a:gd name="connsiteY31" fmla="*/ 182498 h 1953032"/>
              <a:gd name="connsiteX32" fmla="*/ 0 w 1940535"/>
              <a:gd name="connsiteY32" fmla="*/ 9269 h 1953032"/>
              <a:gd name="connsiteX33" fmla="*/ 305796 w 1940535"/>
              <a:gd name="connsiteY33" fmla="*/ 0 h 1953032"/>
              <a:gd name="connsiteX0" fmla="*/ 305796 w 1940535"/>
              <a:gd name="connsiteY0" fmla="*/ 0 h 1953032"/>
              <a:gd name="connsiteX1" fmla="*/ 440227 w 1940535"/>
              <a:gd name="connsiteY1" fmla="*/ 501707 h 1953032"/>
              <a:gd name="connsiteX2" fmla="*/ 441057 w 1940535"/>
              <a:gd name="connsiteY2" fmla="*/ 501707 h 1953032"/>
              <a:gd name="connsiteX3" fmla="*/ 487118 w 1940535"/>
              <a:gd name="connsiteY3" fmla="*/ 674936 h 1953032"/>
              <a:gd name="connsiteX4" fmla="*/ 486644 w 1940535"/>
              <a:gd name="connsiteY4" fmla="*/ 674936 h 1953032"/>
              <a:gd name="connsiteX5" fmla="*/ 548427 w 1940535"/>
              <a:gd name="connsiteY5" fmla="*/ 905512 h 1953032"/>
              <a:gd name="connsiteX6" fmla="*/ 613777 w 1940535"/>
              <a:gd name="connsiteY6" fmla="*/ 1151288 h 1953032"/>
              <a:gd name="connsiteX7" fmla="*/ 616347 w 1940535"/>
              <a:gd name="connsiteY7" fmla="*/ 1151294 h 1953032"/>
              <a:gd name="connsiteX8" fmla="*/ 616347 w 1940535"/>
              <a:gd name="connsiteY8" fmla="*/ 1152129 h 1953032"/>
              <a:gd name="connsiteX9" fmla="*/ 963091 w 1940535"/>
              <a:gd name="connsiteY9" fmla="*/ 1152129 h 1953032"/>
              <a:gd name="connsiteX10" fmla="*/ 1602741 w 1940535"/>
              <a:gd name="connsiteY10" fmla="*/ 1153669 h 1953032"/>
              <a:gd name="connsiteX11" fmla="*/ 1796867 w 1940535"/>
              <a:gd name="connsiteY11" fmla="*/ 501707 h 1953032"/>
              <a:gd name="connsiteX12" fmla="*/ 1940535 w 1940535"/>
              <a:gd name="connsiteY12" fmla="*/ 613499 h 1953032"/>
              <a:gd name="connsiteX13" fmla="*/ 1742623 w 1940535"/>
              <a:gd name="connsiteY13" fmla="*/ 1265630 h 1953032"/>
              <a:gd name="connsiteX14" fmla="*/ 1636716 w 1940535"/>
              <a:gd name="connsiteY14" fmla="*/ 1322221 h 1953032"/>
              <a:gd name="connsiteX15" fmla="*/ 1635884 w 1940535"/>
              <a:gd name="connsiteY15" fmla="*/ 1321969 h 1953032"/>
              <a:gd name="connsiteX16" fmla="*/ 660016 w 1940535"/>
              <a:gd name="connsiteY16" fmla="*/ 1321969 h 1953032"/>
              <a:gd name="connsiteX17" fmla="*/ 700378 w 1940535"/>
              <a:gd name="connsiteY17" fmla="*/ 1472600 h 1953032"/>
              <a:gd name="connsiteX18" fmla="*/ 1678511 w 1940535"/>
              <a:gd name="connsiteY18" fmla="*/ 1472600 h 1953032"/>
              <a:gd name="connsiteX19" fmla="*/ 1678511 w 1940535"/>
              <a:gd name="connsiteY19" fmla="*/ 1640438 h 1953032"/>
              <a:gd name="connsiteX20" fmla="*/ 1758697 w 1940535"/>
              <a:gd name="connsiteY20" fmla="*/ 1783795 h 1953032"/>
              <a:gd name="connsiteX21" fmla="*/ 1589460 w 1940535"/>
              <a:gd name="connsiteY21" fmla="*/ 1953032 h 1953032"/>
              <a:gd name="connsiteX22" fmla="*/ 1420223 w 1940535"/>
              <a:gd name="connsiteY22" fmla="*/ 1783795 h 1953032"/>
              <a:gd name="connsiteX23" fmla="*/ 1491967 w 1940535"/>
              <a:gd name="connsiteY23" fmla="*/ 1645830 h 1953032"/>
              <a:gd name="connsiteX24" fmla="*/ 746794 w 1940535"/>
              <a:gd name="connsiteY24" fmla="*/ 1645830 h 1953032"/>
              <a:gd name="connsiteX25" fmla="*/ 747053 w 1940535"/>
              <a:gd name="connsiteY25" fmla="*/ 1646798 h 1953032"/>
              <a:gd name="connsiteX26" fmla="*/ 817625 w 1940535"/>
              <a:gd name="connsiteY26" fmla="*/ 1783795 h 1953032"/>
              <a:gd name="connsiteX27" fmla="*/ 648388 w 1940535"/>
              <a:gd name="connsiteY27" fmla="*/ 1953032 h 1953032"/>
              <a:gd name="connsiteX28" fmla="*/ 479151 w 1940535"/>
              <a:gd name="connsiteY28" fmla="*/ 1783795 h 1953032"/>
              <a:gd name="connsiteX29" fmla="*/ 565162 w 1940535"/>
              <a:gd name="connsiteY29" fmla="*/ 1637276 h 1953032"/>
              <a:gd name="connsiteX30" fmla="*/ 175355 w 1940535"/>
              <a:gd name="connsiteY30" fmla="*/ 182498 h 1953032"/>
              <a:gd name="connsiteX31" fmla="*/ 0 w 1940535"/>
              <a:gd name="connsiteY31" fmla="*/ 182498 h 1953032"/>
              <a:gd name="connsiteX32" fmla="*/ 0 w 1940535"/>
              <a:gd name="connsiteY32" fmla="*/ 9269 h 1953032"/>
              <a:gd name="connsiteX33" fmla="*/ 305796 w 1940535"/>
              <a:gd name="connsiteY33" fmla="*/ 0 h 1953032"/>
              <a:gd name="connsiteX0" fmla="*/ 305796 w 1946251"/>
              <a:gd name="connsiteY0" fmla="*/ 0 h 1953032"/>
              <a:gd name="connsiteX1" fmla="*/ 440227 w 1946251"/>
              <a:gd name="connsiteY1" fmla="*/ 501707 h 1953032"/>
              <a:gd name="connsiteX2" fmla="*/ 441057 w 1946251"/>
              <a:gd name="connsiteY2" fmla="*/ 501707 h 1953032"/>
              <a:gd name="connsiteX3" fmla="*/ 487118 w 1946251"/>
              <a:gd name="connsiteY3" fmla="*/ 674936 h 1953032"/>
              <a:gd name="connsiteX4" fmla="*/ 486644 w 1946251"/>
              <a:gd name="connsiteY4" fmla="*/ 674936 h 1953032"/>
              <a:gd name="connsiteX5" fmla="*/ 548427 w 1946251"/>
              <a:gd name="connsiteY5" fmla="*/ 905512 h 1953032"/>
              <a:gd name="connsiteX6" fmla="*/ 613777 w 1946251"/>
              <a:gd name="connsiteY6" fmla="*/ 1151288 h 1953032"/>
              <a:gd name="connsiteX7" fmla="*/ 616347 w 1946251"/>
              <a:gd name="connsiteY7" fmla="*/ 1151294 h 1953032"/>
              <a:gd name="connsiteX8" fmla="*/ 616347 w 1946251"/>
              <a:gd name="connsiteY8" fmla="*/ 1152129 h 1953032"/>
              <a:gd name="connsiteX9" fmla="*/ 963091 w 1946251"/>
              <a:gd name="connsiteY9" fmla="*/ 1152129 h 1953032"/>
              <a:gd name="connsiteX10" fmla="*/ 1602741 w 1946251"/>
              <a:gd name="connsiteY10" fmla="*/ 1153669 h 1953032"/>
              <a:gd name="connsiteX11" fmla="*/ 1796867 w 1946251"/>
              <a:gd name="connsiteY11" fmla="*/ 501707 h 1953032"/>
              <a:gd name="connsiteX12" fmla="*/ 1940535 w 1946251"/>
              <a:gd name="connsiteY12" fmla="*/ 613499 h 1953032"/>
              <a:gd name="connsiteX13" fmla="*/ 1742623 w 1946251"/>
              <a:gd name="connsiteY13" fmla="*/ 1265630 h 1953032"/>
              <a:gd name="connsiteX14" fmla="*/ 1636716 w 1946251"/>
              <a:gd name="connsiteY14" fmla="*/ 1322221 h 1953032"/>
              <a:gd name="connsiteX15" fmla="*/ 1635884 w 1946251"/>
              <a:gd name="connsiteY15" fmla="*/ 1321969 h 1953032"/>
              <a:gd name="connsiteX16" fmla="*/ 660016 w 1946251"/>
              <a:gd name="connsiteY16" fmla="*/ 1321969 h 1953032"/>
              <a:gd name="connsiteX17" fmla="*/ 700378 w 1946251"/>
              <a:gd name="connsiteY17" fmla="*/ 1472600 h 1953032"/>
              <a:gd name="connsiteX18" fmla="*/ 1678511 w 1946251"/>
              <a:gd name="connsiteY18" fmla="*/ 1472600 h 1953032"/>
              <a:gd name="connsiteX19" fmla="*/ 1678511 w 1946251"/>
              <a:gd name="connsiteY19" fmla="*/ 1640438 h 1953032"/>
              <a:gd name="connsiteX20" fmla="*/ 1758697 w 1946251"/>
              <a:gd name="connsiteY20" fmla="*/ 1783795 h 1953032"/>
              <a:gd name="connsiteX21" fmla="*/ 1589460 w 1946251"/>
              <a:gd name="connsiteY21" fmla="*/ 1953032 h 1953032"/>
              <a:gd name="connsiteX22" fmla="*/ 1420223 w 1946251"/>
              <a:gd name="connsiteY22" fmla="*/ 1783795 h 1953032"/>
              <a:gd name="connsiteX23" fmla="*/ 1491967 w 1946251"/>
              <a:gd name="connsiteY23" fmla="*/ 1645830 h 1953032"/>
              <a:gd name="connsiteX24" fmla="*/ 746794 w 1946251"/>
              <a:gd name="connsiteY24" fmla="*/ 1645830 h 1953032"/>
              <a:gd name="connsiteX25" fmla="*/ 747053 w 1946251"/>
              <a:gd name="connsiteY25" fmla="*/ 1646798 h 1953032"/>
              <a:gd name="connsiteX26" fmla="*/ 817625 w 1946251"/>
              <a:gd name="connsiteY26" fmla="*/ 1783795 h 1953032"/>
              <a:gd name="connsiteX27" fmla="*/ 648388 w 1946251"/>
              <a:gd name="connsiteY27" fmla="*/ 1953032 h 1953032"/>
              <a:gd name="connsiteX28" fmla="*/ 479151 w 1946251"/>
              <a:gd name="connsiteY28" fmla="*/ 1783795 h 1953032"/>
              <a:gd name="connsiteX29" fmla="*/ 565162 w 1946251"/>
              <a:gd name="connsiteY29" fmla="*/ 1637276 h 1953032"/>
              <a:gd name="connsiteX30" fmla="*/ 175355 w 1946251"/>
              <a:gd name="connsiteY30" fmla="*/ 182498 h 1953032"/>
              <a:gd name="connsiteX31" fmla="*/ 0 w 1946251"/>
              <a:gd name="connsiteY31" fmla="*/ 182498 h 1953032"/>
              <a:gd name="connsiteX32" fmla="*/ 0 w 1946251"/>
              <a:gd name="connsiteY32" fmla="*/ 9269 h 1953032"/>
              <a:gd name="connsiteX33" fmla="*/ 305796 w 1946251"/>
              <a:gd name="connsiteY33" fmla="*/ 0 h 195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46251" h="1953032">
                <a:moveTo>
                  <a:pt x="305796" y="0"/>
                </a:moveTo>
                <a:lnTo>
                  <a:pt x="440227" y="501707"/>
                </a:lnTo>
                <a:lnTo>
                  <a:pt x="441057" y="501707"/>
                </a:lnTo>
                <a:lnTo>
                  <a:pt x="487118" y="674936"/>
                </a:lnTo>
                <a:lnTo>
                  <a:pt x="486644" y="674936"/>
                </a:lnTo>
                <a:lnTo>
                  <a:pt x="548427" y="905512"/>
                </a:lnTo>
                <a:lnTo>
                  <a:pt x="613777" y="1151288"/>
                </a:lnTo>
                <a:lnTo>
                  <a:pt x="616347" y="1151294"/>
                </a:lnTo>
                <a:lnTo>
                  <a:pt x="616347" y="1152129"/>
                </a:lnTo>
                <a:lnTo>
                  <a:pt x="963091" y="1152129"/>
                </a:lnTo>
                <a:lnTo>
                  <a:pt x="1602741" y="1153669"/>
                </a:lnTo>
                <a:lnTo>
                  <a:pt x="1796867" y="501707"/>
                </a:lnTo>
                <a:cubicBezTo>
                  <a:pt x="1879925" y="426429"/>
                  <a:pt x="1970018" y="548099"/>
                  <a:pt x="1940535" y="613499"/>
                </a:cubicBezTo>
                <a:lnTo>
                  <a:pt x="1742623" y="1265630"/>
                </a:lnTo>
                <a:cubicBezTo>
                  <a:pt x="1729005" y="1310503"/>
                  <a:pt x="1681589" y="1335840"/>
                  <a:pt x="1636716" y="1322221"/>
                </a:cubicBezTo>
                <a:lnTo>
                  <a:pt x="1635884" y="1321969"/>
                </a:lnTo>
                <a:lnTo>
                  <a:pt x="660016" y="1321969"/>
                </a:lnTo>
                <a:lnTo>
                  <a:pt x="700378" y="1472600"/>
                </a:lnTo>
                <a:lnTo>
                  <a:pt x="1678511" y="1472600"/>
                </a:lnTo>
                <a:lnTo>
                  <a:pt x="1678511" y="1640438"/>
                </a:lnTo>
                <a:cubicBezTo>
                  <a:pt x="1726758" y="1669888"/>
                  <a:pt x="1758697" y="1723112"/>
                  <a:pt x="1758697" y="1783795"/>
                </a:cubicBezTo>
                <a:cubicBezTo>
                  <a:pt x="1758697" y="1877262"/>
                  <a:pt x="1682927" y="1953032"/>
                  <a:pt x="1589460" y="1953032"/>
                </a:cubicBezTo>
                <a:cubicBezTo>
                  <a:pt x="1495993" y="1953032"/>
                  <a:pt x="1420223" y="1877262"/>
                  <a:pt x="1420223" y="1783795"/>
                </a:cubicBezTo>
                <a:cubicBezTo>
                  <a:pt x="1420223" y="1726710"/>
                  <a:pt x="1448488" y="1676225"/>
                  <a:pt x="1491967" y="1645830"/>
                </a:cubicBezTo>
                <a:lnTo>
                  <a:pt x="746794" y="1645830"/>
                </a:lnTo>
                <a:cubicBezTo>
                  <a:pt x="746880" y="1646153"/>
                  <a:pt x="746967" y="1646475"/>
                  <a:pt x="747053" y="1646798"/>
                </a:cubicBezTo>
                <a:cubicBezTo>
                  <a:pt x="789898" y="1677191"/>
                  <a:pt x="817625" y="1727255"/>
                  <a:pt x="817625" y="1783795"/>
                </a:cubicBezTo>
                <a:cubicBezTo>
                  <a:pt x="817625" y="1877262"/>
                  <a:pt x="741855" y="1953032"/>
                  <a:pt x="648388" y="1953032"/>
                </a:cubicBezTo>
                <a:cubicBezTo>
                  <a:pt x="554921" y="1953032"/>
                  <a:pt x="479151" y="1877262"/>
                  <a:pt x="479151" y="1783795"/>
                </a:cubicBezTo>
                <a:cubicBezTo>
                  <a:pt x="479151" y="1720736"/>
                  <a:pt x="513641" y="1665730"/>
                  <a:pt x="565162" y="1637276"/>
                </a:cubicBezTo>
                <a:lnTo>
                  <a:pt x="175355" y="182498"/>
                </a:lnTo>
                <a:lnTo>
                  <a:pt x="0" y="182498"/>
                </a:lnTo>
                <a:lnTo>
                  <a:pt x="0" y="9269"/>
                </a:lnTo>
                <a:lnTo>
                  <a:pt x="30579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3852085" y="2247713"/>
            <a:ext cx="648072" cy="648072"/>
          </a:xfrm>
          <a:prstGeom prst="ellipse">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4558969" y="2485934"/>
            <a:ext cx="648072" cy="648072"/>
          </a:xfrm>
          <a:prstGeom prst="ellipse">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4044089" y="295693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4441789" y="1772009"/>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9"/>
          <p:cNvSpPr/>
          <p:nvPr/>
        </p:nvSpPr>
        <p:spPr>
          <a:xfrm>
            <a:off x="4206798" y="3129953"/>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6"/>
          <p:cNvSpPr/>
          <p:nvPr/>
        </p:nvSpPr>
        <p:spPr>
          <a:xfrm rot="2700000">
            <a:off x="4760781" y="259084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Parallelogram 15"/>
          <p:cNvSpPr/>
          <p:nvPr/>
        </p:nvSpPr>
        <p:spPr>
          <a:xfrm rot="16200000">
            <a:off x="3998744" y="237974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ound Same Side Corner Rectangle 6"/>
          <p:cNvSpPr>
            <a:spLocks noChangeAspect="1"/>
          </p:cNvSpPr>
          <p:nvPr/>
        </p:nvSpPr>
        <p:spPr>
          <a:xfrm rot="2700000">
            <a:off x="4711103" y="1876658"/>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5" name="Group 14"/>
          <p:cNvGrpSpPr/>
          <p:nvPr/>
        </p:nvGrpSpPr>
        <p:grpSpPr>
          <a:xfrm>
            <a:off x="708412" y="1682637"/>
            <a:ext cx="2539483" cy="1048024"/>
            <a:chOff x="803640" y="3362835"/>
            <a:chExt cx="2059657" cy="1048024"/>
          </a:xfrm>
        </p:grpSpPr>
        <p:sp>
          <p:nvSpPr>
            <p:cNvPr id="16" name="TextBox 15"/>
            <p:cNvSpPr txBox="1"/>
            <p:nvPr/>
          </p:nvSpPr>
          <p:spPr>
            <a:xfrm>
              <a:off x="803640" y="3579862"/>
              <a:ext cx="2059657" cy="830997"/>
            </a:xfrm>
            <a:prstGeom prst="rect">
              <a:avLst/>
            </a:prstGeom>
            <a:noFill/>
          </p:spPr>
          <p:txBody>
            <a:bodyPr wrap="square" rtlCol="0">
              <a:spAutoFit/>
            </a:bodyPr>
            <a:lstStyle/>
            <a:p>
              <a:pPr algn="r"/>
              <a:r>
                <a:rPr lang="en-US" altLang="ko-KR" sz="1200" dirty="0" err="1" smtClean="0">
                  <a:solidFill>
                    <a:schemeClr val="tx1">
                      <a:lumMod val="75000"/>
                      <a:lumOff val="25000"/>
                    </a:schemeClr>
                  </a:solidFill>
                  <a:cs typeface="Arial" pitchFamily="34" charset="0"/>
                </a:rPr>
                <a:t>Khác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với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phần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mềm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vpđt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khác</a:t>
              </a:r>
              <a:r>
                <a:rPr lang="en-US" altLang="ko-KR" sz="1200" dirty="0" smtClean="0">
                  <a:solidFill>
                    <a:schemeClr val="tx1">
                      <a:lumMod val="75000"/>
                      <a:lumOff val="25000"/>
                    </a:schemeClr>
                  </a:solidFill>
                  <a:cs typeface="Arial" pitchFamily="34" charset="0"/>
                </a:rPr>
                <a:t>, G-Office </a:t>
              </a:r>
              <a:r>
                <a:rPr lang="en-US" altLang="ko-KR" sz="1200" dirty="0" err="1" smtClean="0">
                  <a:solidFill>
                    <a:schemeClr val="tx1">
                      <a:lumMod val="75000"/>
                      <a:lumOff val="25000"/>
                    </a:schemeClr>
                  </a:solidFill>
                  <a:cs typeface="Arial" pitchFamily="34" charset="0"/>
                </a:rPr>
                <a:t>có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dùng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thử</a:t>
              </a:r>
              <a:r>
                <a:rPr lang="en-US" altLang="ko-KR" sz="1200" dirty="0" smtClean="0">
                  <a:solidFill>
                    <a:schemeClr val="tx1">
                      <a:lumMod val="75000"/>
                      <a:lumOff val="25000"/>
                    </a:schemeClr>
                  </a:solidFill>
                  <a:cs typeface="Arial" pitchFamily="34" charset="0"/>
                </a:rPr>
                <a:t> cho </a:t>
              </a:r>
              <a:r>
                <a:rPr lang="en-US" altLang="ko-KR" sz="1200" dirty="0" err="1" smtClean="0">
                  <a:solidFill>
                    <a:schemeClr val="tx1">
                      <a:lumMod val="75000"/>
                      <a:lumOff val="25000"/>
                    </a:schemeClr>
                  </a:solidFill>
                  <a:cs typeface="Arial" pitchFamily="34" charset="0"/>
                </a:rPr>
                <a:t>khách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hàng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trải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nghiệm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hoàn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toàn</a:t>
              </a:r>
              <a:r>
                <a:rPr lang="en-US" altLang="ko-KR" sz="1200" dirty="0" smtClean="0">
                  <a:solidFill>
                    <a:schemeClr val="tx1">
                      <a:lumMod val="75000"/>
                      <a:lumOff val="25000"/>
                    </a:schemeClr>
                  </a:solidFill>
                  <a:cs typeface="Arial" pitchFamily="34" charset="0"/>
                </a:rPr>
                <a:t> </a:t>
              </a:r>
              <a:r>
                <a:rPr lang="en-US" altLang="ko-KR" sz="1200" dirty="0" err="1" smtClean="0">
                  <a:solidFill>
                    <a:srgbClr val="FF0000"/>
                  </a:solidFill>
                  <a:cs typeface="Arial" pitchFamily="34" charset="0"/>
                </a:rPr>
                <a:t>miễn</a:t>
              </a:r>
              <a:r>
                <a:rPr lang="en-US" altLang="ko-KR" sz="1200" dirty="0" smtClean="0">
                  <a:solidFill>
                    <a:srgbClr val="FF0000"/>
                  </a:solidFill>
                  <a:cs typeface="Arial" pitchFamily="34" charset="0"/>
                </a:rPr>
                <a:t> </a:t>
              </a:r>
              <a:r>
                <a:rPr lang="en-US" altLang="ko-KR" sz="1200" dirty="0" err="1" smtClean="0">
                  <a:solidFill>
                    <a:srgbClr val="FF0000"/>
                  </a:solidFill>
                  <a:cs typeface="Arial" pitchFamily="34" charset="0"/>
                </a:rPr>
                <a:t>phí</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Có</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bản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dùng</a:t>
              </a:r>
              <a:r>
                <a:rPr lang="en-US" altLang="ko-KR" sz="1200" b="1" dirty="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thử</a:t>
              </a:r>
              <a:endParaRPr lang="ko-KR" altLang="en-US" sz="1200" b="1" dirty="0">
                <a:solidFill>
                  <a:schemeClr val="tx1">
                    <a:lumMod val="75000"/>
                    <a:lumOff val="25000"/>
                  </a:schemeClr>
                </a:solidFill>
                <a:cs typeface="Arial" pitchFamily="34" charset="0"/>
              </a:endParaRPr>
            </a:p>
          </p:txBody>
        </p:sp>
      </p:grpSp>
      <p:grpSp>
        <p:nvGrpSpPr>
          <p:cNvPr id="18" name="Group 17"/>
          <p:cNvGrpSpPr/>
          <p:nvPr/>
        </p:nvGrpSpPr>
        <p:grpSpPr>
          <a:xfrm>
            <a:off x="964291" y="3186132"/>
            <a:ext cx="2539483" cy="863358"/>
            <a:chOff x="803640" y="3362835"/>
            <a:chExt cx="2059657" cy="863358"/>
          </a:xfrm>
        </p:grpSpPr>
        <p:sp>
          <p:nvSpPr>
            <p:cNvPr id="19" name="TextBox 18"/>
            <p:cNvSpPr txBox="1"/>
            <p:nvPr/>
          </p:nvSpPr>
          <p:spPr>
            <a:xfrm>
              <a:off x="803640" y="3579862"/>
              <a:ext cx="2059657" cy="646331"/>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Chi </a:t>
              </a:r>
              <a:r>
                <a:rPr lang="en-US" altLang="ko-KR" sz="1200" dirty="0" err="1" smtClean="0">
                  <a:solidFill>
                    <a:schemeClr val="tx1">
                      <a:lumMod val="75000"/>
                      <a:lumOff val="25000"/>
                    </a:schemeClr>
                  </a:solidFill>
                  <a:cs typeface="Arial" pitchFamily="34" charset="0"/>
                </a:rPr>
                <a:t>phí</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lắp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đặt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vận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hành</a:t>
              </a:r>
              <a:r>
                <a:rPr lang="en-US" altLang="ko-KR" sz="1200" dirty="0" smtClean="0">
                  <a:solidFill>
                    <a:schemeClr val="tx1">
                      <a:lumMod val="75000"/>
                      <a:lumOff val="25000"/>
                    </a:schemeClr>
                  </a:solidFill>
                  <a:cs typeface="Arial" pitchFamily="34" charset="0"/>
                </a:rPr>
                <a:t> G-Office </a:t>
              </a:r>
              <a:r>
                <a:rPr lang="en-US" altLang="ko-KR" sz="1200" dirty="0" err="1" smtClean="0">
                  <a:solidFill>
                    <a:schemeClr val="tx1">
                      <a:lumMod val="75000"/>
                      <a:lumOff val="25000"/>
                    </a:schemeClr>
                  </a:solidFill>
                  <a:cs typeface="Arial" pitchFamily="34" charset="0"/>
                </a:rPr>
                <a:t>là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cực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kì</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cạnh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tranh</a:t>
              </a:r>
              <a:r>
                <a:rPr lang="en-US" altLang="ko-KR" sz="1200" dirty="0" smtClean="0">
                  <a:solidFill>
                    <a:schemeClr val="tx1">
                      <a:lumMod val="75000"/>
                      <a:lumOff val="25000"/>
                    </a:schemeClr>
                  </a:solidFill>
                  <a:cs typeface="Arial" pitchFamily="34" charset="0"/>
                </a:rPr>
                <a:t> so </a:t>
              </a:r>
              <a:r>
                <a:rPr lang="en-US" altLang="ko-KR" sz="1200" dirty="0" err="1" smtClean="0">
                  <a:solidFill>
                    <a:schemeClr val="tx1">
                      <a:lumMod val="75000"/>
                      <a:lumOff val="25000"/>
                    </a:schemeClr>
                  </a:solidFill>
                  <a:cs typeface="Arial" pitchFamily="34" charset="0"/>
                </a:rPr>
                <a:t>với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phẩm</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chemeClr val="tx1">
                      <a:lumMod val="75000"/>
                      <a:lumOff val="25000"/>
                    </a:schemeClr>
                  </a:solidFill>
                  <a:cs typeface="Arial" pitchFamily="34" charset="0"/>
                </a:rPr>
                <a:t>Chi </a:t>
              </a:r>
              <a:r>
                <a:rPr lang="en-US" altLang="ko-KR" sz="1200" b="1" dirty="0" err="1" smtClean="0">
                  <a:solidFill>
                    <a:schemeClr val="tx1">
                      <a:lumMod val="75000"/>
                      <a:lumOff val="25000"/>
                    </a:schemeClr>
                  </a:solidFill>
                  <a:cs typeface="Arial" pitchFamily="34" charset="0"/>
                </a:rPr>
                <a:t>phí</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tiết</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kiệm</a:t>
              </a:r>
              <a:endParaRPr lang="ko-KR" altLang="en-US" sz="1200" b="1" dirty="0">
                <a:solidFill>
                  <a:schemeClr val="tx1">
                    <a:lumMod val="75000"/>
                    <a:lumOff val="25000"/>
                  </a:schemeClr>
                </a:solidFill>
                <a:cs typeface="Arial" pitchFamily="34" charset="0"/>
              </a:endParaRPr>
            </a:p>
          </p:txBody>
        </p:sp>
      </p:grpSp>
      <p:grpSp>
        <p:nvGrpSpPr>
          <p:cNvPr id="21" name="Group 20"/>
          <p:cNvGrpSpPr/>
          <p:nvPr/>
        </p:nvGrpSpPr>
        <p:grpSpPr>
          <a:xfrm>
            <a:off x="5364088" y="1708392"/>
            <a:ext cx="2808312" cy="1232690"/>
            <a:chOff x="803640" y="3362835"/>
            <a:chExt cx="2059657" cy="1232690"/>
          </a:xfrm>
        </p:grpSpPr>
        <p:sp>
          <p:nvSpPr>
            <p:cNvPr id="22" name="TextBox 21"/>
            <p:cNvSpPr txBox="1"/>
            <p:nvPr/>
          </p:nvSpPr>
          <p:spPr>
            <a:xfrm>
              <a:off x="803640" y="3579862"/>
              <a:ext cx="2059657" cy="1015663"/>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Có</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khả</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năng</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tùy</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chỉnh</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tính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năng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tùy</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mục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đích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yêu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cầu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khách</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hàng</a:t>
              </a:r>
              <a:r>
                <a:rPr lang="en-US" altLang="ko-KR" sz="1200" dirty="0" smtClean="0">
                  <a:solidFill>
                    <a:schemeClr val="tx1">
                      <a:lumMod val="75000"/>
                      <a:lumOff val="25000"/>
                    </a:schemeClr>
                  </a:solidFill>
                  <a:cs typeface="Arial" pitchFamily="34" charset="0"/>
                </a:rPr>
                <a:t>. Mang </a:t>
              </a:r>
              <a:r>
                <a:rPr lang="en-US" altLang="ko-KR" sz="1200" dirty="0" err="1" smtClean="0">
                  <a:solidFill>
                    <a:schemeClr val="tx1">
                      <a:lumMod val="75000"/>
                      <a:lumOff val="25000"/>
                    </a:schemeClr>
                  </a:solidFill>
                  <a:cs typeface="Arial" pitchFamily="34" charset="0"/>
                </a:rPr>
                <a:t>đến</a:t>
              </a:r>
              <a:r>
                <a:rPr lang="en-US" altLang="ko-KR" sz="1200" dirty="0" smtClean="0">
                  <a:solidFill>
                    <a:schemeClr val="tx1">
                      <a:lumMod val="75000"/>
                      <a:lumOff val="25000"/>
                    </a:schemeClr>
                  </a:solidFill>
                  <a:cs typeface="Arial" pitchFamily="34" charset="0"/>
                </a:rPr>
                <a:t> 1 </a:t>
              </a:r>
              <a:r>
                <a:rPr lang="en-US" altLang="ko-KR" sz="1200" dirty="0" err="1" smtClean="0">
                  <a:solidFill>
                    <a:schemeClr val="tx1">
                      <a:lumMod val="75000"/>
                      <a:lumOff val="25000"/>
                    </a:schemeClr>
                  </a:solidFill>
                  <a:cs typeface="Arial" pitchFamily="34" charset="0"/>
                </a:rPr>
                <a:t>sản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phẩm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phù</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hợp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nhất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với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cầu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khách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hàng</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803640" y="3362835"/>
              <a:ext cx="2059657" cy="276999"/>
            </a:xfrm>
            <a:prstGeom prst="rect">
              <a:avLst/>
            </a:prstGeom>
            <a:noFill/>
          </p:spPr>
          <p:txBody>
            <a:bodyPr wrap="square" rtlCol="0">
              <a:spAutoFit/>
            </a:bodyPr>
            <a:lstStyle/>
            <a:p>
              <a:r>
                <a:rPr lang="en-US" altLang="ko-KR" sz="1200" b="1" dirty="0" err="1" smtClean="0">
                  <a:solidFill>
                    <a:schemeClr val="tx1">
                      <a:lumMod val="75000"/>
                      <a:lumOff val="25000"/>
                    </a:schemeClr>
                  </a:solidFill>
                  <a:cs typeface="Arial" pitchFamily="34" charset="0"/>
                </a:rPr>
                <a:t>Khả</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năng</a:t>
              </a:r>
              <a:r>
                <a:rPr lang="en-US" altLang="ko-KR" sz="1200" b="1" dirty="0" smtClean="0">
                  <a:solidFill>
                    <a:schemeClr val="tx1">
                      <a:lumMod val="75000"/>
                      <a:lumOff val="25000"/>
                    </a:schemeClr>
                  </a:solidFill>
                  <a:cs typeface="Arial" pitchFamily="34" charset="0"/>
                </a:rPr>
                <a:t> Customize</a:t>
              </a:r>
              <a:endParaRPr lang="ko-KR" altLang="en-US" sz="1200" b="1" dirty="0">
                <a:solidFill>
                  <a:schemeClr val="tx1">
                    <a:lumMod val="75000"/>
                    <a:lumOff val="25000"/>
                  </a:schemeClr>
                </a:solidFill>
                <a:cs typeface="Arial" pitchFamily="34" charset="0"/>
              </a:endParaRPr>
            </a:p>
          </p:txBody>
        </p:sp>
      </p:grpSp>
      <p:grpSp>
        <p:nvGrpSpPr>
          <p:cNvPr id="24" name="Group 23"/>
          <p:cNvGrpSpPr/>
          <p:nvPr/>
        </p:nvGrpSpPr>
        <p:grpSpPr>
          <a:xfrm>
            <a:off x="5666207" y="3164035"/>
            <a:ext cx="2539483" cy="1048024"/>
            <a:chOff x="803640" y="3362835"/>
            <a:chExt cx="2059657" cy="1048024"/>
          </a:xfrm>
        </p:grpSpPr>
        <p:sp>
          <p:nvSpPr>
            <p:cNvPr id="25" name="TextBox 24"/>
            <p:cNvSpPr txBox="1"/>
            <p:nvPr/>
          </p:nvSpPr>
          <p:spPr>
            <a:xfrm>
              <a:off x="803640" y="3579862"/>
              <a:ext cx="2059657" cy="830997"/>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Đội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ngũ</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kĩ</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thuật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giàu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kinh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nghiệm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G-Office </a:t>
              </a:r>
              <a:r>
                <a:rPr lang="en-US" altLang="ko-KR" sz="1200" dirty="0" err="1" smtClean="0">
                  <a:solidFill>
                    <a:schemeClr val="tx1">
                      <a:lumMod val="75000"/>
                      <a:lumOff val="25000"/>
                    </a:schemeClr>
                  </a:solidFill>
                  <a:cs typeface="Arial" pitchFamily="34" charset="0"/>
                </a:rPr>
                <a:t>luôn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sẵn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sàng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hỗ</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yêu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cầu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khách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hàng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trước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sau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bán</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6" name="TextBox 25"/>
            <p:cNvSpPr txBox="1"/>
            <p:nvPr/>
          </p:nvSpPr>
          <p:spPr>
            <a:xfrm>
              <a:off x="803640" y="3362835"/>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Cam </a:t>
              </a:r>
              <a:r>
                <a:rPr lang="en-US" altLang="ko-KR" sz="1200" b="1" dirty="0" err="1" smtClean="0">
                  <a:solidFill>
                    <a:schemeClr val="tx1">
                      <a:lumMod val="75000"/>
                      <a:lumOff val="25000"/>
                    </a:schemeClr>
                  </a:solidFill>
                  <a:cs typeface="Arial" pitchFamily="34" charset="0"/>
                </a:rPr>
                <a:t>kết</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hỗ</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trợ</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kĩ</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thuật</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87688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smtClean="0">
                <a:solidFill>
                  <a:srgbClr val="0072C0"/>
                </a:solidFill>
              </a:rPr>
              <a:t>Tài</a:t>
            </a:r>
            <a:r>
              <a:rPr lang="en-US" altLang="ko-KR" dirty="0" smtClean="0">
                <a:solidFill>
                  <a:srgbClr val="0072C0"/>
                </a:solidFill>
              </a:rPr>
              <a:t> </a:t>
            </a:r>
            <a:r>
              <a:rPr lang="en-US" altLang="ko-KR" dirty="0" err="1" smtClean="0">
                <a:solidFill>
                  <a:srgbClr val="0072C0"/>
                </a:solidFill>
              </a:rPr>
              <a:t>liệu</a:t>
            </a:r>
            <a:r>
              <a:rPr lang="en-US" altLang="ko-KR" dirty="0" smtClean="0">
                <a:solidFill>
                  <a:srgbClr val="0072C0"/>
                </a:solidFill>
              </a:rPr>
              <a:t> chi </a:t>
            </a:r>
            <a:r>
              <a:rPr lang="en-US" altLang="ko-KR" dirty="0" err="1" smtClean="0">
                <a:solidFill>
                  <a:srgbClr val="0072C0"/>
                </a:solidFill>
              </a:rPr>
              <a:t>tiết</a:t>
            </a:r>
            <a:r>
              <a:rPr lang="en-US" altLang="ko-KR" dirty="0">
                <a:solidFill>
                  <a:srgbClr val="0072C0"/>
                </a:solidFill>
              </a:rPr>
              <a:t> </a:t>
            </a:r>
            <a:r>
              <a:rPr lang="en-US" altLang="ko-KR" b="1" dirty="0" smtClean="0">
                <a:solidFill>
                  <a:srgbClr val="0072C0"/>
                </a:solidFill>
              </a:rPr>
              <a:t>G-Office</a:t>
            </a:r>
            <a:endParaRPr lang="ko-KR" altLang="en-US" b="1" dirty="0">
              <a:solidFill>
                <a:srgbClr val="0072C0"/>
              </a:solidFill>
            </a:endParaRPr>
          </a:p>
        </p:txBody>
      </p:sp>
      <p:sp>
        <p:nvSpPr>
          <p:cNvPr id="14" name="Frame 13"/>
          <p:cNvSpPr/>
          <p:nvPr/>
        </p:nvSpPr>
        <p:spPr>
          <a:xfrm>
            <a:off x="548488" y="1563638"/>
            <a:ext cx="2376264" cy="2952328"/>
          </a:xfrm>
          <a:prstGeom prst="frame">
            <a:avLst>
              <a:gd name="adj1" fmla="val 141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Frame 15"/>
          <p:cNvSpPr/>
          <p:nvPr/>
        </p:nvSpPr>
        <p:spPr>
          <a:xfrm>
            <a:off x="3383868" y="1563638"/>
            <a:ext cx="2376264" cy="2952328"/>
          </a:xfrm>
          <a:prstGeom prst="frame">
            <a:avLst>
              <a:gd name="adj1" fmla="val 14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Frame 16"/>
          <p:cNvSpPr/>
          <p:nvPr/>
        </p:nvSpPr>
        <p:spPr>
          <a:xfrm>
            <a:off x="6219248" y="1563638"/>
            <a:ext cx="2376264" cy="2952328"/>
          </a:xfrm>
          <a:prstGeom prst="frame">
            <a:avLst>
              <a:gd name="adj1" fmla="val 141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ectangle 14"/>
          <p:cNvSpPr/>
          <p:nvPr/>
        </p:nvSpPr>
        <p:spPr>
          <a:xfrm>
            <a:off x="683568" y="1714546"/>
            <a:ext cx="2106104" cy="648072"/>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a:t>Chức</a:t>
            </a:r>
            <a:r>
              <a:rPr lang="en-US" b="1" dirty="0"/>
              <a:t> </a:t>
            </a:r>
            <a:r>
              <a:rPr lang="en-US" b="1" dirty="0" err="1" smtClean="0"/>
              <a:t>năng</a:t>
            </a:r>
            <a:endParaRPr lang="en-US" b="1" dirty="0" smtClean="0"/>
          </a:p>
          <a:p>
            <a:pPr algn="ctr"/>
            <a:r>
              <a:rPr lang="en-US" b="1" dirty="0" smtClean="0"/>
              <a:t> </a:t>
            </a:r>
            <a:r>
              <a:rPr lang="en-US" b="1" dirty="0" err="1"/>
              <a:t>phần</a:t>
            </a:r>
            <a:r>
              <a:rPr lang="en-US" b="1" dirty="0"/>
              <a:t> </a:t>
            </a:r>
            <a:r>
              <a:rPr lang="en-US" b="1" dirty="0" err="1"/>
              <a:t>mềm</a:t>
            </a:r>
            <a:endParaRPr lang="ko-KR" altLang="en-US" dirty="0"/>
          </a:p>
        </p:txBody>
      </p:sp>
      <p:sp>
        <p:nvSpPr>
          <p:cNvPr id="19" name="Rectangle 18"/>
          <p:cNvSpPr/>
          <p:nvPr/>
        </p:nvSpPr>
        <p:spPr>
          <a:xfrm>
            <a:off x="3518136" y="1731072"/>
            <a:ext cx="2106104" cy="64807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a:t>Mô</a:t>
            </a:r>
            <a:r>
              <a:rPr lang="en-US" b="1" dirty="0"/>
              <a:t> </a:t>
            </a:r>
            <a:r>
              <a:rPr lang="en-US" b="1" dirty="0" err="1"/>
              <a:t>hình</a:t>
            </a:r>
            <a:r>
              <a:rPr lang="en-US" b="1" dirty="0"/>
              <a:t> </a:t>
            </a:r>
            <a:endParaRPr lang="en-US" b="1" dirty="0" smtClean="0"/>
          </a:p>
          <a:p>
            <a:pPr algn="ctr"/>
            <a:r>
              <a:rPr lang="en-US" b="1" dirty="0" err="1" smtClean="0"/>
              <a:t>thử</a:t>
            </a:r>
            <a:r>
              <a:rPr lang="en-US" b="1" dirty="0" smtClean="0"/>
              <a:t> </a:t>
            </a:r>
            <a:r>
              <a:rPr lang="en-US" b="1" dirty="0" err="1"/>
              <a:t>nghiệm</a:t>
            </a:r>
            <a:endParaRPr lang="ko-KR" altLang="en-US" dirty="0"/>
          </a:p>
        </p:txBody>
      </p:sp>
      <p:sp>
        <p:nvSpPr>
          <p:cNvPr id="20" name="Rectangle 19"/>
          <p:cNvSpPr/>
          <p:nvPr/>
        </p:nvSpPr>
        <p:spPr>
          <a:xfrm>
            <a:off x="6349203" y="1694945"/>
            <a:ext cx="2106104" cy="648072"/>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a:t>Lộ</a:t>
            </a:r>
            <a:r>
              <a:rPr lang="en-US" b="1" dirty="0"/>
              <a:t> </a:t>
            </a:r>
            <a:r>
              <a:rPr lang="en-US" b="1" dirty="0" err="1"/>
              <a:t>trình</a:t>
            </a:r>
            <a:r>
              <a:rPr lang="en-US" b="1" dirty="0"/>
              <a:t> </a:t>
            </a:r>
            <a:endParaRPr lang="en-US" b="1" dirty="0" smtClean="0"/>
          </a:p>
          <a:p>
            <a:pPr algn="ctr"/>
            <a:r>
              <a:rPr lang="en-US" b="1" dirty="0" err="1" smtClean="0"/>
              <a:t>thử</a:t>
            </a:r>
            <a:r>
              <a:rPr lang="en-US" b="1" dirty="0" smtClean="0"/>
              <a:t> </a:t>
            </a:r>
            <a:r>
              <a:rPr lang="en-US" b="1" dirty="0" err="1"/>
              <a:t>nghiệm</a:t>
            </a:r>
            <a:endParaRPr lang="ko-KR" altLang="en-US" dirty="0"/>
          </a:p>
        </p:txBody>
      </p:sp>
      <p:sp>
        <p:nvSpPr>
          <p:cNvPr id="22" name="Text Placeholder 17"/>
          <p:cNvSpPr txBox="1">
            <a:spLocks/>
          </p:cNvSpPr>
          <p:nvPr/>
        </p:nvSpPr>
        <p:spPr>
          <a:xfrm>
            <a:off x="805639" y="3856459"/>
            <a:ext cx="1872208"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Arial" pitchFamily="34" charset="0"/>
                <a:cs typeface="Arial" pitchFamily="34" charset="0"/>
              </a:rPr>
              <a:t>Name Here</a:t>
            </a:r>
          </a:p>
        </p:txBody>
      </p:sp>
      <p:sp>
        <p:nvSpPr>
          <p:cNvPr id="26" name="Text Placeholder 17"/>
          <p:cNvSpPr txBox="1">
            <a:spLocks/>
          </p:cNvSpPr>
          <p:nvPr/>
        </p:nvSpPr>
        <p:spPr>
          <a:xfrm>
            <a:off x="3635895" y="3842721"/>
            <a:ext cx="1872208"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Arial" pitchFamily="34" charset="0"/>
                <a:cs typeface="Arial" pitchFamily="34" charset="0"/>
              </a:rPr>
              <a:t>Name Here</a:t>
            </a:r>
          </a:p>
        </p:txBody>
      </p:sp>
      <p:sp>
        <p:nvSpPr>
          <p:cNvPr id="29" name="Text Placeholder 17"/>
          <p:cNvSpPr txBox="1">
            <a:spLocks/>
          </p:cNvSpPr>
          <p:nvPr/>
        </p:nvSpPr>
        <p:spPr>
          <a:xfrm>
            <a:off x="6466151" y="3828983"/>
            <a:ext cx="1872208" cy="246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Arial" pitchFamily="34" charset="0"/>
                <a:cs typeface="Arial" pitchFamily="34" charset="0"/>
              </a:rPr>
              <a:t>Name Here</a:t>
            </a:r>
          </a:p>
        </p:txBody>
      </p:sp>
      <p:sp>
        <p:nvSpPr>
          <p:cNvPr id="6" name="TextBox 5"/>
          <p:cNvSpPr txBox="1"/>
          <p:nvPr/>
        </p:nvSpPr>
        <p:spPr>
          <a:xfrm>
            <a:off x="575334" y="2513526"/>
            <a:ext cx="2291770" cy="1600438"/>
          </a:xfrm>
          <a:prstGeom prst="rect">
            <a:avLst/>
          </a:prstGeom>
          <a:noFill/>
        </p:spPr>
        <p:txBody>
          <a:bodyPr wrap="square" rtlCol="0">
            <a:spAutoFit/>
          </a:bodyPr>
          <a:lstStyle/>
          <a:p>
            <a:r>
              <a:rPr lang="en-US" sz="1400" dirty="0" smtClean="0"/>
              <a:t>- </a:t>
            </a:r>
            <a:r>
              <a:rPr lang="en-US" sz="1400" dirty="0" err="1" smtClean="0"/>
              <a:t>Quản</a:t>
            </a:r>
            <a:r>
              <a:rPr lang="en-US" sz="1400" dirty="0" smtClean="0"/>
              <a:t> </a:t>
            </a:r>
            <a:r>
              <a:rPr lang="en-US" sz="1400" dirty="0" err="1"/>
              <a:t>lý</a:t>
            </a:r>
            <a:r>
              <a:rPr lang="en-US" sz="1400" dirty="0"/>
              <a:t> </a:t>
            </a:r>
            <a:r>
              <a:rPr lang="en-US" sz="1400" dirty="0" err="1"/>
              <a:t>công</a:t>
            </a:r>
            <a:r>
              <a:rPr lang="en-US" sz="1400" dirty="0"/>
              <a:t> </a:t>
            </a:r>
            <a:r>
              <a:rPr lang="en-US" sz="1400" dirty="0" err="1"/>
              <a:t>việc</a:t>
            </a:r>
            <a:r>
              <a:rPr lang="en-US" sz="1400" dirty="0"/>
              <a:t> - </a:t>
            </a:r>
            <a:r>
              <a:rPr lang="en-US" sz="1400" dirty="0" err="1"/>
              <a:t>điều</a:t>
            </a:r>
            <a:r>
              <a:rPr lang="en-US" sz="1400" dirty="0"/>
              <a:t> </a:t>
            </a:r>
            <a:r>
              <a:rPr lang="en-US" sz="1400" dirty="0" err="1" smtClean="0"/>
              <a:t>hành</a:t>
            </a:r>
            <a:endParaRPr lang="en-US" sz="1400" dirty="0" smtClean="0"/>
          </a:p>
          <a:p>
            <a:r>
              <a:rPr lang="en-US" sz="1400" dirty="0" smtClean="0"/>
              <a:t>- </a:t>
            </a:r>
            <a:r>
              <a:rPr lang="en-US" sz="1400" dirty="0" err="1" smtClean="0"/>
              <a:t>Quản</a:t>
            </a:r>
            <a:r>
              <a:rPr lang="en-US" sz="1400" dirty="0" smtClean="0"/>
              <a:t> </a:t>
            </a:r>
            <a:r>
              <a:rPr lang="en-US" sz="1400" dirty="0" err="1"/>
              <a:t>lý</a:t>
            </a:r>
            <a:r>
              <a:rPr lang="en-US" sz="1400" dirty="0"/>
              <a:t> </a:t>
            </a:r>
            <a:r>
              <a:rPr lang="en-US" sz="1400" dirty="0" err="1"/>
              <a:t>công</a:t>
            </a:r>
            <a:r>
              <a:rPr lang="en-US" sz="1400" dirty="0"/>
              <a:t> </a:t>
            </a:r>
            <a:r>
              <a:rPr lang="en-US" sz="1400" dirty="0" err="1"/>
              <a:t>văn</a:t>
            </a:r>
            <a:r>
              <a:rPr lang="en-US" sz="1400" dirty="0"/>
              <a:t> </a:t>
            </a:r>
            <a:r>
              <a:rPr lang="en-US" sz="1400" dirty="0" err="1"/>
              <a:t>giấy</a:t>
            </a:r>
            <a:r>
              <a:rPr lang="en-US" sz="1400" dirty="0"/>
              <a:t> </a:t>
            </a:r>
            <a:r>
              <a:rPr lang="en-US" sz="1400" dirty="0" err="1" smtClean="0"/>
              <a:t>tờ</a:t>
            </a:r>
            <a:endParaRPr lang="en-US" sz="1400" dirty="0" smtClean="0"/>
          </a:p>
          <a:p>
            <a:r>
              <a:rPr lang="en-US" sz="1400" dirty="0" smtClean="0"/>
              <a:t>- Danh </a:t>
            </a:r>
            <a:r>
              <a:rPr lang="en-US" sz="1400" dirty="0" err="1"/>
              <a:t>bạ</a:t>
            </a:r>
            <a:r>
              <a:rPr lang="en-US" sz="1400" dirty="0"/>
              <a:t> </a:t>
            </a:r>
            <a:r>
              <a:rPr lang="en-US" sz="1400" dirty="0" err="1"/>
              <a:t>nội</a:t>
            </a:r>
            <a:r>
              <a:rPr lang="en-US" sz="1400" dirty="0"/>
              <a:t> </a:t>
            </a:r>
            <a:r>
              <a:rPr lang="en-US" sz="1400" dirty="0" err="1" smtClean="0"/>
              <a:t>bộ</a:t>
            </a:r>
            <a:endParaRPr lang="en-US" sz="1400" dirty="0" smtClean="0"/>
          </a:p>
          <a:p>
            <a:r>
              <a:rPr lang="en-US" sz="1400" dirty="0" smtClean="0"/>
              <a:t>- </a:t>
            </a:r>
            <a:r>
              <a:rPr lang="en-US" sz="1400" dirty="0" err="1" smtClean="0"/>
              <a:t>Văn</a:t>
            </a:r>
            <a:r>
              <a:rPr lang="en-US" sz="1400" dirty="0" smtClean="0"/>
              <a:t> </a:t>
            </a:r>
            <a:r>
              <a:rPr lang="en-US" sz="1400" dirty="0" err="1"/>
              <a:t>bản</a:t>
            </a:r>
            <a:r>
              <a:rPr lang="en-US" sz="1400" dirty="0"/>
              <a:t> </a:t>
            </a:r>
            <a:r>
              <a:rPr lang="en-US" sz="1400" dirty="0" err="1"/>
              <a:t>dùng</a:t>
            </a:r>
            <a:r>
              <a:rPr lang="en-US" sz="1400" dirty="0"/>
              <a:t> </a:t>
            </a:r>
            <a:r>
              <a:rPr lang="en-US" sz="1400" dirty="0" err="1" smtClean="0"/>
              <a:t>chung</a:t>
            </a:r>
            <a:endParaRPr lang="en-US" sz="1400" dirty="0" smtClean="0"/>
          </a:p>
          <a:p>
            <a:r>
              <a:rPr lang="en-US" sz="1400" dirty="0" smtClean="0"/>
              <a:t>- </a:t>
            </a:r>
            <a:r>
              <a:rPr lang="en-US" sz="1400" dirty="0" err="1" smtClean="0"/>
              <a:t>Thông</a:t>
            </a:r>
            <a:r>
              <a:rPr lang="en-US" sz="1400" dirty="0" smtClean="0"/>
              <a:t> </a:t>
            </a:r>
            <a:r>
              <a:rPr lang="en-US" sz="1400" dirty="0" err="1"/>
              <a:t>báo</a:t>
            </a:r>
            <a:r>
              <a:rPr lang="en-US" sz="1400" dirty="0"/>
              <a:t> </a:t>
            </a:r>
            <a:r>
              <a:rPr lang="en-US" sz="1400" dirty="0" err="1"/>
              <a:t>nội</a:t>
            </a:r>
            <a:r>
              <a:rPr lang="en-US" sz="1400" dirty="0"/>
              <a:t> </a:t>
            </a:r>
            <a:r>
              <a:rPr lang="en-US" sz="1400" dirty="0" err="1" smtClean="0"/>
              <a:t>bộ</a:t>
            </a:r>
            <a:endParaRPr lang="en-US" sz="1400" dirty="0" smtClean="0"/>
          </a:p>
          <a:p>
            <a:r>
              <a:rPr lang="en-US" sz="1400" dirty="0" smtClean="0"/>
              <a:t>- </a:t>
            </a:r>
            <a:r>
              <a:rPr lang="en-US" sz="1400" dirty="0" err="1" smtClean="0"/>
              <a:t>Lịch</a:t>
            </a:r>
            <a:r>
              <a:rPr lang="en-US" sz="1400" dirty="0" smtClean="0"/>
              <a:t> </a:t>
            </a:r>
            <a:r>
              <a:rPr lang="en-US" sz="1400" dirty="0" err="1"/>
              <a:t>công</a:t>
            </a:r>
            <a:r>
              <a:rPr lang="en-US" sz="1400" dirty="0"/>
              <a:t> </a:t>
            </a:r>
            <a:r>
              <a:rPr lang="en-US" sz="1400" dirty="0" err="1"/>
              <a:t>tác</a:t>
            </a:r>
            <a:endParaRPr lang="en-US" sz="1400" dirty="0"/>
          </a:p>
        </p:txBody>
      </p:sp>
      <p:sp>
        <p:nvSpPr>
          <p:cNvPr id="24" name="TextBox 23"/>
          <p:cNvSpPr txBox="1"/>
          <p:nvPr/>
        </p:nvSpPr>
        <p:spPr>
          <a:xfrm>
            <a:off x="3410183" y="2620504"/>
            <a:ext cx="2376264" cy="954107"/>
          </a:xfrm>
          <a:prstGeom prst="rect">
            <a:avLst/>
          </a:prstGeom>
          <a:noFill/>
        </p:spPr>
        <p:txBody>
          <a:bodyPr wrap="square" rtlCol="0">
            <a:spAutoFit/>
          </a:bodyPr>
          <a:lstStyle/>
          <a:p>
            <a:r>
              <a:rPr lang="en-US" sz="1400" dirty="0" smtClean="0"/>
              <a:t>- </a:t>
            </a:r>
            <a:r>
              <a:rPr lang="en-US" sz="1400" dirty="0" err="1" smtClean="0"/>
              <a:t>Chọn</a:t>
            </a:r>
            <a:r>
              <a:rPr lang="en-US" sz="1400" dirty="0" smtClean="0"/>
              <a:t> </a:t>
            </a:r>
            <a:r>
              <a:rPr lang="en-US" sz="1400" dirty="0" err="1"/>
              <a:t>nhóm</a:t>
            </a:r>
            <a:r>
              <a:rPr lang="en-US" sz="1400" dirty="0"/>
              <a:t> </a:t>
            </a:r>
            <a:r>
              <a:rPr lang="en-US" sz="1400" dirty="0" err="1"/>
              <a:t>thử</a:t>
            </a:r>
            <a:r>
              <a:rPr lang="en-US" sz="1400" dirty="0"/>
              <a:t> </a:t>
            </a:r>
            <a:r>
              <a:rPr lang="en-US" sz="1400" dirty="0" err="1" smtClean="0"/>
              <a:t>nghiêm</a:t>
            </a:r>
            <a:endParaRPr lang="en-US" sz="1400" dirty="0" smtClean="0"/>
          </a:p>
          <a:p>
            <a:r>
              <a:rPr lang="en-US" sz="1400" dirty="0" smtClean="0"/>
              <a:t>- </a:t>
            </a:r>
            <a:r>
              <a:rPr lang="en-US" sz="1400" dirty="0" err="1" smtClean="0"/>
              <a:t>Chọn</a:t>
            </a:r>
            <a:r>
              <a:rPr lang="en-US" sz="1400" dirty="0" smtClean="0"/>
              <a:t> </a:t>
            </a:r>
            <a:r>
              <a:rPr lang="en-US" sz="1400" dirty="0" err="1"/>
              <a:t>mô</a:t>
            </a:r>
            <a:r>
              <a:rPr lang="en-US" sz="1400" dirty="0"/>
              <a:t> </a:t>
            </a:r>
            <a:r>
              <a:rPr lang="en-US" sz="1400" dirty="0" err="1"/>
              <a:t>hình</a:t>
            </a:r>
            <a:r>
              <a:rPr lang="en-US" sz="1400" dirty="0"/>
              <a:t> </a:t>
            </a:r>
            <a:r>
              <a:rPr lang="en-US" sz="1400" dirty="0" err="1"/>
              <a:t>thử</a:t>
            </a:r>
            <a:r>
              <a:rPr lang="en-US" sz="1400" dirty="0"/>
              <a:t> </a:t>
            </a:r>
            <a:r>
              <a:rPr lang="en-US" sz="1400" dirty="0" err="1" smtClean="0"/>
              <a:t>nghiệm</a:t>
            </a:r>
            <a:endParaRPr lang="en-US" sz="1400" dirty="0"/>
          </a:p>
          <a:p>
            <a:pPr marL="285750" indent="-285750">
              <a:buFontTx/>
              <a:buChar char="-"/>
            </a:pPr>
            <a:endParaRPr lang="en-US" sz="1400" dirty="0" smtClean="0"/>
          </a:p>
          <a:p>
            <a:pPr marL="285750" indent="-285750">
              <a:buFontTx/>
              <a:buChar char="-"/>
            </a:pPr>
            <a:endParaRPr lang="en-US" sz="1400" dirty="0"/>
          </a:p>
        </p:txBody>
      </p:sp>
      <p:sp>
        <p:nvSpPr>
          <p:cNvPr id="31" name="TextBox 30"/>
          <p:cNvSpPr txBox="1"/>
          <p:nvPr/>
        </p:nvSpPr>
        <p:spPr>
          <a:xfrm>
            <a:off x="6256370" y="2533668"/>
            <a:ext cx="2291770" cy="1169551"/>
          </a:xfrm>
          <a:prstGeom prst="rect">
            <a:avLst/>
          </a:prstGeom>
          <a:noFill/>
        </p:spPr>
        <p:txBody>
          <a:bodyPr wrap="square" rtlCol="0">
            <a:spAutoFit/>
          </a:bodyPr>
          <a:lstStyle/>
          <a:p>
            <a:r>
              <a:rPr lang="en-US" sz="1400" dirty="0" smtClean="0"/>
              <a:t>- </a:t>
            </a:r>
            <a:r>
              <a:rPr lang="en-US" sz="1400" dirty="0" err="1" smtClean="0"/>
              <a:t>Khởi</a:t>
            </a:r>
            <a:r>
              <a:rPr lang="en-US" sz="1400" dirty="0" smtClean="0"/>
              <a:t> </a:t>
            </a:r>
            <a:r>
              <a:rPr lang="en-US" sz="1400" dirty="0" err="1" smtClean="0"/>
              <a:t>tạo</a:t>
            </a:r>
            <a:endParaRPr lang="en-US" sz="1400" dirty="0" smtClean="0"/>
          </a:p>
          <a:p>
            <a:r>
              <a:rPr lang="en-US" sz="1400" dirty="0" smtClean="0"/>
              <a:t>- </a:t>
            </a:r>
            <a:r>
              <a:rPr lang="en-US" sz="1400" dirty="0" err="1" smtClean="0"/>
              <a:t>Phân</a:t>
            </a:r>
            <a:r>
              <a:rPr lang="en-US" sz="1400" dirty="0" smtClean="0"/>
              <a:t> </a:t>
            </a:r>
            <a:r>
              <a:rPr lang="en-US" sz="1400" dirty="0" err="1"/>
              <a:t>công</a:t>
            </a:r>
            <a:r>
              <a:rPr lang="en-US" sz="1400" dirty="0"/>
              <a:t> </a:t>
            </a:r>
            <a:r>
              <a:rPr lang="en-US" sz="1400" dirty="0" err="1"/>
              <a:t>giao</a:t>
            </a:r>
            <a:r>
              <a:rPr lang="en-US" sz="1400" dirty="0"/>
              <a:t> </a:t>
            </a:r>
            <a:r>
              <a:rPr lang="en-US" sz="1400" dirty="0" err="1"/>
              <a:t>việc</a:t>
            </a:r>
            <a:endParaRPr lang="en-US" sz="1400" dirty="0"/>
          </a:p>
          <a:p>
            <a:r>
              <a:rPr lang="en-US" sz="1400" dirty="0" smtClean="0"/>
              <a:t>- </a:t>
            </a:r>
            <a:r>
              <a:rPr lang="en-US" sz="1400" dirty="0" err="1" smtClean="0"/>
              <a:t>Quản</a:t>
            </a:r>
            <a:r>
              <a:rPr lang="en-US" sz="1400" dirty="0" smtClean="0"/>
              <a:t> </a:t>
            </a:r>
            <a:r>
              <a:rPr lang="en-US" sz="1400" dirty="0" err="1"/>
              <a:t>lý</a:t>
            </a:r>
            <a:r>
              <a:rPr lang="en-US" sz="1400" dirty="0"/>
              <a:t> </a:t>
            </a:r>
            <a:r>
              <a:rPr lang="en-US" sz="1400" dirty="0" err="1"/>
              <a:t>công</a:t>
            </a:r>
            <a:r>
              <a:rPr lang="en-US" sz="1400" dirty="0"/>
              <a:t> </a:t>
            </a:r>
            <a:r>
              <a:rPr lang="en-US" sz="1400" dirty="0" err="1" smtClean="0"/>
              <a:t>văn</a:t>
            </a:r>
            <a:endParaRPr lang="en-US" sz="1400" dirty="0" smtClean="0"/>
          </a:p>
          <a:p>
            <a:r>
              <a:rPr lang="en-US" sz="1400" dirty="0" smtClean="0"/>
              <a:t>- Danh </a:t>
            </a:r>
            <a:r>
              <a:rPr lang="en-US" sz="1400" dirty="0" err="1"/>
              <a:t>bạ</a:t>
            </a:r>
            <a:r>
              <a:rPr lang="en-US" sz="1400" dirty="0"/>
              <a:t> </a:t>
            </a:r>
            <a:r>
              <a:rPr lang="en-US" sz="1400" dirty="0" err="1"/>
              <a:t>nội</a:t>
            </a:r>
            <a:r>
              <a:rPr lang="en-US" sz="1400" dirty="0"/>
              <a:t> </a:t>
            </a:r>
            <a:r>
              <a:rPr lang="en-US" sz="1400" dirty="0" err="1"/>
              <a:t>bộ</a:t>
            </a:r>
            <a:endParaRPr lang="en-US" sz="1400" dirty="0"/>
          </a:p>
          <a:p>
            <a:r>
              <a:rPr lang="en-US" sz="1400" dirty="0"/>
              <a:t>- </a:t>
            </a:r>
            <a:r>
              <a:rPr lang="en-US" sz="1400" dirty="0" err="1"/>
              <a:t>Chức</a:t>
            </a:r>
            <a:r>
              <a:rPr lang="en-US" sz="1400" dirty="0"/>
              <a:t> </a:t>
            </a:r>
            <a:r>
              <a:rPr lang="en-US" sz="1400" dirty="0" err="1"/>
              <a:t>năng</a:t>
            </a:r>
            <a:r>
              <a:rPr lang="en-US" sz="1400" dirty="0"/>
              <a:t> </a:t>
            </a:r>
            <a:r>
              <a:rPr lang="en-US" sz="1400" dirty="0" err="1" smtClean="0"/>
              <a:t>cảnh</a:t>
            </a:r>
            <a:r>
              <a:rPr lang="en-US" sz="1400" dirty="0" smtClean="0"/>
              <a:t> </a:t>
            </a:r>
            <a:r>
              <a:rPr lang="en-US" sz="1400" dirty="0" err="1" smtClean="0"/>
              <a:t>báo</a:t>
            </a:r>
            <a:endParaRPr lang="en-US" sz="1400" dirty="0"/>
          </a:p>
        </p:txBody>
      </p:sp>
    </p:spTree>
    <p:extLst>
      <p:ext uri="{BB962C8B-B14F-4D97-AF65-F5344CB8AC3E}">
        <p14:creationId xmlns:p14="http://schemas.microsoft.com/office/powerpoint/2010/main" val="192157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7584" y="123478"/>
            <a:ext cx="8316416" cy="576064"/>
          </a:xfrm>
        </p:spPr>
        <p:txBody>
          <a:bodyPr/>
          <a:lstStyle/>
          <a:p>
            <a:pPr algn="l"/>
            <a:r>
              <a:rPr lang="en-US" altLang="ko-KR" b="1" dirty="0" err="1" smtClean="0">
                <a:solidFill>
                  <a:schemeClr val="accent1"/>
                </a:solidFill>
              </a:rPr>
              <a:t>Các</a:t>
            </a:r>
            <a:r>
              <a:rPr lang="en-US" altLang="ko-KR" b="1" dirty="0" smtClean="0">
                <a:solidFill>
                  <a:schemeClr val="accent1"/>
                </a:solidFill>
              </a:rPr>
              <a:t> </a:t>
            </a:r>
            <a:r>
              <a:rPr lang="en-US" altLang="ko-KR" b="1" dirty="0" err="1" smtClean="0">
                <a:solidFill>
                  <a:schemeClr val="accent1"/>
                </a:solidFill>
              </a:rPr>
              <a:t>chức</a:t>
            </a:r>
            <a:r>
              <a:rPr lang="en-US" altLang="ko-KR" b="1" dirty="0" smtClean="0">
                <a:solidFill>
                  <a:schemeClr val="accent1"/>
                </a:solidFill>
              </a:rPr>
              <a:t> </a:t>
            </a:r>
            <a:r>
              <a:rPr lang="en-US" altLang="ko-KR" b="1" dirty="0" err="1" smtClean="0">
                <a:solidFill>
                  <a:schemeClr val="accent1"/>
                </a:solidFill>
              </a:rPr>
              <a:t>năng</a:t>
            </a:r>
            <a:r>
              <a:rPr lang="en-US" altLang="ko-KR" b="1" dirty="0" smtClean="0">
                <a:solidFill>
                  <a:schemeClr val="accent1"/>
                </a:solidFill>
              </a:rPr>
              <a:t> </a:t>
            </a:r>
            <a:r>
              <a:rPr lang="en-US" altLang="ko-KR" b="1" dirty="0" err="1" smtClean="0">
                <a:solidFill>
                  <a:schemeClr val="accent1"/>
                </a:solidFill>
              </a:rPr>
              <a:t>cơ</a:t>
            </a:r>
            <a:r>
              <a:rPr lang="en-US" altLang="ko-KR" b="1" dirty="0" smtClean="0">
                <a:solidFill>
                  <a:schemeClr val="accent1"/>
                </a:solidFill>
              </a:rPr>
              <a:t> </a:t>
            </a:r>
            <a:r>
              <a:rPr lang="en-US" altLang="ko-KR" b="1" dirty="0" err="1" smtClean="0">
                <a:solidFill>
                  <a:schemeClr val="accent1"/>
                </a:solidFill>
              </a:rPr>
              <a:t>bản</a:t>
            </a:r>
            <a:endParaRPr lang="ko-KR" altLang="en-US" b="1" dirty="0">
              <a:solidFill>
                <a:schemeClr val="accent1"/>
              </a:solidFill>
            </a:endParaRPr>
          </a:p>
        </p:txBody>
      </p:sp>
      <p:sp>
        <p:nvSpPr>
          <p:cNvPr id="4" name="Oval 3"/>
          <p:cNvSpPr/>
          <p:nvPr/>
        </p:nvSpPr>
        <p:spPr>
          <a:xfrm>
            <a:off x="541464" y="1061124"/>
            <a:ext cx="677666" cy="677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567533" y="3679659"/>
            <a:ext cx="677666" cy="6776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5100894" y="1061124"/>
            <a:ext cx="677666" cy="677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533038" y="2354788"/>
            <a:ext cx="677666" cy="6776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5100894" y="3679659"/>
            <a:ext cx="677666" cy="677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12"/>
          <p:cNvSpPr/>
          <p:nvPr/>
        </p:nvSpPr>
        <p:spPr>
          <a:xfrm>
            <a:off x="5100894" y="2354788"/>
            <a:ext cx="677666" cy="677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p:cNvSpPr txBox="1"/>
          <p:nvPr/>
        </p:nvSpPr>
        <p:spPr>
          <a:xfrm>
            <a:off x="1270168" y="1101705"/>
            <a:ext cx="2941792" cy="646331"/>
          </a:xfrm>
          <a:prstGeom prst="rect">
            <a:avLst/>
          </a:prstGeom>
          <a:noFill/>
        </p:spPr>
        <p:txBody>
          <a:bodyPr wrap="square" rtlCol="0">
            <a:spAutoFit/>
          </a:bodyPr>
          <a:lstStyle/>
          <a:p>
            <a:r>
              <a:rPr lang="en-US" altLang="ko-KR" sz="1200" b="1" dirty="0" err="1">
                <a:solidFill>
                  <a:srgbClr val="FF0000"/>
                </a:solidFill>
                <a:cs typeface="Arial" pitchFamily="34" charset="0"/>
              </a:rPr>
              <a:t>Quản</a:t>
            </a:r>
            <a:r>
              <a:rPr lang="en-US" altLang="ko-KR" sz="1200" b="1" dirty="0">
                <a:solidFill>
                  <a:srgbClr val="FF0000"/>
                </a:solidFill>
                <a:cs typeface="Arial" pitchFamily="34" charset="0"/>
              </a:rPr>
              <a:t> </a:t>
            </a:r>
            <a:r>
              <a:rPr lang="en-US" altLang="ko-KR" sz="1200" b="1" dirty="0" err="1">
                <a:solidFill>
                  <a:srgbClr val="FF0000"/>
                </a:solidFill>
                <a:cs typeface="Arial" pitchFamily="34" charset="0"/>
              </a:rPr>
              <a:t>lý</a:t>
            </a:r>
            <a:r>
              <a:rPr lang="en-US" altLang="ko-KR" sz="1200" b="1" dirty="0">
                <a:solidFill>
                  <a:srgbClr val="FF0000"/>
                </a:solidFill>
                <a:cs typeface="Arial" pitchFamily="34" charset="0"/>
              </a:rPr>
              <a:t> </a:t>
            </a:r>
            <a:r>
              <a:rPr lang="en-US" altLang="ko-KR" sz="1200" b="1" dirty="0" err="1">
                <a:solidFill>
                  <a:srgbClr val="FF0000"/>
                </a:solidFill>
                <a:cs typeface="Arial" pitchFamily="34" charset="0"/>
              </a:rPr>
              <a:t>điều</a:t>
            </a:r>
            <a:r>
              <a:rPr lang="en-US" altLang="ko-KR" sz="1200" b="1" dirty="0">
                <a:solidFill>
                  <a:srgbClr val="FF0000"/>
                </a:solidFill>
                <a:cs typeface="Arial" pitchFamily="34" charset="0"/>
              </a:rPr>
              <a:t> </a:t>
            </a:r>
            <a:r>
              <a:rPr lang="en-US" altLang="ko-KR" sz="1200" b="1" dirty="0" err="1" smtClean="0">
                <a:solidFill>
                  <a:srgbClr val="FF0000"/>
                </a:solidFill>
                <a:cs typeface="Arial" pitchFamily="34" charset="0"/>
              </a:rPr>
              <a:t>hành</a:t>
            </a:r>
            <a:r>
              <a:rPr lang="en-US" altLang="ko-KR" sz="1200" b="1" dirty="0" smtClean="0">
                <a:solidFill>
                  <a:srgbClr val="FF0000"/>
                </a:solidFill>
                <a:cs typeface="Arial" pitchFamily="34" charset="0"/>
              </a:rPr>
              <a:t>: </a:t>
            </a:r>
            <a:r>
              <a:rPr lang="en-US" altLang="ko-KR" sz="1200" b="1" dirty="0" err="1" smtClean="0">
                <a:solidFill>
                  <a:schemeClr val="tx1">
                    <a:lumMod val="75000"/>
                    <a:lumOff val="25000"/>
                  </a:schemeClr>
                </a:solidFill>
                <a:cs typeface="Arial" pitchFamily="34" charset="0"/>
              </a:rPr>
              <a:t>Phân</a:t>
            </a:r>
            <a:r>
              <a:rPr lang="en-US" altLang="ko-KR" sz="1200" b="1" dirty="0" smtClean="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công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giao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việc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và</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tự</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tạo</a:t>
            </a:r>
            <a:r>
              <a:rPr lang="en-US" altLang="ko-KR" sz="1200" b="1" dirty="0">
                <a:solidFill>
                  <a:schemeClr val="tx1">
                    <a:lumMod val="75000"/>
                    <a:lumOff val="25000"/>
                  </a:schemeClr>
                </a:solidFill>
                <a:cs typeface="Arial" pitchFamily="34" charset="0"/>
              </a:rPr>
              <a:t> danh </a:t>
            </a:r>
            <a:r>
              <a:rPr lang="en-US" altLang="ko-KR" sz="1200" b="1" dirty="0" err="1">
                <a:solidFill>
                  <a:schemeClr val="tx1">
                    <a:lumMod val="75000"/>
                    <a:lumOff val="25000"/>
                  </a:schemeClr>
                </a:solidFill>
                <a:cs typeface="Arial" pitchFamily="34" charset="0"/>
              </a:rPr>
              <a:t>sách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công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việc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riêng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của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mỗi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cá</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nhân</a:t>
            </a:r>
            <a:endParaRPr lang="en-US" altLang="ko-KR" sz="1200" b="1" dirty="0">
              <a:solidFill>
                <a:schemeClr val="tx1">
                  <a:lumMod val="75000"/>
                  <a:lumOff val="25000"/>
                </a:schemeClr>
              </a:solidFill>
              <a:cs typeface="Arial" pitchFamily="34" charset="0"/>
            </a:endParaRPr>
          </a:p>
        </p:txBody>
      </p:sp>
      <p:sp>
        <p:nvSpPr>
          <p:cNvPr id="15" name="TextBox 14"/>
          <p:cNvSpPr txBox="1"/>
          <p:nvPr/>
        </p:nvSpPr>
        <p:spPr>
          <a:xfrm>
            <a:off x="5932592" y="1101704"/>
            <a:ext cx="2959887" cy="830997"/>
          </a:xfrm>
          <a:prstGeom prst="rect">
            <a:avLst/>
          </a:prstGeom>
          <a:noFill/>
        </p:spPr>
        <p:txBody>
          <a:bodyPr wrap="square" rtlCol="0">
            <a:spAutoFit/>
          </a:bodyPr>
          <a:lstStyle/>
          <a:p>
            <a:r>
              <a:rPr lang="en-US" altLang="ko-KR" sz="1200" b="1" dirty="0">
                <a:solidFill>
                  <a:srgbClr val="FF0000"/>
                </a:solidFill>
                <a:cs typeface="Arial" pitchFamily="34" charset="0"/>
              </a:rPr>
              <a:t>Danh </a:t>
            </a:r>
            <a:r>
              <a:rPr lang="en-US" altLang="ko-KR" sz="1200" b="1" dirty="0" err="1">
                <a:solidFill>
                  <a:srgbClr val="FF0000"/>
                </a:solidFill>
                <a:cs typeface="Arial" pitchFamily="34" charset="0"/>
              </a:rPr>
              <a:t>bạ</a:t>
            </a:r>
            <a:r>
              <a:rPr lang="en-US" altLang="ko-KR" sz="1200" b="1" dirty="0">
                <a:solidFill>
                  <a:srgbClr val="FF0000"/>
                </a:solidFill>
                <a:cs typeface="Arial" pitchFamily="34" charset="0"/>
              </a:rPr>
              <a:t>: </a:t>
            </a:r>
            <a:r>
              <a:rPr lang="en-US" altLang="ko-KR" sz="1200" b="1" dirty="0">
                <a:solidFill>
                  <a:schemeClr val="tx1">
                    <a:lumMod val="75000"/>
                    <a:lumOff val="25000"/>
                  </a:schemeClr>
                </a:solidFill>
                <a:cs typeface="Arial" pitchFamily="34" charset="0"/>
              </a:rPr>
              <a:t>Danh </a:t>
            </a:r>
            <a:r>
              <a:rPr lang="en-US" altLang="ko-KR" sz="1200" b="1" dirty="0" err="1">
                <a:solidFill>
                  <a:schemeClr val="tx1">
                    <a:lumMod val="75000"/>
                    <a:lumOff val="25000"/>
                  </a:schemeClr>
                </a:solidFill>
                <a:cs typeface="Arial" pitchFamily="34" charset="0"/>
              </a:rPr>
              <a:t>bạ</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nội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bộ</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cung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cấp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đầy</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đủ</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thông</a:t>
            </a:r>
            <a:r>
              <a:rPr lang="en-US" altLang="ko-KR" sz="1200" b="1" dirty="0">
                <a:solidFill>
                  <a:schemeClr val="tx1">
                    <a:lumMod val="75000"/>
                    <a:lumOff val="25000"/>
                  </a:schemeClr>
                </a:solidFill>
                <a:cs typeface="Arial" pitchFamily="34" charset="0"/>
              </a:rPr>
              <a:t> tin </a:t>
            </a:r>
            <a:r>
              <a:rPr lang="en-US" altLang="ko-KR" sz="1200" b="1" dirty="0" err="1">
                <a:solidFill>
                  <a:schemeClr val="tx1">
                    <a:lumMod val="75000"/>
                    <a:lumOff val="25000"/>
                  </a:schemeClr>
                </a:solidFill>
                <a:cs typeface="Arial" pitchFamily="34" charset="0"/>
              </a:rPr>
              <a:t>liên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hệ</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của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các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nhân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viên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khách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hàng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đối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tác</a:t>
            </a:r>
            <a:r>
              <a:rPr lang="en-US" altLang="ko-KR" sz="1200" b="1" dirty="0">
                <a:solidFill>
                  <a:schemeClr val="tx1">
                    <a:lumMod val="75000"/>
                    <a:lumOff val="25000"/>
                  </a:schemeClr>
                </a:solidFill>
                <a:cs typeface="Arial" pitchFamily="34" charset="0"/>
              </a:rPr>
              <a:t> cho </a:t>
            </a:r>
            <a:r>
              <a:rPr lang="en-US" altLang="ko-KR" sz="1200" b="1" dirty="0" err="1">
                <a:solidFill>
                  <a:schemeClr val="tx1">
                    <a:lumMod val="75000"/>
                    <a:lumOff val="25000"/>
                  </a:schemeClr>
                </a:solidFill>
                <a:cs typeface="Arial" pitchFamily="34" charset="0"/>
              </a:rPr>
              <a:t>các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bộ</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phận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liên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quan</a:t>
            </a:r>
            <a:endParaRPr lang="en-US" altLang="ko-KR" sz="1200" b="1" dirty="0">
              <a:solidFill>
                <a:schemeClr val="tx1">
                  <a:lumMod val="75000"/>
                  <a:lumOff val="25000"/>
                </a:schemeClr>
              </a:solidFill>
              <a:cs typeface="Arial" pitchFamily="34" charset="0"/>
            </a:endParaRPr>
          </a:p>
        </p:txBody>
      </p:sp>
      <p:sp>
        <p:nvSpPr>
          <p:cNvPr id="16" name="TextBox 15"/>
          <p:cNvSpPr txBox="1"/>
          <p:nvPr/>
        </p:nvSpPr>
        <p:spPr>
          <a:xfrm>
            <a:off x="1296442" y="3766033"/>
            <a:ext cx="2915518" cy="1015663"/>
          </a:xfrm>
          <a:prstGeom prst="rect">
            <a:avLst/>
          </a:prstGeom>
          <a:noFill/>
        </p:spPr>
        <p:txBody>
          <a:bodyPr wrap="square" rtlCol="0">
            <a:spAutoFit/>
          </a:bodyPr>
          <a:lstStyle/>
          <a:p>
            <a:r>
              <a:rPr lang="vi-VN" altLang="ko-KR" sz="1200" b="1" dirty="0">
                <a:solidFill>
                  <a:srgbClr val="FF0000"/>
                </a:solidFill>
                <a:cs typeface="Arial" pitchFamily="34" charset="0"/>
              </a:rPr>
              <a:t>Chia sẽ văn bản, files: </a:t>
            </a:r>
            <a:r>
              <a:rPr lang="vi-VN" altLang="ko-KR" sz="1200" b="1" dirty="0">
                <a:solidFill>
                  <a:schemeClr val="tx1">
                    <a:lumMod val="75000"/>
                    <a:lumOff val="25000"/>
                  </a:schemeClr>
                </a:solidFill>
                <a:cs typeface="Arial" pitchFamily="34" charset="0"/>
              </a:rPr>
              <a:t>Các dữ liệu số của công ty như văn bản luật, bản vẽ kỹ thuật, tài liệu kỹ thuật có thể được chia sẻ dùng chung trong các nhóm liên quan</a:t>
            </a:r>
          </a:p>
        </p:txBody>
      </p:sp>
      <p:sp>
        <p:nvSpPr>
          <p:cNvPr id="18" name="TextBox 17"/>
          <p:cNvSpPr txBox="1"/>
          <p:nvPr/>
        </p:nvSpPr>
        <p:spPr>
          <a:xfrm>
            <a:off x="1296442" y="2497973"/>
            <a:ext cx="2915518" cy="646331"/>
          </a:xfrm>
          <a:prstGeom prst="rect">
            <a:avLst/>
          </a:prstGeom>
          <a:noFill/>
        </p:spPr>
        <p:txBody>
          <a:bodyPr wrap="square" rtlCol="0">
            <a:spAutoFit/>
          </a:bodyPr>
          <a:lstStyle/>
          <a:p>
            <a:r>
              <a:rPr lang="vi-VN" altLang="ko-KR" sz="1200" b="1" dirty="0">
                <a:solidFill>
                  <a:srgbClr val="FF0000"/>
                </a:solidFill>
                <a:cs typeface="Arial" pitchFamily="34" charset="0"/>
              </a:rPr>
              <a:t>Quản lý công văn giấy tờ: </a:t>
            </a:r>
            <a:r>
              <a:rPr lang="vi-VN" altLang="ko-KR" sz="1200" b="1" dirty="0">
                <a:solidFill>
                  <a:schemeClr val="tx1">
                    <a:lumMod val="75000"/>
                    <a:lumOff val="25000"/>
                  </a:schemeClr>
                </a:solidFill>
                <a:cs typeface="Arial" pitchFamily="34" charset="0"/>
              </a:rPr>
              <a:t>Tiếp nhận, lưu chuyển công văn, comment, xử lý và lưu trữ công văn</a:t>
            </a:r>
          </a:p>
        </p:txBody>
      </p:sp>
      <p:sp>
        <p:nvSpPr>
          <p:cNvPr id="20" name="TextBox 19"/>
          <p:cNvSpPr txBox="1"/>
          <p:nvPr/>
        </p:nvSpPr>
        <p:spPr>
          <a:xfrm>
            <a:off x="5959192" y="2493767"/>
            <a:ext cx="2933287" cy="830997"/>
          </a:xfrm>
          <a:prstGeom prst="rect">
            <a:avLst/>
          </a:prstGeom>
          <a:noFill/>
        </p:spPr>
        <p:txBody>
          <a:bodyPr wrap="square" rtlCol="0">
            <a:spAutoFit/>
          </a:bodyPr>
          <a:lstStyle/>
          <a:p>
            <a:r>
              <a:rPr lang="vi-VN" altLang="ko-KR" sz="1200" b="1" dirty="0">
                <a:solidFill>
                  <a:srgbClr val="FF0000"/>
                </a:solidFill>
                <a:cs typeface="Arial" pitchFamily="34" charset="0"/>
              </a:rPr>
              <a:t>Bảng tin nội bộ: </a:t>
            </a:r>
            <a:r>
              <a:rPr lang="vi-VN" altLang="ko-KR" sz="1200" b="1" dirty="0">
                <a:solidFill>
                  <a:schemeClr val="tx1">
                    <a:lumMod val="75000"/>
                    <a:lumOff val="25000"/>
                  </a:schemeClr>
                </a:solidFill>
                <a:cs typeface="Arial" pitchFamily="34" charset="0"/>
              </a:rPr>
              <a:t>Các thông báo nội bộ, sự kiện hiếu hỷ, mời họp… sẽ được cập nhật trên phần mềm để mọi người nắm bắt</a:t>
            </a:r>
          </a:p>
        </p:txBody>
      </p:sp>
      <p:sp>
        <p:nvSpPr>
          <p:cNvPr id="21" name="TextBox 20"/>
          <p:cNvSpPr txBox="1"/>
          <p:nvPr/>
        </p:nvSpPr>
        <p:spPr>
          <a:xfrm>
            <a:off x="5959192" y="3756479"/>
            <a:ext cx="3103903" cy="646331"/>
          </a:xfrm>
          <a:prstGeom prst="rect">
            <a:avLst/>
          </a:prstGeom>
          <a:noFill/>
        </p:spPr>
        <p:txBody>
          <a:bodyPr wrap="square" rtlCol="0">
            <a:spAutoFit/>
          </a:bodyPr>
          <a:lstStyle/>
          <a:p>
            <a:r>
              <a:rPr lang="en-US" altLang="ko-KR" sz="1200" b="1" dirty="0" err="1">
                <a:solidFill>
                  <a:srgbClr val="FF0000"/>
                </a:solidFill>
                <a:cs typeface="Arial" pitchFamily="34" charset="0"/>
              </a:rPr>
              <a:t>Lịch</a:t>
            </a:r>
            <a:r>
              <a:rPr lang="en-US" altLang="ko-KR" sz="1200" b="1" dirty="0">
                <a:solidFill>
                  <a:srgbClr val="FF0000"/>
                </a:solidFill>
                <a:cs typeface="Arial" pitchFamily="34" charset="0"/>
              </a:rPr>
              <a:t> </a:t>
            </a:r>
            <a:r>
              <a:rPr lang="en-US" altLang="ko-KR" sz="1200" b="1" dirty="0" err="1">
                <a:solidFill>
                  <a:srgbClr val="FF0000"/>
                </a:solidFill>
                <a:cs typeface="Arial" pitchFamily="34" charset="0"/>
              </a:rPr>
              <a:t>công</a:t>
            </a:r>
            <a:r>
              <a:rPr lang="en-US" altLang="ko-KR" sz="1200" b="1" dirty="0">
                <a:solidFill>
                  <a:srgbClr val="FF0000"/>
                </a:solidFill>
                <a:cs typeface="Arial" pitchFamily="34" charset="0"/>
              </a:rPr>
              <a:t> </a:t>
            </a:r>
            <a:r>
              <a:rPr lang="en-US" altLang="ko-KR" sz="1200" b="1" dirty="0" err="1">
                <a:solidFill>
                  <a:srgbClr val="FF0000"/>
                </a:solidFill>
                <a:cs typeface="Arial" pitchFamily="34" charset="0"/>
              </a:rPr>
              <a:t>tác</a:t>
            </a:r>
            <a:r>
              <a:rPr lang="en-US" altLang="ko-KR" sz="1200" b="1" dirty="0">
                <a:solidFill>
                  <a:srgbClr val="FF0000"/>
                </a:solidFill>
                <a:cs typeface="Arial" pitchFamily="34" charset="0"/>
              </a:rPr>
              <a:t>: </a:t>
            </a:r>
            <a:r>
              <a:rPr lang="en-US" altLang="ko-KR" sz="1200" b="1" dirty="0" err="1">
                <a:solidFill>
                  <a:schemeClr val="tx1">
                    <a:lumMod val="75000"/>
                    <a:lumOff val="25000"/>
                  </a:schemeClr>
                </a:solidFill>
                <a:cs typeface="Arial" pitchFamily="34" charset="0"/>
              </a:rPr>
              <a:t>Cập</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nhật</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lịch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công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tác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của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lãnh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đạo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các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phòng</a:t>
            </a:r>
            <a:r>
              <a:rPr lang="en-US" altLang="ko-KR" sz="1200" b="1" dirty="0">
                <a:solidFill>
                  <a:schemeClr val="tx1">
                    <a:lumMod val="75000"/>
                    <a:lumOff val="25000"/>
                  </a:schemeClr>
                </a:solidFill>
                <a:cs typeface="Arial" pitchFamily="34" charset="0"/>
              </a:rPr>
              <a:t> ban </a:t>
            </a:r>
            <a:r>
              <a:rPr lang="en-US" altLang="ko-KR" sz="1200" b="1" dirty="0" err="1">
                <a:solidFill>
                  <a:schemeClr val="tx1">
                    <a:lumMod val="75000"/>
                    <a:lumOff val="25000"/>
                  </a:schemeClr>
                </a:solidFill>
                <a:cs typeface="Arial" pitchFamily="34" charset="0"/>
              </a:rPr>
              <a:t>và</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cá</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nhân</a:t>
            </a:r>
            <a:endParaRPr lang="en-US" altLang="ko-KR" sz="1200" b="1" dirty="0">
              <a:solidFill>
                <a:schemeClr val="tx1">
                  <a:lumMod val="75000"/>
                  <a:lumOff val="25000"/>
                </a:schemeClr>
              </a:solidFill>
              <a:cs typeface="Arial" pitchFamily="34" charset="0"/>
            </a:endParaRPr>
          </a:p>
        </p:txBody>
      </p:sp>
      <p:sp>
        <p:nvSpPr>
          <p:cNvPr id="22" name="Rectangle 30"/>
          <p:cNvSpPr/>
          <p:nvPr/>
        </p:nvSpPr>
        <p:spPr>
          <a:xfrm>
            <a:off x="5325333" y="3885993"/>
            <a:ext cx="263469" cy="26269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Pie 24"/>
          <p:cNvSpPr/>
          <p:nvPr/>
        </p:nvSpPr>
        <p:spPr>
          <a:xfrm>
            <a:off x="5279773" y="1241108"/>
            <a:ext cx="284777" cy="28320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Oval 7"/>
          <p:cNvSpPr/>
          <p:nvPr/>
        </p:nvSpPr>
        <p:spPr>
          <a:xfrm>
            <a:off x="761355" y="3860023"/>
            <a:ext cx="316937" cy="31693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Oval 21"/>
          <p:cNvSpPr>
            <a:spLocks noChangeAspect="1"/>
          </p:cNvSpPr>
          <p:nvPr/>
        </p:nvSpPr>
        <p:spPr>
          <a:xfrm>
            <a:off x="707396" y="1214870"/>
            <a:ext cx="324953" cy="32766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9"/>
          <p:cNvSpPr/>
          <p:nvPr/>
        </p:nvSpPr>
        <p:spPr>
          <a:xfrm>
            <a:off x="734182" y="2578916"/>
            <a:ext cx="275377" cy="229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16"/>
          <p:cNvSpPr/>
          <p:nvPr/>
        </p:nvSpPr>
        <p:spPr>
          <a:xfrm rot="2700000">
            <a:off x="5357868" y="2504886"/>
            <a:ext cx="198401" cy="37746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703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539552" y="699294"/>
            <a:ext cx="3816424"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chemeClr val="accent3"/>
                </a:solidFill>
                <a:latin typeface="+mj-lt"/>
                <a:cs typeface="Arial" pitchFamily="34" charset="0"/>
              </a:rPr>
              <a:t>Module</a:t>
            </a:r>
            <a:endParaRPr lang="en-US" altLang="ko-KR" b="1" dirty="0">
              <a:solidFill>
                <a:schemeClr val="tx1">
                  <a:lumMod val="75000"/>
                  <a:lumOff val="25000"/>
                </a:schemeClr>
              </a:solidFill>
              <a:latin typeface="+mj-lt"/>
              <a:cs typeface="Arial" pitchFamily="34" charset="0"/>
            </a:endParaRPr>
          </a:p>
          <a:p>
            <a:pPr marL="0" indent="0">
              <a:buNone/>
            </a:pPr>
            <a:r>
              <a:rPr lang="en-US" altLang="ko-KR" b="1" dirty="0" err="1" smtClean="0">
                <a:solidFill>
                  <a:schemeClr val="tx1">
                    <a:lumMod val="75000"/>
                    <a:lumOff val="25000"/>
                  </a:schemeClr>
                </a:solidFill>
                <a:latin typeface="+mj-lt"/>
                <a:cs typeface="Arial" pitchFamily="34" charset="0"/>
              </a:rPr>
              <a:t>Quản</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lý</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điều</a:t>
            </a:r>
            <a:r>
              <a:rPr lang="en-US" altLang="ko-KR" b="1" dirty="0" smtClean="0">
                <a:solidFill>
                  <a:schemeClr val="tx1">
                    <a:lumMod val="75000"/>
                    <a:lumOff val="25000"/>
                  </a:schemeClr>
                </a:solidFill>
                <a:latin typeface="+mj-lt"/>
                <a:cs typeface="Arial" pitchFamily="34" charset="0"/>
              </a:rPr>
              <a:t> </a:t>
            </a:r>
            <a:r>
              <a:rPr lang="en-US" altLang="ko-KR" b="1" dirty="0" err="1" smtClean="0">
                <a:solidFill>
                  <a:schemeClr val="tx1">
                    <a:lumMod val="75000"/>
                    <a:lumOff val="25000"/>
                  </a:schemeClr>
                </a:solidFill>
                <a:latin typeface="+mj-lt"/>
                <a:cs typeface="Arial" pitchFamily="34" charset="0"/>
              </a:rPr>
              <a:t>hành</a:t>
            </a:r>
            <a:endParaRPr lang="ko-KR" altLang="en-US" b="1" dirty="0">
              <a:solidFill>
                <a:schemeClr val="tx1">
                  <a:lumMod val="75000"/>
                  <a:lumOff val="25000"/>
                </a:schemeClr>
              </a:solidFill>
              <a:latin typeface="+mj-lt"/>
              <a:cs typeface="Arial" pitchFamily="34" charset="0"/>
            </a:endParaRPr>
          </a:p>
        </p:txBody>
      </p:sp>
      <p:sp>
        <p:nvSpPr>
          <p:cNvPr id="7" name="TextBox 6"/>
          <p:cNvSpPr txBox="1"/>
          <p:nvPr/>
        </p:nvSpPr>
        <p:spPr>
          <a:xfrm>
            <a:off x="323243" y="2283718"/>
            <a:ext cx="4176464" cy="1754326"/>
          </a:xfrm>
          <a:prstGeom prst="rect">
            <a:avLst/>
          </a:prstGeom>
          <a:noFill/>
        </p:spPr>
        <p:txBody>
          <a:bodyPr wrap="square" rtlCol="0">
            <a:spAutoFit/>
          </a:bodyPr>
          <a:lstStyle/>
          <a:p>
            <a:r>
              <a:rPr lang="vi-VN" altLang="ko-KR" sz="1200" dirty="0">
                <a:solidFill>
                  <a:schemeClr val="tx1">
                    <a:lumMod val="75000"/>
                    <a:lumOff val="25000"/>
                  </a:schemeClr>
                </a:solidFill>
                <a:cs typeface="Arial" pitchFamily="34" charset="0"/>
              </a:rPr>
              <a:t>Module này cho phép Lãnh đạo công ty, lãnh đạo các bộ phận khởi tạo các dự án, các nhóm công việc và các đầu việc cụ thể để phân công giao việc cho nhân viên dưới quyền và theo dõi tiến độ mỗi khi nhân viên dưới quyền cập nhật tình hình công việc.</a:t>
            </a:r>
          </a:p>
          <a:p>
            <a:r>
              <a:rPr lang="vi-VN" altLang="ko-KR" sz="1200" dirty="0">
                <a:solidFill>
                  <a:schemeClr val="tx1">
                    <a:lumMod val="75000"/>
                    <a:lumOff val="25000"/>
                  </a:schemeClr>
                </a:solidFill>
                <a:cs typeface="Arial" pitchFamily="34" charset="0"/>
              </a:rPr>
              <a:t>Các nhân viên cũng có thể sử dụng chức năng này để tự khởi tạo danh sách công việc hàng ngày hàng tuần của mình để quản lý tốt hơn tiến độ thực hiện các công việc cá nhân.</a:t>
            </a:r>
          </a:p>
        </p:txBody>
      </p:sp>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l="23295" r="23295"/>
          <a:stretch>
            <a:fillRect/>
          </a:stretch>
        </p:blipFill>
        <p:spPr>
          <a:xfrm>
            <a:off x="4643438" y="0"/>
            <a:ext cx="4500562" cy="5143500"/>
          </a:xfrm>
        </p:spPr>
      </p:pic>
    </p:spTree>
    <p:extLst>
      <p:ext uri="{BB962C8B-B14F-4D97-AF65-F5344CB8AC3E}">
        <p14:creationId xmlns:p14="http://schemas.microsoft.com/office/powerpoint/2010/main" val="2650259542"/>
      </p:ext>
    </p:extLst>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2283</TotalTime>
  <Words>2852</Words>
  <Application>Microsoft Office PowerPoint</Application>
  <PresentationFormat>On-screen Show (16:9)</PresentationFormat>
  <Paragraphs>193</Paragraphs>
  <Slides>29</Slides>
  <Notes>0</Notes>
  <HiddenSlides>8</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29</vt:i4>
      </vt:variant>
    </vt:vector>
  </HeadingPairs>
  <TitlesOfParts>
    <vt:vector size="36" baseType="lpstr">
      <vt:lpstr>맑은 고딕</vt:lpstr>
      <vt:lpstr>Arial</vt:lpstr>
      <vt:lpstr>Arial Unicode MS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106</cp:revision>
  <dcterms:created xsi:type="dcterms:W3CDTF">2016-12-05T23:26:54Z</dcterms:created>
  <dcterms:modified xsi:type="dcterms:W3CDTF">2021-03-03T01:44:52Z</dcterms:modified>
</cp:coreProperties>
</file>