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58" r:id="rId4"/>
    <p:sldId id="355" r:id="rId5"/>
    <p:sldId id="260" r:id="rId6"/>
    <p:sldId id="363" r:id="rId7"/>
    <p:sldId id="364" r:id="rId8"/>
    <p:sldId id="365" r:id="rId9"/>
    <p:sldId id="366" r:id="rId10"/>
    <p:sldId id="320" r:id="rId11"/>
    <p:sldId id="359" r:id="rId12"/>
    <p:sldId id="361" r:id="rId13"/>
    <p:sldId id="360" r:id="rId14"/>
    <p:sldId id="347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E7E1C366-622C-4258-9753-26AABF54CF12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37D4E8D-7F93-45C0-8383-A68159D02D5D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07AAD900-5C8A-46EE-8F3F-276E7A823B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3D697A47-3CD1-4E96-9516-FDE670F563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0CAB57-9982-4553-B1D9-4D6CC85D7E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6E6B0-0030-4C24-AF1C-09B7BB3C4770}"/>
              </a:ext>
            </a:extLst>
          </p:cNvPr>
          <p:cNvSpPr/>
          <p:nvPr userDrawn="1"/>
        </p:nvSpPr>
        <p:spPr>
          <a:xfrm>
            <a:off x="0" y="474066"/>
            <a:ext cx="11704301" cy="5909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18006F3-E488-44A0-A59A-E1D3B86006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923314" cy="6858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388469D-CBAC-4278-96C5-9EBCCAF5DD50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E17AA3-92FD-4003-9A41-EC77EF819880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C033FD-1852-40D6-99E3-EAE0920A5C2F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E7AE36-51DF-4A4D-95F3-D16AA891335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063AE936-DFE4-4DD0-A62C-1EAE232B97BD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88C0DAA8-A60D-4797-A50D-3B59489A8922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9E936F18-65C6-44D9-8BE4-E13C62005A59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CDE1CBFD-B36F-4476-AD66-FE5689C99FEA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54A97323-642E-4873-8ECB-8C82C47BBCE7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E6FC4392-B579-420D-977D-05F6BAF6A444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213C0B4A-1837-4C1B-8D1B-BC1615210485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DFD69AD1-88C6-4D8A-BB4E-CE2C94AF1EBC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4747B958-0380-4C5F-8DEC-8D7F6B25907D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006DBA-4DAA-453A-A2AC-FF4A9322F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506713-2F55-452F-ABB6-47225E2D8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175F06E-27A9-46A4-B02C-A49E59D17DC3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8FA69B-57D7-4705-A140-F90E5220C72E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80E59088-2E8C-41FA-BAB8-F9EEF100122A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66A938-5524-4BC2-9E71-604DA7247A54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74D21A-C01F-4B09-AA57-1A00734860AA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8AAE3-B835-49A5-9A47-DE6EBCD7733E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46CD8-4F7B-49F9-A0E7-A3D2C7826A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2ECC6F6-A4A0-4672-8659-27C1C16408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E6C28-A080-4420-92C4-3AC673E4DAE1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DA6378AF-10CF-415A-9A2B-A4DF0CDD2A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2611C-8F42-4A88-BF2C-3F14A15A3A2D}"/>
              </a:ext>
            </a:extLst>
          </p:cNvPr>
          <p:cNvSpPr/>
          <p:nvPr userDrawn="1"/>
        </p:nvSpPr>
        <p:spPr>
          <a:xfrm>
            <a:off x="4200072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6E1EE68-F749-4414-A326-ABFB18D5E9AF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5002832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46C86-7BD4-4931-8982-4954A955A0D2}"/>
              </a:ext>
            </a:extLst>
          </p:cNvPr>
          <p:cNvSpPr/>
          <p:nvPr userDrawn="1"/>
        </p:nvSpPr>
        <p:spPr>
          <a:xfrm>
            <a:off x="7997604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938B100-7DB2-4283-A72B-BFBB92152E89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8800364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0F9E1-604E-4D14-8F49-BC5799DEC58C}"/>
              </a:ext>
            </a:extLst>
          </p:cNvPr>
          <p:cNvSpPr/>
          <p:nvPr userDrawn="1"/>
        </p:nvSpPr>
        <p:spPr>
          <a:xfrm>
            <a:off x="4200072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4D57A3-AC8C-481C-AFAC-A9FCFB199B2D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5002832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C6AC5-F655-4421-A219-B2F76C6CA2FD}"/>
              </a:ext>
            </a:extLst>
          </p:cNvPr>
          <p:cNvSpPr/>
          <p:nvPr userDrawn="1"/>
        </p:nvSpPr>
        <p:spPr>
          <a:xfrm>
            <a:off x="7997604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A2332AA-B2D0-4A28-A218-73EE3FE44954}"/>
              </a:ext>
            </a:extLst>
          </p:cNvPr>
          <p:cNvSpPr>
            <a:spLocks noGrp="1"/>
          </p:cNvSpPr>
          <p:nvPr>
            <p:ph type="pic" idx="26" hasCustomPrompt="1"/>
          </p:nvPr>
        </p:nvSpPr>
        <p:spPr>
          <a:xfrm>
            <a:off x="8800364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824B83C-4516-440E-B27E-09F0426F6C97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34E82-9DE3-4223-A15F-5A164AD987FB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EA46E-E59A-4542-8B95-8481B55D17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3694D8-8CF5-4FE1-B692-77DAC5112306}"/>
              </a:ext>
            </a:extLst>
          </p:cNvPr>
          <p:cNvSpPr txBox="1"/>
          <p:nvPr/>
        </p:nvSpPr>
        <p:spPr>
          <a:xfrm>
            <a:off x="6244046" y="3274455"/>
            <a:ext cx="594795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0" dirty="0">
                <a:solidFill>
                  <a:schemeClr val="bg1"/>
                </a:solidFill>
                <a:latin typeface="+mj-lt"/>
              </a:rPr>
              <a:t>Customer </a:t>
            </a:r>
            <a:r>
              <a:rPr lang="en-US" sz="8000" dirty="0" smtClean="0">
                <a:solidFill>
                  <a:schemeClr val="bg1"/>
                </a:solidFill>
                <a:latin typeface="+mj-lt"/>
              </a:rPr>
              <a:t>Analysis</a:t>
            </a:r>
            <a:endParaRPr lang="en-US" sz="8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32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4072" y="289422"/>
            <a:ext cx="8969094" cy="724247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Helvetica Neue"/>
              </a:rPr>
              <a:t>Segmentasi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Customer RFM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442695" y="1616225"/>
            <a:ext cx="11157122" cy="407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Rectangle 2"/>
          <p:cNvSpPr/>
          <p:nvPr/>
        </p:nvSpPr>
        <p:spPr>
          <a:xfrm>
            <a:off x="1418326" y="1129551"/>
            <a:ext cx="9850836" cy="502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0000"/>
                </a:solidFill>
                <a:latin typeface="Helvetica Neue"/>
              </a:rPr>
              <a:t> Loyal</a:t>
            </a:r>
            <a:r>
              <a:rPr lang="en-US" sz="2200" dirty="0" smtClean="0">
                <a:solidFill>
                  <a:srgbClr val="000000"/>
                </a:solidFill>
                <a:latin typeface="Helvetica Neue"/>
              </a:rPr>
              <a:t> 433, 434, 443,dan 444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Active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 323, 333, 321, 422, 421, 332, </a:t>
            </a:r>
            <a:r>
              <a:rPr lang="en-US" sz="2200" dirty="0" err="1">
                <a:solidFill>
                  <a:srgbClr val="000000"/>
                </a:solidFill>
                <a:latin typeface="Helvetica Neue"/>
              </a:rPr>
              <a:t>dan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 432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 Potential Churners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 222, 223, 233, </a:t>
            </a:r>
            <a:r>
              <a:rPr lang="en-US" sz="2200" dirty="0" err="1">
                <a:solidFill>
                  <a:srgbClr val="000000"/>
                </a:solidFill>
                <a:latin typeface="Helvetica Neue"/>
              </a:rPr>
              <a:t>dan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 322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 New Customers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 311, 411, </a:t>
            </a:r>
            <a:r>
              <a:rPr lang="en-US" sz="2200" dirty="0" err="1">
                <a:solidFill>
                  <a:srgbClr val="000000"/>
                </a:solidFill>
                <a:latin typeface="Helvetica Neue"/>
              </a:rPr>
              <a:t>dan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 331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 Big Spenders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 133, 134, 143, 244, 334, 343, 344, </a:t>
            </a:r>
            <a:r>
              <a:rPr lang="en-US" sz="2200" dirty="0" err="1">
                <a:solidFill>
                  <a:srgbClr val="000000"/>
                </a:solidFill>
                <a:latin typeface="Helvetica Neue"/>
              </a:rPr>
              <a:t>dan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 144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Helvetica Neue"/>
              </a:rPr>
              <a:t> Lost Customers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 111, 112, 113, 121, 122, 123, 132, 211, 212, 114, </a:t>
            </a:r>
            <a:r>
              <a:rPr lang="en-US" sz="2200" dirty="0" err="1">
                <a:solidFill>
                  <a:srgbClr val="000000"/>
                </a:solidFill>
                <a:latin typeface="Helvetica Neue"/>
              </a:rPr>
              <a:t>dan</a:t>
            </a:r>
            <a:r>
              <a:rPr lang="en-US" sz="2200" dirty="0">
                <a:solidFill>
                  <a:srgbClr val="000000"/>
                </a:solidFill>
                <a:latin typeface="Helvetica Neue"/>
              </a:rPr>
              <a:t> 141</a:t>
            </a:r>
          </a:p>
        </p:txBody>
      </p:sp>
      <p:sp>
        <p:nvSpPr>
          <p:cNvPr id="7" name="Chevron 13">
            <a:extLst>
              <a:ext uri="{FF2B5EF4-FFF2-40B4-BE49-F238E27FC236}">
                <a16:creationId xmlns:a16="http://schemas.microsoft.com/office/drawing/2014/main" id="{E2A5BE4C-0413-4E8C-B0C5-4B761F90C260}"/>
              </a:ext>
            </a:extLst>
          </p:cNvPr>
          <p:cNvSpPr/>
          <p:nvPr/>
        </p:nvSpPr>
        <p:spPr>
          <a:xfrm>
            <a:off x="1001449" y="1359645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9" name="Chevron 21">
            <a:extLst>
              <a:ext uri="{FF2B5EF4-FFF2-40B4-BE49-F238E27FC236}">
                <a16:creationId xmlns:a16="http://schemas.microsoft.com/office/drawing/2014/main" id="{BD1FEB42-3168-40FC-BFEB-07AB903B7AC8}"/>
              </a:ext>
            </a:extLst>
          </p:cNvPr>
          <p:cNvSpPr/>
          <p:nvPr/>
        </p:nvSpPr>
        <p:spPr>
          <a:xfrm>
            <a:off x="991765" y="2277396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0" name="Chevron 29">
            <a:extLst>
              <a:ext uri="{FF2B5EF4-FFF2-40B4-BE49-F238E27FC236}">
                <a16:creationId xmlns:a16="http://schemas.microsoft.com/office/drawing/2014/main" id="{FCC622AD-9ECF-430A-9BF4-07D28C775801}"/>
              </a:ext>
            </a:extLst>
          </p:cNvPr>
          <p:cNvSpPr/>
          <p:nvPr/>
        </p:nvSpPr>
        <p:spPr>
          <a:xfrm>
            <a:off x="1025924" y="3047135"/>
            <a:ext cx="400199" cy="513159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2" name="Chevron 21">
            <a:extLst>
              <a:ext uri="{FF2B5EF4-FFF2-40B4-BE49-F238E27FC236}">
                <a16:creationId xmlns:a16="http://schemas.microsoft.com/office/drawing/2014/main" id="{BD1FEB42-3168-40FC-BFEB-07AB903B7AC8}"/>
              </a:ext>
            </a:extLst>
          </p:cNvPr>
          <p:cNvSpPr/>
          <p:nvPr/>
        </p:nvSpPr>
        <p:spPr>
          <a:xfrm>
            <a:off x="991764" y="3964885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4" name="Chevron 37">
            <a:extLst>
              <a:ext uri="{FF2B5EF4-FFF2-40B4-BE49-F238E27FC236}">
                <a16:creationId xmlns:a16="http://schemas.microsoft.com/office/drawing/2014/main" id="{0B6B9429-1037-4650-8C18-DAD715733886}"/>
              </a:ext>
            </a:extLst>
          </p:cNvPr>
          <p:cNvSpPr/>
          <p:nvPr/>
        </p:nvSpPr>
        <p:spPr>
          <a:xfrm>
            <a:off x="1018127" y="4823059"/>
            <a:ext cx="400199" cy="51315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6" name="Chevron 21">
            <a:extLst>
              <a:ext uri="{FF2B5EF4-FFF2-40B4-BE49-F238E27FC236}">
                <a16:creationId xmlns:a16="http://schemas.microsoft.com/office/drawing/2014/main" id="{BD1FEB42-3168-40FC-BFEB-07AB903B7AC8}"/>
              </a:ext>
            </a:extLst>
          </p:cNvPr>
          <p:cNvSpPr/>
          <p:nvPr/>
        </p:nvSpPr>
        <p:spPr>
          <a:xfrm>
            <a:off x="1052354" y="5663410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1401648" y="222541"/>
            <a:ext cx="9505838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442695" y="1373541"/>
            <a:ext cx="11157122" cy="407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622"/>
          <a:stretch/>
        </p:blipFill>
        <p:spPr>
          <a:xfrm>
            <a:off x="4600995" y="148452"/>
            <a:ext cx="6998822" cy="6709548"/>
          </a:xfrm>
          <a:prstGeom prst="rect">
            <a:avLst/>
          </a:prstGeom>
        </p:spPr>
      </p:pic>
      <p:sp>
        <p:nvSpPr>
          <p:cNvPr id="8" name="Text Placeholder 2058">
            <a:extLst>
              <a:ext uri="{FF2B5EF4-FFF2-40B4-BE49-F238E27FC236}">
                <a16:creationId xmlns:a16="http://schemas.microsoft.com/office/drawing/2014/main" id="{376B3904-7DE8-410B-B0BC-3D0F6F51B1CC}"/>
              </a:ext>
            </a:extLst>
          </p:cNvPr>
          <p:cNvSpPr txBox="1">
            <a:spLocks/>
          </p:cNvSpPr>
          <p:nvPr/>
        </p:nvSpPr>
        <p:spPr>
          <a:xfrm>
            <a:off x="465910" y="516109"/>
            <a:ext cx="3452948" cy="22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 err="1" smtClean="0">
                <a:solidFill>
                  <a:schemeClr val="accent1"/>
                </a:solidFill>
              </a:rPr>
              <a:t>Grafik</a:t>
            </a:r>
            <a:r>
              <a:rPr lang="en-US" altLang="ko-KR" sz="5400" dirty="0" smtClean="0">
                <a:solidFill>
                  <a:schemeClr val="accent1"/>
                </a:solidFill>
              </a:rPr>
              <a:t> 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</a:t>
            </a:r>
          </a:p>
          <a:p>
            <a:pPr marL="0" indent="0">
              <a:buNone/>
            </a:pP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Segments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6011" y="2142309"/>
            <a:ext cx="2547257" cy="183088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5910" y="3163591"/>
            <a:ext cx="4001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</a:t>
            </a:r>
            <a:r>
              <a:rPr lang="en-US" sz="2400" dirty="0" smtClean="0"/>
              <a:t>Customer </a:t>
            </a:r>
            <a:r>
              <a:rPr lang="en-US" sz="2400" dirty="0"/>
              <a:t>Segments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10,11% </a:t>
            </a:r>
            <a:r>
              <a:rPr lang="en-US" sz="2400" dirty="0"/>
              <a:t>customer yang loyal</a:t>
            </a:r>
          </a:p>
        </p:txBody>
      </p:sp>
    </p:spTree>
    <p:extLst>
      <p:ext uri="{BB962C8B-B14F-4D97-AF65-F5344CB8AC3E}">
        <p14:creationId xmlns:p14="http://schemas.microsoft.com/office/powerpoint/2010/main" val="153240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1708" y="-23639"/>
            <a:ext cx="75830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Rekomendasi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2B0B6-5FD8-4991-892A-63FB88A0AED1}"/>
              </a:ext>
            </a:extLst>
          </p:cNvPr>
          <p:cNvGrpSpPr/>
          <p:nvPr/>
        </p:nvGrpSpPr>
        <p:grpSpPr>
          <a:xfrm>
            <a:off x="4233187" y="1041993"/>
            <a:ext cx="7011614" cy="1998440"/>
            <a:chOff x="5334355" y="1440225"/>
            <a:chExt cx="5169905" cy="19984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413086-557E-4D9D-8C44-646AD8EE131E}"/>
                </a:ext>
              </a:extLst>
            </p:cNvPr>
            <p:cNvSpPr txBox="1"/>
            <p:nvPr/>
          </p:nvSpPr>
          <p:spPr>
            <a:xfrm>
              <a:off x="5334355" y="1445277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300F6A-862A-40CA-9B5E-7B2DD860FD49}"/>
                </a:ext>
              </a:extLst>
            </p:cNvPr>
            <p:cNvSpPr txBox="1"/>
            <p:nvPr/>
          </p:nvSpPr>
          <p:spPr>
            <a:xfrm>
              <a:off x="5859861" y="1735635"/>
              <a:ext cx="4644399" cy="170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dirty="0" err="1" smtClean="0">
                  <a:solidFill>
                    <a:schemeClr val="bg1"/>
                  </a:solidFill>
                  <a:cs typeface="Arial" pitchFamily="34" charset="0"/>
                </a:rPr>
                <a:t>Lakukan</a:t>
              </a:r>
              <a:r>
                <a:rPr lang="en-US" altLang="ko-KR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cs typeface="Arial" pitchFamily="34" charset="0"/>
                </a:rPr>
                <a:t>pemberian</a:t>
              </a:r>
              <a:r>
                <a:rPr lang="en-US" altLang="ko-KR" dirty="0" smtClean="0">
                  <a:solidFill>
                    <a:schemeClr val="bg1"/>
                  </a:solidFill>
                  <a:cs typeface="Arial" pitchFamily="34" charset="0"/>
                </a:rPr>
                <a:t> reward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dirty="0" err="1" smtClean="0">
                  <a:solidFill>
                    <a:schemeClr val="bg1"/>
                  </a:solidFill>
                  <a:cs typeface="Arial" pitchFamily="34" charset="0"/>
                </a:rPr>
                <a:t>Meminta</a:t>
              </a:r>
              <a:r>
                <a:rPr lang="en-US" altLang="ko-KR" dirty="0" smtClean="0">
                  <a:solidFill>
                    <a:schemeClr val="bg1"/>
                  </a:solidFill>
                  <a:cs typeface="Arial" pitchFamily="34" charset="0"/>
                </a:rPr>
                <a:t> customer </a:t>
              </a:r>
              <a:r>
                <a:rPr lang="en-US" altLang="ko-KR" dirty="0" err="1" smtClean="0">
                  <a:solidFill>
                    <a:schemeClr val="bg1"/>
                  </a:solidFill>
                  <a:cs typeface="Arial" pitchFamily="34" charset="0"/>
                </a:rPr>
                <a:t>memberikan</a:t>
              </a:r>
              <a:r>
                <a:rPr lang="en-US" altLang="ko-KR" dirty="0" smtClean="0">
                  <a:solidFill>
                    <a:schemeClr val="bg1"/>
                  </a:solidFill>
                  <a:cs typeface="Arial" pitchFamily="34" charset="0"/>
                </a:rPr>
                <a:t> review </a:t>
              </a:r>
              <a:r>
                <a:rPr lang="en-US" altLang="ko-KR" dirty="0" err="1" smtClean="0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dirty="0" smtClean="0">
                  <a:solidFill>
                    <a:schemeClr val="bg1"/>
                  </a:solidFill>
                  <a:cs typeface="Arial" pitchFamily="34" charset="0"/>
                </a:rPr>
                <a:t> testimony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Meminta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customer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merekomendasikan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ke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lingkungannya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9B8D0E-F4DB-407F-93E8-B01A240069D5}"/>
                </a:ext>
              </a:extLst>
            </p:cNvPr>
            <p:cNvSpPr txBox="1"/>
            <p:nvPr/>
          </p:nvSpPr>
          <p:spPr>
            <a:xfrm>
              <a:off x="6097980" y="1440225"/>
              <a:ext cx="4168162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Loyal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5268842" y="2684460"/>
            <a:ext cx="10356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300F6A-862A-40CA-9B5E-7B2DD860FD49}"/>
              </a:ext>
            </a:extLst>
          </p:cNvPr>
          <p:cNvSpPr txBox="1"/>
          <p:nvPr/>
        </p:nvSpPr>
        <p:spPr>
          <a:xfrm>
            <a:off x="5658605" y="3196349"/>
            <a:ext cx="629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Lakukan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pemberian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reward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Meminta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customer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memberikan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review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testimoni</a:t>
            </a:r>
            <a:endParaRPr lang="en-US" altLang="ko-K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Meminta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customer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merekomendasikan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lingkungannya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9B8D0E-F4DB-407F-93E8-B01A240069D5}"/>
              </a:ext>
            </a:extLst>
          </p:cNvPr>
          <p:cNvSpPr txBox="1"/>
          <p:nvPr/>
        </p:nvSpPr>
        <p:spPr>
          <a:xfrm>
            <a:off x="6304495" y="2730626"/>
            <a:ext cx="5653014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Active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5963682" y="4561562"/>
            <a:ext cx="10356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300F6A-862A-40CA-9B5E-7B2DD860FD49}"/>
              </a:ext>
            </a:extLst>
          </p:cNvPr>
          <p:cNvSpPr txBox="1"/>
          <p:nvPr/>
        </p:nvSpPr>
        <p:spPr>
          <a:xfrm>
            <a:off x="6523927" y="5039097"/>
            <a:ext cx="62989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L</a:t>
            </a:r>
            <a:r>
              <a:rPr lang="en-US" dirty="0" err="1" smtClean="0">
                <a:solidFill>
                  <a:schemeClr val="bg1"/>
                </a:solidFill>
              </a:rPr>
              <a:t>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penawaran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membership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diskon</a:t>
            </a:r>
            <a:endParaRPr lang="en-US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Rekomendasikan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produk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menarik</a:t>
            </a:r>
            <a:r>
              <a:rPr lang="en-US" dirty="0" smtClean="0">
                <a:solidFill>
                  <a:schemeClr val="bg1"/>
                </a:solidFill>
              </a:rPr>
              <a:t> lain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9B8D0E-F4DB-407F-93E8-B01A240069D5}"/>
              </a:ext>
            </a:extLst>
          </p:cNvPr>
          <p:cNvSpPr txBox="1"/>
          <p:nvPr/>
        </p:nvSpPr>
        <p:spPr>
          <a:xfrm>
            <a:off x="6999335" y="4607728"/>
            <a:ext cx="5653014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Potential 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Churners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1708" y="-23639"/>
            <a:ext cx="75830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Rekomendasi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2B0B6-5FD8-4991-892A-63FB88A0AED1}"/>
              </a:ext>
            </a:extLst>
          </p:cNvPr>
          <p:cNvGrpSpPr/>
          <p:nvPr/>
        </p:nvGrpSpPr>
        <p:grpSpPr>
          <a:xfrm>
            <a:off x="4233187" y="1041993"/>
            <a:ext cx="7047058" cy="1409093"/>
            <a:chOff x="5334355" y="1440225"/>
            <a:chExt cx="5196039" cy="140909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413086-557E-4D9D-8C44-646AD8EE131E}"/>
                </a:ext>
              </a:extLst>
            </p:cNvPr>
            <p:cNvSpPr txBox="1"/>
            <p:nvPr/>
          </p:nvSpPr>
          <p:spPr>
            <a:xfrm>
              <a:off x="5334355" y="1445277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300F6A-862A-40CA-9B5E-7B2DD860FD49}"/>
                </a:ext>
              </a:extLst>
            </p:cNvPr>
            <p:cNvSpPr txBox="1"/>
            <p:nvPr/>
          </p:nvSpPr>
          <p:spPr>
            <a:xfrm>
              <a:off x="5885995" y="1925988"/>
              <a:ext cx="46443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Lakukan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i="1" dirty="0">
                  <a:solidFill>
                    <a:schemeClr val="bg1"/>
                  </a:solidFill>
                </a:rPr>
                <a:t>post-sale support </a:t>
              </a:r>
              <a:endParaRPr lang="en-US" dirty="0">
                <a:solidFill>
                  <a:schemeClr val="bg1"/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J</a:t>
              </a:r>
              <a:r>
                <a:rPr lang="en-US" dirty="0" err="1" smtClean="0">
                  <a:solidFill>
                    <a:schemeClr val="bg1"/>
                  </a:solidFill>
                </a:rPr>
                <a:t>alin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ulang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relasi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dengan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customer 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9B8D0E-F4DB-407F-93E8-B01A240069D5}"/>
                </a:ext>
              </a:extLst>
            </p:cNvPr>
            <p:cNvSpPr txBox="1"/>
            <p:nvPr/>
          </p:nvSpPr>
          <p:spPr>
            <a:xfrm>
              <a:off x="6097980" y="1440225"/>
              <a:ext cx="4168162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New Customers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5268842" y="2684460"/>
            <a:ext cx="10356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300F6A-862A-40CA-9B5E-7B2DD860FD49}"/>
              </a:ext>
            </a:extLst>
          </p:cNvPr>
          <p:cNvSpPr txBox="1"/>
          <p:nvPr/>
        </p:nvSpPr>
        <p:spPr>
          <a:xfrm>
            <a:off x="5658605" y="3196349"/>
            <a:ext cx="629890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pembangun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customer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rekomendasi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produk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sedang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diskon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9B8D0E-F4DB-407F-93E8-B01A240069D5}"/>
              </a:ext>
            </a:extLst>
          </p:cNvPr>
          <p:cNvSpPr txBox="1"/>
          <p:nvPr/>
        </p:nvSpPr>
        <p:spPr>
          <a:xfrm>
            <a:off x="6304495" y="2730626"/>
            <a:ext cx="5653014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Big Spenders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6134164" y="4527208"/>
            <a:ext cx="10356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300F6A-862A-40CA-9B5E-7B2DD860FD49}"/>
              </a:ext>
            </a:extLst>
          </p:cNvPr>
          <p:cNvSpPr txBox="1"/>
          <p:nvPr/>
        </p:nvSpPr>
        <p:spPr>
          <a:xfrm>
            <a:off x="6523927" y="5039097"/>
            <a:ext cx="6298904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Lakukan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campaign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baru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agar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mengambil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interest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kembali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customer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9B8D0E-F4DB-407F-93E8-B01A240069D5}"/>
              </a:ext>
            </a:extLst>
          </p:cNvPr>
          <p:cNvSpPr txBox="1"/>
          <p:nvPr/>
        </p:nvSpPr>
        <p:spPr>
          <a:xfrm>
            <a:off x="7169817" y="4573374"/>
            <a:ext cx="5653014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Lost Customers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6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894AB-D42D-4C72-AF38-625276C2FFA8}"/>
              </a:ext>
            </a:extLst>
          </p:cNvPr>
          <p:cNvSpPr/>
          <p:nvPr/>
        </p:nvSpPr>
        <p:spPr>
          <a:xfrm>
            <a:off x="-1" y="4525818"/>
            <a:ext cx="12192001" cy="2332182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0DB56-26DE-4005-902B-2E68ACC2F5A6}"/>
              </a:ext>
            </a:extLst>
          </p:cNvPr>
          <p:cNvSpPr txBox="1"/>
          <p:nvPr/>
        </p:nvSpPr>
        <p:spPr>
          <a:xfrm>
            <a:off x="-104504" y="4611232"/>
            <a:ext cx="12191998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Analisis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</a:rPr>
              <a:t>Recency</a:t>
            </a:r>
            <a:r>
              <a:rPr lang="en-US" sz="4000" b="1" i="1" dirty="0">
                <a:solidFill>
                  <a:schemeClr val="bg1"/>
                </a:solidFill>
              </a:rPr>
              <a:t>, Frequency</a:t>
            </a:r>
            <a:r>
              <a:rPr lang="en-US" sz="4000" b="1" i="1" dirty="0" smtClean="0">
                <a:solidFill>
                  <a:schemeClr val="bg1"/>
                </a:solidFill>
              </a:rPr>
              <a:t>, </a:t>
            </a:r>
            <a:r>
              <a:rPr lang="en-US" sz="4000" b="1" dirty="0" err="1" smtClean="0">
                <a:solidFill>
                  <a:schemeClr val="bg1"/>
                </a:solidFill>
              </a:rPr>
              <a:t>dan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i="1" dirty="0">
                <a:solidFill>
                  <a:schemeClr val="bg1"/>
                </a:solidFill>
              </a:rPr>
              <a:t>Monetary</a:t>
            </a:r>
            <a:r>
              <a:rPr lang="en-US" sz="4000" b="1" dirty="0">
                <a:solidFill>
                  <a:schemeClr val="bg1"/>
                </a:solidFill>
              </a:rPr>
              <a:t> (RFM</a:t>
            </a:r>
            <a:r>
              <a:rPr lang="en-US" sz="4000" b="1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untuk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>
                <a:solidFill>
                  <a:schemeClr val="bg1"/>
                </a:solidFill>
              </a:rPr>
              <a:t>melakukan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segmentasi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customer</a:t>
            </a:r>
          </a:p>
          <a:p>
            <a:pPr algn="ctr"/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058">
            <a:extLst>
              <a:ext uri="{FF2B5EF4-FFF2-40B4-BE49-F238E27FC236}">
                <a16:creationId xmlns:a16="http://schemas.microsoft.com/office/drawing/2014/main" id="{376B3904-7DE8-410B-B0BC-3D0F6F51B1CC}"/>
              </a:ext>
            </a:extLst>
          </p:cNvPr>
          <p:cNvSpPr txBox="1">
            <a:spLocks/>
          </p:cNvSpPr>
          <p:nvPr/>
        </p:nvSpPr>
        <p:spPr>
          <a:xfrm>
            <a:off x="465910" y="516109"/>
            <a:ext cx="3452948" cy="223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 err="1" smtClean="0">
                <a:solidFill>
                  <a:schemeClr val="accent1"/>
                </a:solidFill>
              </a:rPr>
              <a:t>Tabel</a:t>
            </a:r>
            <a:r>
              <a:rPr lang="en-US" altLang="ko-KR" sz="5400" dirty="0" smtClean="0">
                <a:solidFill>
                  <a:schemeClr val="accent1"/>
                </a:solidFill>
              </a:rPr>
              <a:t> 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yang</a:t>
            </a:r>
          </a:p>
          <a:p>
            <a:pPr marL="0" indent="0">
              <a:buNone/>
            </a:pPr>
            <a:r>
              <a:rPr lang="en-US" altLang="ko-KR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digunakan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7B334C-5667-41D3-9A99-B1701F96DC50}"/>
              </a:ext>
            </a:extLst>
          </p:cNvPr>
          <p:cNvSpPr txBox="1">
            <a:spLocks/>
          </p:cNvSpPr>
          <p:nvPr/>
        </p:nvSpPr>
        <p:spPr>
          <a:xfrm>
            <a:off x="4849402" y="1413293"/>
            <a:ext cx="1998859" cy="43763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cs typeface="Arial" pitchFamily="34" charset="0"/>
              </a:rPr>
              <a:t>Order Details</a:t>
            </a:r>
            <a:endParaRPr lang="en-US" altLang="ko-KR" sz="4000" dirty="0">
              <a:cs typeface="Arial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5B6D6B0-6367-4EE3-9404-374E7ACDD16F}"/>
              </a:ext>
            </a:extLst>
          </p:cNvPr>
          <p:cNvSpPr txBox="1">
            <a:spLocks/>
          </p:cNvSpPr>
          <p:nvPr/>
        </p:nvSpPr>
        <p:spPr>
          <a:xfrm>
            <a:off x="8795413" y="1632108"/>
            <a:ext cx="1692000" cy="288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cs typeface="Arial" pitchFamily="34" charset="0"/>
              </a:rPr>
              <a:t>Order</a:t>
            </a:r>
            <a:endParaRPr lang="en-US" altLang="ko-KR" sz="4000" dirty="0">
              <a:cs typeface="Arial" pitchFamily="34" charset="0"/>
            </a:endParaRPr>
          </a:p>
        </p:txBody>
      </p:sp>
      <p:sp>
        <p:nvSpPr>
          <p:cNvPr id="12" name="Text Placeholder 2048">
            <a:extLst>
              <a:ext uri="{FF2B5EF4-FFF2-40B4-BE49-F238E27FC236}">
                <a16:creationId xmlns:a16="http://schemas.microsoft.com/office/drawing/2014/main" id="{E9645C85-54F7-4CE0-8F92-45D3A4CF50A1}"/>
              </a:ext>
            </a:extLst>
          </p:cNvPr>
          <p:cNvSpPr txBox="1">
            <a:spLocks/>
          </p:cNvSpPr>
          <p:nvPr/>
        </p:nvSpPr>
        <p:spPr>
          <a:xfrm>
            <a:off x="4104818" y="4909124"/>
            <a:ext cx="3488025" cy="1723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smtClean="0">
                <a:cs typeface="Arial" pitchFamily="34" charset="0"/>
              </a:rPr>
              <a:t>Customers</a:t>
            </a:r>
            <a:endParaRPr lang="en-US" altLang="ko-KR" sz="4000" dirty="0">
              <a:cs typeface="Arial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5236764" y="3097838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129A92F-4B02-46CB-85B7-564B00613DBE}"/>
              </a:ext>
            </a:extLst>
          </p:cNvPr>
          <p:cNvSpPr/>
          <p:nvPr/>
        </p:nvSpPr>
        <p:spPr>
          <a:xfrm>
            <a:off x="9029345" y="3084480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D19B2AC-416E-4916-B33F-C6791E5C124D}"/>
              </a:ext>
            </a:extLst>
          </p:cNvPr>
          <p:cNvSpPr/>
          <p:nvPr/>
        </p:nvSpPr>
        <p:spPr>
          <a:xfrm>
            <a:off x="5236764" y="626437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7E4C2DFE-70F3-41BA-9A23-6822731FECE7}"/>
              </a:ext>
            </a:extLst>
          </p:cNvPr>
          <p:cNvSpPr/>
          <p:nvPr/>
        </p:nvSpPr>
        <p:spPr>
          <a:xfrm>
            <a:off x="9029345" y="625101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F0E9AA58-C259-4C6A-8932-4166D6DBCF15}"/>
              </a:ext>
            </a:extLst>
          </p:cNvPr>
          <p:cNvSpPr/>
          <p:nvPr/>
        </p:nvSpPr>
        <p:spPr>
          <a:xfrm>
            <a:off x="9029345" y="3094703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8B6EFD37-BADE-449C-9B03-A8FCDFFB54D7}"/>
              </a:ext>
            </a:extLst>
          </p:cNvPr>
          <p:cNvSpPr/>
          <p:nvPr/>
        </p:nvSpPr>
        <p:spPr>
          <a:xfrm>
            <a:off x="9029345" y="6214581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9628CDF5-A028-4EB2-A446-6940AC544FFB}"/>
              </a:ext>
            </a:extLst>
          </p:cNvPr>
          <p:cNvSpPr/>
          <p:nvPr/>
        </p:nvSpPr>
        <p:spPr>
          <a:xfrm>
            <a:off x="7824650" y="3840480"/>
            <a:ext cx="4062549" cy="266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Flowchart Query</a:t>
            </a:r>
            <a:endParaRPr lang="en-US" sz="4400" dirty="0"/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3799376" y="222541"/>
            <a:ext cx="4621501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ian\Downloads\RFM ANALYSIS 1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r="1910"/>
          <a:stretch/>
        </p:blipFill>
        <p:spPr bwMode="auto">
          <a:xfrm>
            <a:off x="169818" y="1233409"/>
            <a:ext cx="11896726" cy="47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4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1057" y="405650"/>
            <a:ext cx="11573197" cy="724247"/>
          </a:xfrm>
        </p:spPr>
        <p:txBody>
          <a:bodyPr/>
          <a:lstStyle/>
          <a:p>
            <a:r>
              <a:rPr lang="en-US" sz="4400" dirty="0" smtClean="0"/>
              <a:t>Flowchart Query</a:t>
            </a:r>
            <a:endParaRPr lang="en-US" sz="4400" dirty="0"/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7516905" y="320824"/>
            <a:ext cx="4621501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Gian\Downloads\RFM ANALYSIS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8" y="320824"/>
            <a:ext cx="7132797" cy="6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7516905" y="1517233"/>
            <a:ext cx="4148226" cy="411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0019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4991" y="403791"/>
            <a:ext cx="11573197" cy="724247"/>
          </a:xfrm>
        </p:spPr>
        <p:txBody>
          <a:bodyPr/>
          <a:lstStyle/>
          <a:p>
            <a:r>
              <a:rPr lang="en-US" sz="4400" dirty="0" smtClean="0"/>
              <a:t>Flowchart Query</a:t>
            </a:r>
            <a:endParaRPr lang="en-US" sz="4400" dirty="0"/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7440838" y="286823"/>
            <a:ext cx="4621501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Gian\Downloads\RFM ANALYSIS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" y="98592"/>
            <a:ext cx="7181301" cy="649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7176214" y="1485922"/>
            <a:ext cx="4737880" cy="411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9056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4278" y="307367"/>
            <a:ext cx="11573197" cy="724247"/>
          </a:xfrm>
        </p:spPr>
        <p:txBody>
          <a:bodyPr/>
          <a:lstStyle/>
          <a:p>
            <a:r>
              <a:rPr lang="en-US" sz="4400" dirty="0" smtClean="0"/>
              <a:t>Flowchart Query</a:t>
            </a:r>
            <a:endParaRPr lang="en-US" sz="4400" dirty="0"/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6110127" y="222541"/>
            <a:ext cx="4621501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6503861" y="1517233"/>
            <a:ext cx="5161270" cy="411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074" name="Picture 2" descr="C:\Users\Gian\Downloads\RFM ANALYSIS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" y="222541"/>
            <a:ext cx="5303521" cy="648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32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Query RFM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658" t="14727" b="3815"/>
          <a:stretch/>
        </p:blipFill>
        <p:spPr>
          <a:xfrm>
            <a:off x="395127" y="1169125"/>
            <a:ext cx="11430000" cy="5266848"/>
          </a:xfrm>
          <a:prstGeom prst="rect">
            <a:avLst/>
          </a:prstGeom>
        </p:spPr>
      </p:pic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3799376" y="222541"/>
            <a:ext cx="4621501" cy="893900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A4904C-CB76-4BDA-BDCF-76F1EAD28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2529" y="259316"/>
            <a:ext cx="7277454" cy="724247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Data RFM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517A43-B4CA-49D1-B1EB-87F656D3FD7C}"/>
              </a:ext>
            </a:extLst>
          </p:cNvPr>
          <p:cNvSpPr/>
          <p:nvPr/>
        </p:nvSpPr>
        <p:spPr>
          <a:xfrm>
            <a:off x="442695" y="1373541"/>
            <a:ext cx="11157122" cy="407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7" y="983563"/>
            <a:ext cx="10785838" cy="5443438"/>
          </a:xfrm>
          <a:prstGeom prst="rect">
            <a:avLst/>
          </a:prstGeom>
        </p:spPr>
      </p:pic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150F6FEA-4ACE-4A0B-BC7A-22E8077B80D0}"/>
              </a:ext>
            </a:extLst>
          </p:cNvPr>
          <p:cNvSpPr/>
          <p:nvPr/>
        </p:nvSpPr>
        <p:spPr>
          <a:xfrm>
            <a:off x="3213464" y="192876"/>
            <a:ext cx="5590902" cy="857125"/>
          </a:xfrm>
          <a:prstGeom prst="roundRect">
            <a:avLst>
              <a:gd name="adj" fmla="val 50000"/>
            </a:avLst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81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929EE3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140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맑은 고딕</vt:lpstr>
      <vt:lpstr>Arial</vt:lpstr>
      <vt:lpstr>Arial Unicode MS</vt:lpstr>
      <vt:lpstr>Calibri</vt:lpstr>
      <vt:lpstr>Helvetica Neue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Gian</cp:lastModifiedBy>
  <cp:revision>78</cp:revision>
  <dcterms:created xsi:type="dcterms:W3CDTF">2020-01-20T05:08:25Z</dcterms:created>
  <dcterms:modified xsi:type="dcterms:W3CDTF">2023-01-27T14:50:22Z</dcterms:modified>
</cp:coreProperties>
</file>