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86" r:id="rId7"/>
    <p:sldId id="283" r:id="rId8"/>
    <p:sldId id="287" r:id="rId9"/>
    <p:sldId id="289" r:id="rId10"/>
    <p:sldId id="290" r:id="rId11"/>
    <p:sldId id="292" r:id="rId12"/>
    <p:sldId id="288" r:id="rId13"/>
    <p:sldId id="284" r:id="rId14"/>
    <p:sldId id="293" r:id="rId15"/>
    <p:sldId id="297" r:id="rId16"/>
    <p:sldId id="294" r:id="rId17"/>
    <p:sldId id="262" r:id="rId18"/>
    <p:sldId id="295" r:id="rId19"/>
    <p:sldId id="296" r:id="rId20"/>
    <p:sldId id="281" r:id="rId21"/>
    <p:sldId id="298" r:id="rId22"/>
  </p:sldIdLst>
  <p:sldSz cx="9144000" cy="5143500" type="screen16x9"/>
  <p:notesSz cx="6858000" cy="9144000"/>
  <p:embeddedFontLst>
    <p:embeddedFont>
      <p:font typeface="Plus Jakarta Sans" panose="020B0604020202020204" charset="0"/>
      <p:regular r:id="rId24"/>
      <p:bold r:id="rId25"/>
      <p:italic r:id="rId26"/>
      <p:boldItalic r:id="rId27"/>
    </p:embeddedFont>
    <p:embeddedFont>
      <p:font typeface="Plus Jakarta Sans SemiBold" panose="020B0604020202020204" charset="0"/>
      <p:regular r:id="rId28"/>
      <p:bold r:id="rId29"/>
      <p:italic r:id="rId30"/>
      <p:boldItalic r:id="rId31"/>
    </p:embeddedFont>
    <p:embeddedFont>
      <p:font typeface="Plus Jakarta Sans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D77926-A77A-4400-AA21-B92E3D1A8AFB}">
  <a:tblStyle styleId="{DFD77926-A77A-4400-AA21-B92E3D1A8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06274ff1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06274ff1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394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836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47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5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6282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87701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3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a9f088621_1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a9f088621_1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5365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5743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30dccd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30dccd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7189d3f5d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7189d3f5d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6060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a9f088621_1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a9f088621_1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8643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8134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6489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musa.github.io/MUSA_801.io/project_8/index.html" TargetMode="External"/><Relationship Id="rId7" Type="http://schemas.openxmlformats.org/officeDocument/2006/relationships/hyperlink" Target="https://towardsdatascience.com/hyper-parameter-optimization-with-optuna-4920d5732e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unusmuhammad007.medium.com/3-machine-learning-evaluation-239426e3319e" TargetMode="External"/><Relationship Id="rId5" Type="http://schemas.openxmlformats.org/officeDocument/2006/relationships/hyperlink" Target="https://github.com/dphi-official/Imbalanced_classes/blob/master/Intro_to_Imbalanced_class.ipynb" TargetMode="External"/><Relationship Id="rId4" Type="http://schemas.openxmlformats.org/officeDocument/2006/relationships/hyperlink" Target="https://aiplanet.com/notebooks/1311/manish_kc_06/introduction-to-exploratory-data-analysi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1828498" y="2039788"/>
            <a:ext cx="6744000" cy="2322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 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Data Science </a:t>
            </a:r>
            <a:r>
              <a:rPr lang="id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2023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it-IT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Prediksi </a:t>
            </a:r>
            <a:r>
              <a:rPr lang="it-IT" sz="35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it-IT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pada Lalu Lintas di Kota Bogor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sz="3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828498" y="3852845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dk1"/>
                </a:solidFill>
              </a:rPr>
              <a:t>Gian </a:t>
            </a:r>
            <a:r>
              <a:rPr lang="en-US" sz="2500" dirty="0" err="1" smtClean="0">
                <a:solidFill>
                  <a:schemeClr val="dk1"/>
                </a:solidFill>
              </a:rPr>
              <a:t>Habli</a:t>
            </a:r>
            <a:r>
              <a:rPr lang="en-US" sz="2500" dirty="0" smtClean="0">
                <a:solidFill>
                  <a:schemeClr val="dk1"/>
                </a:solidFill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</a:rPr>
              <a:t>Maulana</a:t>
            </a:r>
            <a:endParaRPr dirty="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450" y="1406038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CLEANSING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8745"/>
            <a:ext cx="8275940" cy="30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CLEANSING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7" y="2523173"/>
            <a:ext cx="2895911" cy="2160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60" y="2523173"/>
            <a:ext cx="2895912" cy="2160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27" y="2523173"/>
            <a:ext cx="2895912" cy="2160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77" y="1121453"/>
            <a:ext cx="8714478" cy="1147383"/>
          </a:xfrm>
          <a:prstGeom prst="rect">
            <a:avLst/>
          </a:prstGeom>
        </p:spPr>
      </p:pic>
      <p:sp>
        <p:nvSpPr>
          <p:cNvPr id="7" name="Google Shape;101;p14"/>
          <p:cNvSpPr txBox="1">
            <a:spLocks/>
          </p:cNvSpPr>
          <p:nvPr/>
        </p:nvSpPr>
        <p:spPr>
          <a:xfrm>
            <a:off x="3500550" y="791178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Descriptive Statistics</a:t>
            </a:r>
            <a:endParaRPr lang="en-US" sz="1400" dirty="0"/>
          </a:p>
        </p:txBody>
      </p:sp>
      <p:sp>
        <p:nvSpPr>
          <p:cNvPr id="8" name="Google Shape;101;p14"/>
          <p:cNvSpPr txBox="1">
            <a:spLocks/>
          </p:cNvSpPr>
          <p:nvPr/>
        </p:nvSpPr>
        <p:spPr>
          <a:xfrm>
            <a:off x="3210094" y="2268836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Histogram Numerical Features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2" y="1397578"/>
            <a:ext cx="3941576" cy="3270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9" y="1397578"/>
            <a:ext cx="3508616" cy="2613314"/>
          </a:xfrm>
          <a:prstGeom prst="rect">
            <a:avLst/>
          </a:prstGeom>
        </p:spPr>
      </p:pic>
      <p:sp>
        <p:nvSpPr>
          <p:cNvPr id="6" name="Google Shape;101;p14"/>
          <p:cNvSpPr txBox="1">
            <a:spLocks/>
          </p:cNvSpPr>
          <p:nvPr/>
        </p:nvSpPr>
        <p:spPr>
          <a:xfrm>
            <a:off x="1264897" y="1057426"/>
            <a:ext cx="2728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Imbalanced Data Target</a:t>
            </a:r>
            <a:endParaRPr lang="en-US" sz="1600" dirty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5324946" y="1057426"/>
            <a:ext cx="2728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Visualization Correlation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9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3999" y="2006400"/>
            <a:ext cx="4773191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 smtClean="0"/>
              <a:t>Modeling and Evaluation</a:t>
            </a:r>
            <a:endParaRPr lang="en-US"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/>
              <a:t>Model </a:t>
            </a:r>
            <a:r>
              <a:rPr lang="pt-BR" dirty="0" smtClean="0"/>
              <a:t>Selection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547"/>
            <a:ext cx="9144000" cy="20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/>
              <a:t>Model </a:t>
            </a:r>
            <a:r>
              <a:rPr lang="pt-BR" dirty="0" smtClean="0"/>
              <a:t>Selection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7" y="1530300"/>
            <a:ext cx="3238500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96" y="1329169"/>
            <a:ext cx="5072483" cy="322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700" y="955675"/>
            <a:ext cx="742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Hasil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modeling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beberapa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algoritma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machine learning</a:t>
            </a:r>
            <a:endParaRPr lang="en-US" sz="16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239857" y="2635667"/>
            <a:ext cx="3238500" cy="322118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9857" y="3605530"/>
            <a:ext cx="2971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Model </a:t>
            </a:r>
            <a:r>
              <a:rPr lang="en-US" sz="1600" b="1" dirty="0" err="1" smtClean="0"/>
              <a:t>CatBoost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memiliki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accuracy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terbaik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998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1;p14"/>
          <p:cNvSpPr txBox="1">
            <a:spLocks/>
          </p:cNvSpPr>
          <p:nvPr/>
        </p:nvSpPr>
        <p:spPr>
          <a:xfrm>
            <a:off x="311700" y="2142924"/>
            <a:ext cx="4685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Hyper Parameter:</a:t>
            </a:r>
          </a:p>
          <a:p>
            <a:endParaRPr lang="pt-BR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iterations                                   : </a:t>
            </a:r>
            <a:r>
              <a:rPr lang="pt-BR" sz="1200" dirty="0"/>
              <a:t>896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learning_rate                        : </a:t>
            </a:r>
            <a:r>
              <a:rPr lang="pt-BR" sz="1200" dirty="0"/>
              <a:t>0.0909632256603843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depth                                            : </a:t>
            </a:r>
            <a:r>
              <a:rPr lang="pt-BR" sz="1200" dirty="0"/>
              <a:t>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l2_leaf_reg                             : </a:t>
            </a:r>
            <a:r>
              <a:rPr lang="pt-BR" sz="1200" dirty="0"/>
              <a:t>0.023623079702456827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bootstrap_type                 : </a:t>
            </a:r>
            <a:r>
              <a:rPr lang="pt-BR" sz="1200" dirty="0"/>
              <a:t>Bayesian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random_strength             : </a:t>
            </a:r>
            <a:r>
              <a:rPr lang="pt-BR" sz="1200" dirty="0"/>
              <a:t>2.337821369357316e-06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bagging_temperature: 0.02671310979139155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od_type                                      : </a:t>
            </a:r>
            <a:r>
              <a:rPr lang="pt-BR" sz="1200" dirty="0"/>
              <a:t>IncToDec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od_wait                                       : </a:t>
            </a:r>
            <a:r>
              <a:rPr lang="pt-BR" sz="1200" dirty="0"/>
              <a:t>12</a:t>
            </a:r>
          </a:p>
        </p:txBody>
      </p:sp>
      <p:sp>
        <p:nvSpPr>
          <p:cNvPr id="12" name="Google Shape;101;p14"/>
          <p:cNvSpPr txBox="1">
            <a:spLocks/>
          </p:cNvSpPr>
          <p:nvPr/>
        </p:nvSpPr>
        <p:spPr>
          <a:xfrm>
            <a:off x="4458398" y="2142924"/>
            <a:ext cx="5100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Best Result:</a:t>
            </a:r>
          </a:p>
          <a:p>
            <a:endParaRPr lang="pt-BR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Accuracy                                                : 0.9259464450600184</a:t>
            </a:r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311700" y="967778"/>
            <a:ext cx="65839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400" dirty="0" smtClean="0"/>
              <a:t>CatBoost dipilih sebagai model terbaik, kemudian dilakukan Hyperparameter Tuning dengan hasil sebagai berikut:</a:t>
            </a:r>
            <a:endParaRPr lang="pt-BR" sz="1400" dirty="0"/>
          </a:p>
        </p:txBody>
      </p:sp>
      <p:sp>
        <p:nvSpPr>
          <p:cNvPr id="14" name="Google Shape;101;p14"/>
          <p:cNvSpPr txBox="1">
            <a:spLocks/>
          </p:cNvSpPr>
          <p:nvPr/>
        </p:nvSpPr>
        <p:spPr>
          <a:xfrm>
            <a:off x="311700" y="1643839"/>
            <a:ext cx="5100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Hyper Parameter Tuner: OPTUNA</a:t>
            </a:r>
          </a:p>
        </p:txBody>
      </p:sp>
      <p:sp>
        <p:nvSpPr>
          <p:cNvPr id="16" name="Google Shape;101;p14"/>
          <p:cNvSpPr txBox="1">
            <a:spLocks/>
          </p:cNvSpPr>
          <p:nvPr/>
        </p:nvSpPr>
        <p:spPr>
          <a:xfrm>
            <a:off x="311700" y="431886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Model Selection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0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  <a:endParaRPr dirty="0"/>
          </a:p>
        </p:txBody>
      </p:sp>
      <p:sp>
        <p:nvSpPr>
          <p:cNvPr id="4" name="Google Shape;95;p13"/>
          <p:cNvSpPr txBox="1">
            <a:spLocks/>
          </p:cNvSpPr>
          <p:nvPr/>
        </p:nvSpPr>
        <p:spPr>
          <a:xfrm>
            <a:off x="3924000" y="2006400"/>
            <a:ext cx="44040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us Jakarta Sans SemiBold"/>
              <a:buNone/>
              <a:defRPr sz="3300" b="0" i="0" u="none" strike="noStrike" cap="none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Conclusion and Suggestions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/>
              <a:t>CONCLUSIONS</a:t>
            </a:r>
            <a:endParaRPr dirty="0"/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311700" y="1389864"/>
            <a:ext cx="85983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pt-BR" sz="1600" dirty="0" smtClean="0"/>
              <a:t>CatBoost dipilih sebagai model terbaik dengan </a:t>
            </a:r>
            <a:r>
              <a:rPr lang="pt-BR" sz="1600" i="1" dirty="0" smtClean="0"/>
              <a:t>accuracy</a:t>
            </a:r>
            <a:r>
              <a:rPr lang="pt-BR" sz="1600" dirty="0" smtClean="0"/>
              <a:t> terbaik dibandingkan model yang lain.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 Model </a:t>
            </a:r>
            <a:r>
              <a:rPr lang="pt-BR" sz="1600" dirty="0" smtClean="0"/>
              <a:t>CatBoost sangat baik untuk </a:t>
            </a:r>
            <a:r>
              <a:rPr lang="pt-BR" sz="1600" i="1" dirty="0" smtClean="0"/>
              <a:t>features</a:t>
            </a:r>
            <a:r>
              <a:rPr lang="pt-BR" sz="1600" dirty="0" smtClean="0"/>
              <a:t> bersifat </a:t>
            </a:r>
            <a:r>
              <a:rPr lang="pt-BR" sz="1600" i="1" dirty="0" smtClean="0"/>
              <a:t>categorical</a:t>
            </a:r>
            <a:endParaRPr lang="en-US" sz="1600" i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accuracy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 </a:t>
            </a:r>
            <a:r>
              <a:rPr lang="en-US" sz="1600" i="1" dirty="0" smtClean="0"/>
              <a:t>feature engineering </a:t>
            </a:r>
            <a:r>
              <a:rPr lang="en-US" sz="1600" dirty="0" smtClean="0"/>
              <a:t>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dataset</a:t>
            </a:r>
            <a:r>
              <a:rPr lang="en-US" sz="1600" dirty="0"/>
              <a:t>.</a:t>
            </a: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10158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14"/>
          <p:cNvSpPr txBox="1">
            <a:spLocks/>
          </p:cNvSpPr>
          <p:nvPr/>
        </p:nvSpPr>
        <p:spPr>
          <a:xfrm>
            <a:off x="258537" y="544262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SUGGESTIONS</a:t>
            </a:r>
            <a:endParaRPr lang="pt-BR" dirty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258537" y="1276450"/>
            <a:ext cx="874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pt-BR" sz="1600" dirty="0" smtClean="0"/>
              <a:t>Model prediksi ini dapat dijadikan pertimbangan oleh pemerintah Kota Bogor untuk membuat manipulasi rute dan jadwal lalu lintas ketika  </a:t>
            </a:r>
            <a:r>
              <a:rPr lang="pt-BR" sz="1600" i="1" dirty="0" smtClean="0"/>
              <a:t>level  traffic congestion </a:t>
            </a:r>
            <a:r>
              <a:rPr lang="pt-BR" sz="1600" dirty="0" smtClean="0"/>
              <a:t>meningkat.       </a:t>
            </a:r>
          </a:p>
          <a:p>
            <a:r>
              <a:rPr lang="pt-BR" sz="16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masyarakat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dianjurkan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transportasi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dibandingkan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kendaraan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,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mengurangi</a:t>
            </a:r>
            <a:r>
              <a:rPr lang="en-US" sz="1600" dirty="0" smtClean="0"/>
              <a:t> </a:t>
            </a:r>
            <a:r>
              <a:rPr lang="pt-BR" sz="1600" i="1" dirty="0"/>
              <a:t>level  traffic congestion </a:t>
            </a:r>
            <a:r>
              <a:rPr lang="pt-BR" sz="1600" i="1" dirty="0" smtClean="0"/>
              <a:t> </a:t>
            </a:r>
            <a:r>
              <a:rPr lang="pt-BR" sz="1600" dirty="0" smtClean="0"/>
              <a:t>juga membuat lingkungan lebih bersih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 err="1" smtClean="0"/>
              <a:t>Selalu</a:t>
            </a:r>
            <a:r>
              <a:rPr lang="en-US" sz="1600" dirty="0" smtClean="0"/>
              <a:t> </a:t>
            </a:r>
            <a:r>
              <a:rPr lang="en-US" sz="1600" dirty="0" err="1" smtClean="0"/>
              <a:t>periksa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 err="1" smtClean="0"/>
              <a:t>lintas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WAZE </a:t>
            </a:r>
            <a:r>
              <a:rPr lang="en-US" sz="1600" dirty="0" err="1" smtClean="0"/>
              <a:t>sebelum</a:t>
            </a:r>
            <a:r>
              <a:rPr lang="en-US" sz="1600" dirty="0" smtClean="0"/>
              <a:t> </a:t>
            </a:r>
            <a:r>
              <a:rPr lang="en-US" sz="1600" dirty="0" err="1" smtClean="0"/>
              <a:t>memutuskan</a:t>
            </a:r>
            <a:r>
              <a:rPr lang="en-US" sz="1600" dirty="0" smtClean="0"/>
              <a:t> </a:t>
            </a:r>
            <a:r>
              <a:rPr lang="en-US" sz="1600" dirty="0" err="1" smtClean="0"/>
              <a:t>berkendara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kendaraan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.</a:t>
            </a:r>
            <a:endParaRPr lang="pt-BR" sz="1600" dirty="0" smtClean="0"/>
          </a:p>
          <a:p>
            <a:pPr marL="342900" indent="-342900">
              <a:buAutoNum type="arabicPeriod" startAt="3"/>
            </a:pPr>
            <a:endParaRPr lang="pt-BR" sz="1600" dirty="0" smtClean="0"/>
          </a:p>
          <a:p>
            <a:pPr marL="342900" indent="-342900">
              <a:buAutoNum type="arabicPeriod" startAt="3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456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of Content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73625" y="2613550"/>
            <a:ext cx="5284800" cy="19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AutoNum type="arabicPeriod"/>
            </a:pPr>
            <a:r>
              <a:rPr lang="en-US" dirty="0"/>
              <a:t>Business </a:t>
            </a:r>
            <a:r>
              <a:rPr lang="en-US" dirty="0" smtClean="0"/>
              <a:t>Understanding</a:t>
            </a:r>
          </a:p>
          <a:p>
            <a:pPr lvl="0"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Understanding</a:t>
            </a:r>
          </a:p>
          <a:p>
            <a:pPr lvl="0">
              <a:buAutoNum type="arabicPeriod"/>
            </a:pPr>
            <a:r>
              <a:rPr lang="en-US" dirty="0"/>
              <a:t>Data Cleansing and </a:t>
            </a:r>
            <a:r>
              <a:rPr lang="en-US" dirty="0" smtClean="0"/>
              <a:t>Preprocessing</a:t>
            </a:r>
          </a:p>
          <a:p>
            <a:pPr lvl="0">
              <a:buAutoNum type="arabicPeriod"/>
            </a:pPr>
            <a:r>
              <a:rPr lang="en-US" dirty="0" smtClean="0"/>
              <a:t>Modeling and Evaluation</a:t>
            </a:r>
          </a:p>
          <a:p>
            <a:pPr lvl="0">
              <a:buAutoNum type="arabicPeriod"/>
            </a:pPr>
            <a:r>
              <a:rPr lang="en-US" dirty="0" smtClean="0"/>
              <a:t>Conclusion </a:t>
            </a:r>
            <a:r>
              <a:rPr lang="en-US" dirty="0"/>
              <a:t>and Suggestions</a:t>
            </a:r>
          </a:p>
          <a:p>
            <a:pPr lvl="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74" y="2134101"/>
            <a:ext cx="875300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75" y="3494350"/>
            <a:ext cx="1359700" cy="1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14"/>
          <p:cNvSpPr txBox="1">
            <a:spLocks/>
          </p:cNvSpPr>
          <p:nvPr/>
        </p:nvSpPr>
        <p:spPr>
          <a:xfrm>
            <a:off x="144237" y="544262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Reference</a:t>
            </a:r>
            <a:endParaRPr lang="pt-BR" dirty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258537" y="1276450"/>
            <a:ext cx="874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hlinkClick r:id="rId3"/>
              </a:rPr>
              <a:t>WAZE: Congestion Predictive </a:t>
            </a:r>
            <a:r>
              <a:rPr lang="pt-BR" sz="1600" dirty="0" smtClean="0">
                <a:hlinkClick r:id="rId3"/>
              </a:rPr>
              <a:t>Study</a:t>
            </a:r>
            <a:endParaRPr lang="pt-BR" sz="1600" dirty="0" smtClean="0"/>
          </a:p>
          <a:p>
            <a:endParaRPr lang="pt-BR" sz="1600" dirty="0"/>
          </a:p>
          <a:p>
            <a:r>
              <a:rPr lang="en-US" sz="1600" dirty="0">
                <a:hlinkClick r:id="rId4"/>
              </a:rPr>
              <a:t>Introduction to Exploratory Data Analysis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>
                <a:hlinkClick r:id="rId5"/>
              </a:rPr>
              <a:t>Intro to Imbalanced_class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>
                <a:hlinkClick r:id="rId6"/>
              </a:rPr>
              <a:t>Machine Learning Evaluation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>
                <a:hlinkClick r:id="rId7"/>
              </a:rPr>
              <a:t>Hyper-Parameter Optimization with </a:t>
            </a:r>
            <a:r>
              <a:rPr lang="pt-BR" sz="1600" dirty="0" smtClean="0">
                <a:hlinkClick r:id="rId7"/>
              </a:rPr>
              <a:t>Optuna</a:t>
            </a: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pPr marL="342900" indent="-342900">
              <a:buAutoNum type="arabicPeriod" startAt="3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3509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pt-BR" dirty="0"/>
              <a:t>B U S I N E S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 </a:t>
            </a:r>
            <a:r>
              <a:rPr lang="pt-BR" dirty="0"/>
              <a:t>N D E R S T A N D I N G</a:t>
            </a:r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187858" y="2753441"/>
            <a:ext cx="2917982" cy="2019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Smart City in Indonesia</a:t>
            </a:r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kota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adalah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tempat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interaksi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antarmanusia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infrastruktur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sistem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dalamnya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Termasuk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Kota Bogor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segala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aktivitas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masyarakatnya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kompleks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dinamis</a:t>
            </a:r>
            <a:endParaRPr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17" t="4066" r="2152" b="3074"/>
          <a:stretch/>
        </p:blipFill>
        <p:spPr>
          <a:xfrm>
            <a:off x="187858" y="1017725"/>
            <a:ext cx="2917982" cy="1693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58" y="997973"/>
            <a:ext cx="2728385" cy="162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006" y="1059722"/>
            <a:ext cx="2838450" cy="1609725"/>
          </a:xfrm>
          <a:prstGeom prst="rect">
            <a:avLst/>
          </a:prstGeom>
        </p:spPr>
      </p:pic>
      <p:sp>
        <p:nvSpPr>
          <p:cNvPr id="11" name="Google Shape;102;p14"/>
          <p:cNvSpPr txBox="1">
            <a:spLocks/>
          </p:cNvSpPr>
          <p:nvPr/>
        </p:nvSpPr>
        <p:spPr>
          <a:xfrm>
            <a:off x="3040955" y="2753441"/>
            <a:ext cx="3192403" cy="20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Starting with better Traffic and Data </a:t>
            </a:r>
            <a:r>
              <a:rPr lang="pt-BR" sz="1800" b="1" i="1" dirty="0">
                <a:latin typeface="Plus Jakarta Sans"/>
                <a:ea typeface="Plus Jakarta Sans"/>
                <a:cs typeface="Plus Jakarta Sans"/>
                <a:sym typeface="Plus Jakarta Sans"/>
              </a:rPr>
              <a:t>D</a:t>
            </a:r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riven Solutions</a:t>
            </a: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lang="en-US" sz="1800" b="1" dirty="0" smtClean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Kemacetan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menjadi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keniscayaan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Kota Bogor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padatnya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mobilitas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masyarakat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Kita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perlu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meringankan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pada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lalu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lintas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jalan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 Kota Bogor.</a:t>
            </a:r>
            <a:endParaRPr lang="en-US"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" name="Google Shape;102;p14"/>
          <p:cNvSpPr txBox="1">
            <a:spLocks/>
          </p:cNvSpPr>
          <p:nvPr/>
        </p:nvSpPr>
        <p:spPr>
          <a:xfrm>
            <a:off x="6343255" y="2711444"/>
            <a:ext cx="2743200" cy="20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Forecasting the</a:t>
            </a:r>
            <a:endParaRPr lang="pt-BR" sz="1800" b="1" i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Future with Data</a:t>
            </a:r>
          </a:p>
          <a:p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Kita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perlu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model </a:t>
            </a:r>
            <a:r>
              <a:rPr lang="en-US" sz="1200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machine learning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memprediksi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i="1" dirty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lalu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lintas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setiap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jamnya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model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diambil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terbaik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mengurangi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hal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di masa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depan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endParaRPr lang="en-US"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BUSINESS UNDERSTANDING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Data Understanding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OVERVIEW DATASET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46625" y="1082313"/>
            <a:ext cx="802605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TA S </a:t>
            </a: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K</a:t>
            </a:r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8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dataset data program </a:t>
            </a:r>
            <a:r>
              <a:rPr lang="en-US" sz="1800" i="1" dirty="0">
                <a:latin typeface="Plus Jakarta Sans"/>
                <a:ea typeface="Plus Jakarta Sans"/>
                <a:cs typeface="Plus Jakarta Sans"/>
                <a:sym typeface="Plus Jakarta Sans"/>
              </a:rPr>
              <a:t>Waze for Citie</a:t>
            </a:r>
            <a:r>
              <a:rPr lang="en-US" sz="1800" dirty="0">
                <a:latin typeface="Plus Jakarta Sans"/>
                <a:ea typeface="Plus Jakarta Sans"/>
                <a:cs typeface="Plus Jakarta Sans"/>
                <a:sym typeface="Plus Jakarta Sans"/>
              </a:rPr>
              <a:t>s </a:t>
            </a:r>
            <a:r>
              <a:rPr lang="en-US" sz="18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US" sz="18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Waze </a:t>
            </a:r>
            <a:r>
              <a:rPr lang="en-US" sz="18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Kota Bogor. </a:t>
            </a:r>
            <a:endParaRPr sz="18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 idx="4294967295"/>
          </p:nvPr>
        </p:nvSpPr>
        <p:spPr>
          <a:xfrm>
            <a:off x="646624" y="2014077"/>
            <a:ext cx="818922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D ATA S </a:t>
            </a:r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</a:t>
            </a:r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T</a:t>
            </a:r>
            <a: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pt-BR" sz="16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aggregate_alerts_Kota_Bogor</a:t>
            </a: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pt-BR" sz="16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aggregate_median_jams_Kota_Bogor</a:t>
            </a:r>
            <a:r>
              <a:rPr lang="pt-BR" sz="16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16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sz="2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26" y="3675708"/>
            <a:ext cx="4986692" cy="951841"/>
          </a:xfrm>
          <a:prstGeom prst="rect">
            <a:avLst/>
          </a:prstGeom>
        </p:spPr>
      </p:pic>
      <p:sp>
        <p:nvSpPr>
          <p:cNvPr id="7" name="Google Shape;104;p14"/>
          <p:cNvSpPr txBox="1">
            <a:spLocks/>
          </p:cNvSpPr>
          <p:nvPr/>
        </p:nvSpPr>
        <p:spPr>
          <a:xfrm>
            <a:off x="646624" y="3284654"/>
            <a:ext cx="8189225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VA LUAT I O N </a:t>
            </a:r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 M </a:t>
            </a:r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T R I C S</a:t>
            </a: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lang="pt-BR" sz="2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64311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Data Cleansing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Preprocessing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39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PREPARATION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6" y="1438921"/>
            <a:ext cx="8830885" cy="22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PREPARATION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9" y="1835831"/>
            <a:ext cx="8734544" cy="14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7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351</Words>
  <Application>Microsoft Office PowerPoint</Application>
  <PresentationFormat>On-screen Show (16:9)</PresentationFormat>
  <Paragraphs>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Plus Jakarta Sans</vt:lpstr>
      <vt:lpstr>Plus Jakarta Sans SemiBold</vt:lpstr>
      <vt:lpstr>Plus Jakarta Sans Medium</vt:lpstr>
      <vt:lpstr>Simple Light</vt:lpstr>
      <vt:lpstr>Mini Project Data Science 2023  Prediksi Congestion Level pada Lalu Lintas di Kota Bogor </vt:lpstr>
      <vt:lpstr>Table of Content</vt:lpstr>
      <vt:lpstr>B U S I N E S S  U N D E R S T A N D I N G</vt:lpstr>
      <vt:lpstr>Smart City in Indonesia  Suatu kota adalah tempat untuk interaksi antarmanusia dengan infrastruktur dan sistem di dalamnya. Termasuk Kota Bogor dengan segala aktivitas masyarakatnya yang kompleks dan dinamis</vt:lpstr>
      <vt:lpstr>Data Understanding</vt:lpstr>
      <vt:lpstr>OVERVIEW DATASET</vt:lpstr>
      <vt:lpstr>Data Cleansing  and Preprocessing</vt:lpstr>
      <vt:lpstr>DATA PREPARATION</vt:lpstr>
      <vt:lpstr>DATA PREPARATION</vt:lpstr>
      <vt:lpstr>DATA CLEANSING</vt:lpstr>
      <vt:lpstr>DATA CLEANSING</vt:lpstr>
      <vt:lpstr>DATA EXPLORATION</vt:lpstr>
      <vt:lpstr>Modeling and Evaluation</vt:lpstr>
      <vt:lpstr>Model Selection</vt:lpstr>
      <vt:lpstr>Model Selection</vt:lpstr>
      <vt:lpstr>PowerPoint Presentation</vt:lpstr>
      <vt:lpstr>5</vt:lpstr>
      <vt:lpstr>CONCLUSIONS</vt:lpstr>
      <vt:lpstr>PowerPoint Presentation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 2023</dc:title>
  <cp:lastModifiedBy>Gian</cp:lastModifiedBy>
  <cp:revision>31</cp:revision>
  <dcterms:modified xsi:type="dcterms:W3CDTF">2023-02-25T23:09:25Z</dcterms:modified>
</cp:coreProperties>
</file>