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23"/>
    <p:restoredTop sz="94628"/>
  </p:normalViewPr>
  <p:slideViewPr>
    <p:cSldViewPr snapToGrid="0">
      <p:cViewPr>
        <p:scale>
          <a:sx n="107" d="100"/>
          <a:sy n="107" d="100"/>
        </p:scale>
        <p:origin x="14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924F-64AF-5746-D50A-E7CC5E95E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C6D04F-57EA-D17A-174B-946D559E5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85205-99B0-7943-52DF-D16F0E25142B}"/>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5" name="Footer Placeholder 4">
            <a:extLst>
              <a:ext uri="{FF2B5EF4-FFF2-40B4-BE49-F238E27FC236}">
                <a16:creationId xmlns:a16="http://schemas.microsoft.com/office/drawing/2014/main" id="{F1704ABF-1C35-6BC8-116A-2A86FB1D8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44967-378E-0086-CEE1-B2A2C4822265}"/>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109446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1878-4D20-EEEA-162A-F6E2957CF0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EB6A31-2245-68B6-1CF1-FD1D7AE7EF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AF52-6F60-7BC4-8B00-BB32139C4BAC}"/>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5" name="Footer Placeholder 4">
            <a:extLst>
              <a:ext uri="{FF2B5EF4-FFF2-40B4-BE49-F238E27FC236}">
                <a16:creationId xmlns:a16="http://schemas.microsoft.com/office/drawing/2014/main" id="{27690DD7-98D8-1058-E40A-1DA190322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6F60A-57E3-7520-66CC-FC106F75C677}"/>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251963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89C742-DF86-5A63-9EAC-5D8DB4E154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24B0C-D864-CA3E-8E38-846205AA2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999AD-D2E2-7C18-E10A-1B93E99C9959}"/>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5" name="Footer Placeholder 4">
            <a:extLst>
              <a:ext uri="{FF2B5EF4-FFF2-40B4-BE49-F238E27FC236}">
                <a16:creationId xmlns:a16="http://schemas.microsoft.com/office/drawing/2014/main" id="{5E45A6BB-4FA2-D5F0-D128-144EA1000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54897-2DCF-2ABD-5148-184EC95E6E95}"/>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31074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F91F-A7C0-736D-5FF3-0A79B4490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57159-87C7-AA7A-6AC5-007A6A4049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BF5D4-CA12-8F96-D8A0-112EA2C4B314}"/>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5" name="Footer Placeholder 4">
            <a:extLst>
              <a:ext uri="{FF2B5EF4-FFF2-40B4-BE49-F238E27FC236}">
                <a16:creationId xmlns:a16="http://schemas.microsoft.com/office/drawing/2014/main" id="{65FF4895-116C-27FE-C414-2241C9C82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D39FD-B49F-EB77-98FB-1860C4846DE2}"/>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3489333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9D8A-852A-E1A6-E1EF-575C5FBFCD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C3AE9A-8CBE-BEC8-B00F-5A0E29D8AD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9B953-F4C1-0A5A-F42B-4D7B1620A69D}"/>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5" name="Footer Placeholder 4">
            <a:extLst>
              <a:ext uri="{FF2B5EF4-FFF2-40B4-BE49-F238E27FC236}">
                <a16:creationId xmlns:a16="http://schemas.microsoft.com/office/drawing/2014/main" id="{2544772E-B8B1-0B38-875B-EEF139C98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C51F8-9A8C-5700-7C50-FF3C62B4FC58}"/>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260863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05E4-A553-4B02-B5E8-1F98EB7FDE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CF80C-C348-4D17-2021-66712EF4FF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2F9A15-4281-FDEC-0D54-C5929888C8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6F28D0-82B2-EB21-B9F6-E3E74239B5D2}"/>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6" name="Footer Placeholder 5">
            <a:extLst>
              <a:ext uri="{FF2B5EF4-FFF2-40B4-BE49-F238E27FC236}">
                <a16:creationId xmlns:a16="http://schemas.microsoft.com/office/drawing/2014/main" id="{51E6F524-E53C-DBED-1277-C657DB879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02743-17FD-1F7E-1057-02928D980296}"/>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6387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327E-EC46-6676-29C8-863612B6D8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255840-B619-D983-E8BC-8FE08F751E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0F47FF-40D4-6129-2F8C-96325F3637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16246-5657-DA70-0DD3-E5803D9EB3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5E1FE6-0A6D-F90D-2C6D-08E66FF5E5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8A28AD-E7BC-6F48-E28B-74BDE6686FDD}"/>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8" name="Footer Placeholder 7">
            <a:extLst>
              <a:ext uri="{FF2B5EF4-FFF2-40B4-BE49-F238E27FC236}">
                <a16:creationId xmlns:a16="http://schemas.microsoft.com/office/drawing/2014/main" id="{FB030D05-FEF5-4F29-BCC0-D20A203DC6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53C208-834F-F15C-A401-476D310C24E5}"/>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171998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4F06-4B68-4BE1-9233-28B4DF79A4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248E10-D63E-73F3-5FA0-6F7A5C2730E8}"/>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4" name="Footer Placeholder 3">
            <a:extLst>
              <a:ext uri="{FF2B5EF4-FFF2-40B4-BE49-F238E27FC236}">
                <a16:creationId xmlns:a16="http://schemas.microsoft.com/office/drawing/2014/main" id="{811ED822-BEA5-BF1B-37AF-562C33E818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8D257-EFA5-B8E2-0ACB-21C6017ACEEB}"/>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369637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E6552-87B1-CD1D-43A1-CD1D1735659F}"/>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3" name="Footer Placeholder 2">
            <a:extLst>
              <a:ext uri="{FF2B5EF4-FFF2-40B4-BE49-F238E27FC236}">
                <a16:creationId xmlns:a16="http://schemas.microsoft.com/office/drawing/2014/main" id="{8BF5C973-43E4-FFE5-A9D4-0DDA80D58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DCA2C-7207-AF23-9B38-17C5EF5B567A}"/>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183894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1D12-8DFD-E980-3E30-CF7C436FA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E466C5-121C-0BEC-579E-610E68271C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8596BE-6B6A-824F-DF9D-7A093E18C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86FA7-67FC-2B82-0852-C33FB54C80D4}"/>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6" name="Footer Placeholder 5">
            <a:extLst>
              <a:ext uri="{FF2B5EF4-FFF2-40B4-BE49-F238E27FC236}">
                <a16:creationId xmlns:a16="http://schemas.microsoft.com/office/drawing/2014/main" id="{1CF8B05F-4C77-0A1F-39E5-1C8A5C7FA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C1290-5E41-8F77-EA99-A90DE9C6338A}"/>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91662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96C1-ED77-7F8C-CA29-F8FB364F0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1D6B38-4FA9-0EFF-B763-67B11983C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9E51C-6881-6D7C-8F64-FD89D85DC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A7238-F37A-37BB-556E-6CA516C4D188}"/>
              </a:ext>
            </a:extLst>
          </p:cNvPr>
          <p:cNvSpPr>
            <a:spLocks noGrp="1"/>
          </p:cNvSpPr>
          <p:nvPr>
            <p:ph type="dt" sz="half" idx="10"/>
          </p:nvPr>
        </p:nvSpPr>
        <p:spPr/>
        <p:txBody>
          <a:bodyPr/>
          <a:lstStyle/>
          <a:p>
            <a:fld id="{67DF2534-E28E-CD4C-BD24-01EF72996136}" type="datetimeFigureOut">
              <a:rPr lang="en-US" smtClean="0"/>
              <a:t>10/21/23</a:t>
            </a:fld>
            <a:endParaRPr lang="en-US"/>
          </a:p>
        </p:txBody>
      </p:sp>
      <p:sp>
        <p:nvSpPr>
          <p:cNvPr id="6" name="Footer Placeholder 5">
            <a:extLst>
              <a:ext uri="{FF2B5EF4-FFF2-40B4-BE49-F238E27FC236}">
                <a16:creationId xmlns:a16="http://schemas.microsoft.com/office/drawing/2014/main" id="{9FEC35DE-2503-F13D-B812-01459C70E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B77ED-87EA-A46D-F484-9CE2C47F4BF6}"/>
              </a:ext>
            </a:extLst>
          </p:cNvPr>
          <p:cNvSpPr>
            <a:spLocks noGrp="1"/>
          </p:cNvSpPr>
          <p:nvPr>
            <p:ph type="sldNum" sz="quarter" idx="12"/>
          </p:nvPr>
        </p:nvSpPr>
        <p:spPr/>
        <p:txBody>
          <a:bodyPr/>
          <a:lstStyle/>
          <a:p>
            <a:fld id="{E1B12F3A-FC5F-FB4D-A3CD-77446C316FAC}" type="slidenum">
              <a:rPr lang="en-US" smtClean="0"/>
              <a:t>‹#›</a:t>
            </a:fld>
            <a:endParaRPr lang="en-US"/>
          </a:p>
        </p:txBody>
      </p:sp>
    </p:spTree>
    <p:extLst>
      <p:ext uri="{BB962C8B-B14F-4D97-AF65-F5344CB8AC3E}">
        <p14:creationId xmlns:p14="http://schemas.microsoft.com/office/powerpoint/2010/main" val="272025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EBECD-7E98-5EB5-A7AC-C731D570D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F12ABC-E44B-AC0A-37B8-EA155771E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7062A-D3AE-17B4-232E-28DADDA4F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F2534-E28E-CD4C-BD24-01EF72996136}" type="datetimeFigureOut">
              <a:rPr lang="en-US" smtClean="0"/>
              <a:t>10/21/23</a:t>
            </a:fld>
            <a:endParaRPr lang="en-US"/>
          </a:p>
        </p:txBody>
      </p:sp>
      <p:sp>
        <p:nvSpPr>
          <p:cNvPr id="5" name="Footer Placeholder 4">
            <a:extLst>
              <a:ext uri="{FF2B5EF4-FFF2-40B4-BE49-F238E27FC236}">
                <a16:creationId xmlns:a16="http://schemas.microsoft.com/office/drawing/2014/main" id="{964B1CFF-3728-2EC0-BFD1-8241B1C92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5890F7-D33A-AD6E-CCE3-FAA9ED198B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12F3A-FC5F-FB4D-A3CD-77446C316FAC}" type="slidenum">
              <a:rPr lang="en-US" smtClean="0"/>
              <a:t>‹#›</a:t>
            </a:fld>
            <a:endParaRPr lang="en-US"/>
          </a:p>
        </p:txBody>
      </p:sp>
    </p:spTree>
    <p:extLst>
      <p:ext uri="{BB962C8B-B14F-4D97-AF65-F5344CB8AC3E}">
        <p14:creationId xmlns:p14="http://schemas.microsoft.com/office/powerpoint/2010/main" val="91613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C31A-0C89-1774-7CEF-036C9F7F4EBC}"/>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Company Turnover Rate Analysis</a:t>
            </a:r>
          </a:p>
        </p:txBody>
      </p:sp>
      <p:sp>
        <p:nvSpPr>
          <p:cNvPr id="3" name="Subtitle 2">
            <a:extLst>
              <a:ext uri="{FF2B5EF4-FFF2-40B4-BE49-F238E27FC236}">
                <a16:creationId xmlns:a16="http://schemas.microsoft.com/office/drawing/2014/main" id="{BE56376A-8F84-A903-78C2-68FADB8E33C8}"/>
              </a:ext>
            </a:extLst>
          </p:cNvPr>
          <p:cNvSpPr>
            <a:spLocks noGrp="1"/>
          </p:cNvSpPr>
          <p:nvPr>
            <p:ph type="subTitle" idx="1"/>
          </p:nvPr>
        </p:nvSpPr>
        <p:spPr/>
        <p:txBody>
          <a:bodyPr/>
          <a:lstStyle/>
          <a:p>
            <a:r>
              <a:rPr lang="en-US" dirty="0"/>
              <a:t>Gia Blum</a:t>
            </a:r>
          </a:p>
        </p:txBody>
      </p:sp>
    </p:spTree>
    <p:extLst>
      <p:ext uri="{BB962C8B-B14F-4D97-AF65-F5344CB8AC3E}">
        <p14:creationId xmlns:p14="http://schemas.microsoft.com/office/powerpoint/2010/main" val="77057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8346-0E94-186C-71B2-487F9153A15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Satisfaction ratings</a:t>
            </a:r>
          </a:p>
        </p:txBody>
      </p:sp>
      <p:sp>
        <p:nvSpPr>
          <p:cNvPr id="3" name="Content Placeholder 2">
            <a:extLst>
              <a:ext uri="{FF2B5EF4-FFF2-40B4-BE49-F238E27FC236}">
                <a16:creationId xmlns:a16="http://schemas.microsoft.com/office/drawing/2014/main" id="{C860842A-326B-1CF1-92CD-7FE9E1967F13}"/>
              </a:ext>
            </a:extLst>
          </p:cNvPr>
          <p:cNvSpPr>
            <a:spLocks noGrp="1"/>
          </p:cNvSpPr>
          <p:nvPr>
            <p:ph idx="1"/>
          </p:nvPr>
        </p:nvSpPr>
        <p:spPr>
          <a:xfrm>
            <a:off x="4731229" y="2098362"/>
            <a:ext cx="5966419" cy="2661276"/>
          </a:xfrm>
        </p:spPr>
        <p:txBody>
          <a:bodyPr>
            <a:normAutofit fontScale="70000" lnSpcReduction="20000"/>
          </a:bodyPr>
          <a:lstStyle/>
          <a:p>
            <a:pPr marL="0" indent="0">
              <a:buNone/>
            </a:pPr>
            <a:r>
              <a:rPr lang="en-US" dirty="0"/>
              <a:t>When analyzing retention rates, a common way to gain insight is through customer satisfaction. The bar chart to the left displays the amount of employees who have left and the amount of employees who have stayed in comparison to their satisfaction rating. This shows us that employees who leave tend to have a satisfaction rating of &lt; 0.5. Since there are a signification number of employees with higher than average satisfaction rating that still left, this tells us that there must be other contributing factors to retention rate. </a:t>
            </a:r>
          </a:p>
        </p:txBody>
      </p:sp>
      <p:pic>
        <p:nvPicPr>
          <p:cNvPr id="5" name="Picture 4">
            <a:extLst>
              <a:ext uri="{FF2B5EF4-FFF2-40B4-BE49-F238E27FC236}">
                <a16:creationId xmlns:a16="http://schemas.microsoft.com/office/drawing/2014/main" id="{3E3171B7-25EE-3009-70B1-1CB5A502D7FA}"/>
              </a:ext>
            </a:extLst>
          </p:cNvPr>
          <p:cNvPicPr>
            <a:picLocks noChangeAspect="1"/>
          </p:cNvPicPr>
          <p:nvPr/>
        </p:nvPicPr>
        <p:blipFill>
          <a:blip r:embed="rId2"/>
          <a:stretch>
            <a:fillRect/>
          </a:stretch>
        </p:blipFill>
        <p:spPr>
          <a:xfrm>
            <a:off x="539142" y="1820783"/>
            <a:ext cx="4192087" cy="3897110"/>
          </a:xfrm>
          <a:prstGeom prst="rect">
            <a:avLst/>
          </a:prstGeom>
        </p:spPr>
      </p:pic>
    </p:spTree>
    <p:extLst>
      <p:ext uri="{BB962C8B-B14F-4D97-AF65-F5344CB8AC3E}">
        <p14:creationId xmlns:p14="http://schemas.microsoft.com/office/powerpoint/2010/main" val="290530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3B49-D916-2899-75DA-7C76F985DF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 rating</a:t>
            </a:r>
          </a:p>
        </p:txBody>
      </p:sp>
      <p:pic>
        <p:nvPicPr>
          <p:cNvPr id="5" name="Content Placeholder 4">
            <a:extLst>
              <a:ext uri="{FF2B5EF4-FFF2-40B4-BE49-F238E27FC236}">
                <a16:creationId xmlns:a16="http://schemas.microsoft.com/office/drawing/2014/main" id="{04B18ADD-D128-D69C-3F50-76DE99E17CB7}"/>
              </a:ext>
            </a:extLst>
          </p:cNvPr>
          <p:cNvPicPr>
            <a:picLocks noGrp="1" noChangeAspect="1"/>
          </p:cNvPicPr>
          <p:nvPr>
            <p:ph idx="1"/>
          </p:nvPr>
        </p:nvPicPr>
        <p:blipFill>
          <a:blip r:embed="rId2"/>
          <a:stretch>
            <a:fillRect/>
          </a:stretch>
        </p:blipFill>
        <p:spPr>
          <a:xfrm>
            <a:off x="315255" y="1690688"/>
            <a:ext cx="4408259" cy="4351338"/>
          </a:xfrm>
        </p:spPr>
      </p:pic>
      <p:sp>
        <p:nvSpPr>
          <p:cNvPr id="6" name="TextBox 5">
            <a:extLst>
              <a:ext uri="{FF2B5EF4-FFF2-40B4-BE49-F238E27FC236}">
                <a16:creationId xmlns:a16="http://schemas.microsoft.com/office/drawing/2014/main" id="{61FFCE0B-B845-6EEC-464D-18D616096442}"/>
              </a:ext>
            </a:extLst>
          </p:cNvPr>
          <p:cNvSpPr txBox="1"/>
          <p:nvPr/>
        </p:nvSpPr>
        <p:spPr>
          <a:xfrm>
            <a:off x="4460240" y="2212204"/>
            <a:ext cx="7731760" cy="1938992"/>
          </a:xfrm>
          <a:prstGeom prst="rect">
            <a:avLst/>
          </a:prstGeom>
          <a:noFill/>
        </p:spPr>
        <p:txBody>
          <a:bodyPr wrap="square" rtlCol="0">
            <a:spAutoFit/>
          </a:bodyPr>
          <a:lstStyle/>
          <a:p>
            <a:r>
              <a:rPr lang="en-US" sz="2000" dirty="0"/>
              <a:t>Most employees that left had a most recent evaluation between 0.4 and 0.6. </a:t>
            </a:r>
          </a:p>
          <a:p>
            <a:r>
              <a:rPr lang="en-US" sz="2000" dirty="0"/>
              <a:t>However, over 1500 employees with a rating over 0.8 still left the company. </a:t>
            </a:r>
          </a:p>
          <a:p>
            <a:r>
              <a:rPr lang="en-US" sz="2000" dirty="0"/>
              <a:t>This suggest other features are likely more important when analyzing/predicting retention rates</a:t>
            </a:r>
          </a:p>
        </p:txBody>
      </p:sp>
      <p:sp>
        <p:nvSpPr>
          <p:cNvPr id="7" name="TextBox 6">
            <a:extLst>
              <a:ext uri="{FF2B5EF4-FFF2-40B4-BE49-F238E27FC236}">
                <a16:creationId xmlns:a16="http://schemas.microsoft.com/office/drawing/2014/main" id="{661066D4-F092-239F-674E-893A1FC9609A}"/>
              </a:ext>
            </a:extLst>
          </p:cNvPr>
          <p:cNvSpPr txBox="1"/>
          <p:nvPr/>
        </p:nvSpPr>
        <p:spPr>
          <a:xfrm>
            <a:off x="4460240" y="4712464"/>
            <a:ext cx="6348405" cy="646331"/>
          </a:xfrm>
          <a:prstGeom prst="rect">
            <a:avLst/>
          </a:prstGeom>
          <a:noFill/>
        </p:spPr>
        <p:txBody>
          <a:bodyPr wrap="none" rtlCol="0">
            <a:spAutoFit/>
          </a:bodyPr>
          <a:lstStyle/>
          <a:p>
            <a:r>
              <a:rPr lang="en-US" dirty="0"/>
              <a:t>Moving forward I will analyze evaluation and satisfaction together</a:t>
            </a:r>
          </a:p>
          <a:p>
            <a:r>
              <a:rPr lang="en-US" dirty="0"/>
              <a:t>since they are both continuous features</a:t>
            </a:r>
          </a:p>
        </p:txBody>
      </p:sp>
    </p:spTree>
    <p:extLst>
      <p:ext uri="{BB962C8B-B14F-4D97-AF65-F5344CB8AC3E}">
        <p14:creationId xmlns:p14="http://schemas.microsoft.com/office/powerpoint/2010/main" val="188403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8D94-2C2C-E23A-65D6-46DDA42C15C3}"/>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A708A78-FCEC-1074-62B8-84245595A743}"/>
              </a:ext>
            </a:extLst>
          </p:cNvPr>
          <p:cNvPicPr>
            <a:picLocks noGrp="1" noChangeAspect="1"/>
          </p:cNvPicPr>
          <p:nvPr>
            <p:ph idx="1"/>
          </p:nvPr>
        </p:nvPicPr>
        <p:blipFill>
          <a:blip r:embed="rId2"/>
          <a:stretch>
            <a:fillRect/>
          </a:stretch>
        </p:blipFill>
        <p:spPr>
          <a:xfrm>
            <a:off x="425245" y="446241"/>
            <a:ext cx="6335825" cy="5913438"/>
          </a:xfrm>
        </p:spPr>
      </p:pic>
      <p:sp>
        <p:nvSpPr>
          <p:cNvPr id="6" name="TextBox 5">
            <a:extLst>
              <a:ext uri="{FF2B5EF4-FFF2-40B4-BE49-F238E27FC236}">
                <a16:creationId xmlns:a16="http://schemas.microsoft.com/office/drawing/2014/main" id="{6C63F0E6-71D4-5091-1958-66AA322BB7FC}"/>
              </a:ext>
            </a:extLst>
          </p:cNvPr>
          <p:cNvSpPr txBox="1"/>
          <p:nvPr/>
        </p:nvSpPr>
        <p:spPr>
          <a:xfrm>
            <a:off x="6902245" y="658573"/>
            <a:ext cx="3539613" cy="5909310"/>
          </a:xfrm>
          <a:prstGeom prst="rect">
            <a:avLst/>
          </a:prstGeom>
          <a:noFill/>
        </p:spPr>
        <p:txBody>
          <a:bodyPr wrap="square" rtlCol="0">
            <a:spAutoFit/>
          </a:bodyPr>
          <a:lstStyle/>
          <a:p>
            <a:r>
              <a:rPr lang="en-US" dirty="0"/>
              <a:t>Here we see a scatterplot of all employees who have left the company. It’s immediately apparent that the majority of employees who have left fall into one of three clusters. </a:t>
            </a:r>
          </a:p>
          <a:p>
            <a:endParaRPr lang="en-US" dirty="0"/>
          </a:p>
          <a:p>
            <a:r>
              <a:rPr lang="en-US" dirty="0"/>
              <a:t>The top right cluster relates to employees with a high satisfaction and high evaluation rating. </a:t>
            </a:r>
          </a:p>
          <a:p>
            <a:endParaRPr lang="en-US" dirty="0"/>
          </a:p>
          <a:p>
            <a:r>
              <a:rPr lang="en-US" dirty="0"/>
              <a:t>The top left relates to high performance but low satisfaction. This suggest that it’s possible these employees left due to feeling undervalues or undercompensated. </a:t>
            </a:r>
          </a:p>
          <a:p>
            <a:endParaRPr lang="en-US" dirty="0"/>
          </a:p>
          <a:p>
            <a:r>
              <a:rPr lang="en-US" dirty="0"/>
              <a:t>The bottom cluster relates to poor performance and low satisfaction. No further analysis needed for this cluster. </a:t>
            </a:r>
          </a:p>
        </p:txBody>
      </p:sp>
    </p:spTree>
    <p:extLst>
      <p:ext uri="{BB962C8B-B14F-4D97-AF65-F5344CB8AC3E}">
        <p14:creationId xmlns:p14="http://schemas.microsoft.com/office/powerpoint/2010/main" val="61140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3BE8-C64C-2B02-3F5A-A0AA020E792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97A3BA1-0C02-C85A-C8B2-7C310E2609D2}"/>
              </a:ext>
            </a:extLst>
          </p:cNvPr>
          <p:cNvPicPr>
            <a:picLocks noGrp="1" noChangeAspect="1"/>
          </p:cNvPicPr>
          <p:nvPr>
            <p:ph idx="1"/>
          </p:nvPr>
        </p:nvPicPr>
        <p:blipFill>
          <a:blip r:embed="rId2"/>
          <a:stretch>
            <a:fillRect/>
          </a:stretch>
        </p:blipFill>
        <p:spPr>
          <a:xfrm>
            <a:off x="838200" y="198521"/>
            <a:ext cx="4297460" cy="6294354"/>
          </a:xfrm>
        </p:spPr>
      </p:pic>
      <p:sp>
        <p:nvSpPr>
          <p:cNvPr id="6" name="TextBox 5">
            <a:extLst>
              <a:ext uri="{FF2B5EF4-FFF2-40B4-BE49-F238E27FC236}">
                <a16:creationId xmlns:a16="http://schemas.microsoft.com/office/drawing/2014/main" id="{86536A99-68DD-28E2-2957-8C297DD0E0EA}"/>
              </a:ext>
            </a:extLst>
          </p:cNvPr>
          <p:cNvSpPr txBox="1"/>
          <p:nvPr/>
        </p:nvSpPr>
        <p:spPr>
          <a:xfrm>
            <a:off x="5135660" y="914400"/>
            <a:ext cx="5147187" cy="3416320"/>
          </a:xfrm>
          <a:prstGeom prst="rect">
            <a:avLst/>
          </a:prstGeom>
          <a:noFill/>
        </p:spPr>
        <p:txBody>
          <a:bodyPr wrap="square" rtlCol="0">
            <a:spAutoFit/>
          </a:bodyPr>
          <a:lstStyle/>
          <a:p>
            <a:r>
              <a:rPr lang="en-US" dirty="0"/>
              <a:t>These histograms indicate the average working hours for both groups are around 200 hours. </a:t>
            </a:r>
          </a:p>
          <a:p>
            <a:endParaRPr lang="en-US" dirty="0"/>
          </a:p>
          <a:p>
            <a:r>
              <a:rPr lang="en-US" dirty="0"/>
              <a:t>Most employees that departed worked an average if 100-150 hours per month, indicating that part time employees have a higher turnover rate. </a:t>
            </a:r>
          </a:p>
          <a:p>
            <a:endParaRPr lang="en-US" dirty="0"/>
          </a:p>
          <a:p>
            <a:r>
              <a:rPr lang="en-US" dirty="0"/>
              <a:t>However there was </a:t>
            </a:r>
            <a:r>
              <a:rPr lang="en-US" i="1" dirty="0"/>
              <a:t>also</a:t>
            </a:r>
            <a:r>
              <a:rPr lang="en-US" dirty="0"/>
              <a:t> a high turnover rate for workers working more than 250 hours. </a:t>
            </a:r>
          </a:p>
          <a:p>
            <a:endParaRPr lang="en-US" dirty="0"/>
          </a:p>
          <a:p>
            <a:r>
              <a:rPr lang="en-US" dirty="0"/>
              <a:t>Workers most likely to remain in the company worked around 150-200 hours a month.</a:t>
            </a:r>
          </a:p>
        </p:txBody>
      </p:sp>
    </p:spTree>
    <p:extLst>
      <p:ext uri="{BB962C8B-B14F-4D97-AF65-F5344CB8AC3E}">
        <p14:creationId xmlns:p14="http://schemas.microsoft.com/office/powerpoint/2010/main" val="44161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64D3-FFB0-64C1-C9B6-35EA7CE18307}"/>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B05B7324-E94C-3C90-9794-E8BD69D5543D}"/>
              </a:ext>
            </a:extLst>
          </p:cNvPr>
          <p:cNvPicPr>
            <a:picLocks noGrp="1" noChangeAspect="1"/>
          </p:cNvPicPr>
          <p:nvPr>
            <p:ph idx="1"/>
          </p:nvPr>
        </p:nvPicPr>
        <p:blipFill>
          <a:blip r:embed="rId2"/>
          <a:stretch>
            <a:fillRect/>
          </a:stretch>
        </p:blipFill>
        <p:spPr>
          <a:xfrm>
            <a:off x="704432" y="313507"/>
            <a:ext cx="5313751" cy="5290880"/>
          </a:xfrm>
        </p:spPr>
      </p:pic>
      <p:sp>
        <p:nvSpPr>
          <p:cNvPr id="11" name="TextBox 10">
            <a:extLst>
              <a:ext uri="{FF2B5EF4-FFF2-40B4-BE49-F238E27FC236}">
                <a16:creationId xmlns:a16="http://schemas.microsoft.com/office/drawing/2014/main" id="{D81E7C45-0D2E-8770-322E-C38A39E58CBC}"/>
              </a:ext>
            </a:extLst>
          </p:cNvPr>
          <p:cNvSpPr txBox="1"/>
          <p:nvPr/>
        </p:nvSpPr>
        <p:spPr>
          <a:xfrm>
            <a:off x="5869857" y="1742306"/>
            <a:ext cx="5483943" cy="2585323"/>
          </a:xfrm>
          <a:prstGeom prst="rect">
            <a:avLst/>
          </a:prstGeom>
          <a:noFill/>
        </p:spPr>
        <p:txBody>
          <a:bodyPr wrap="square" rtlCol="0">
            <a:spAutoFit/>
          </a:bodyPr>
          <a:lstStyle/>
          <a:p>
            <a:r>
              <a:rPr lang="en-US" dirty="0"/>
              <a:t>Most employees who leave have completed 3 years at the job.  The majority of other employees who left, left after 4,5, or 6 years. The lowest turnover rates are at &lt;2 years and &gt;6 years. </a:t>
            </a:r>
          </a:p>
          <a:p>
            <a:endParaRPr lang="en-US" dirty="0"/>
          </a:p>
          <a:p>
            <a:r>
              <a:rPr lang="en-US" dirty="0"/>
              <a:t>Lower turnover rate at &lt;2 years likely correlates with the employee seeking promotion at the company. It’s likely that employees tend to leave after 3 years if they haven’t received a promotion. </a:t>
            </a:r>
          </a:p>
        </p:txBody>
      </p:sp>
    </p:spTree>
    <p:extLst>
      <p:ext uri="{BB962C8B-B14F-4D97-AF65-F5344CB8AC3E}">
        <p14:creationId xmlns:p14="http://schemas.microsoft.com/office/powerpoint/2010/main" val="413170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9697-8563-BD62-0523-BBBE8A18ECD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C3675F5-CEB4-A4AC-BB02-BCAEE1CAE7B2}"/>
              </a:ext>
            </a:extLst>
          </p:cNvPr>
          <p:cNvPicPr>
            <a:picLocks noGrp="1" noChangeAspect="1"/>
          </p:cNvPicPr>
          <p:nvPr>
            <p:ph idx="1"/>
          </p:nvPr>
        </p:nvPicPr>
        <p:blipFill>
          <a:blip r:embed="rId2"/>
          <a:stretch>
            <a:fillRect/>
          </a:stretch>
        </p:blipFill>
        <p:spPr>
          <a:xfrm>
            <a:off x="1028822" y="317421"/>
            <a:ext cx="3970881" cy="3111579"/>
          </a:xfrm>
        </p:spPr>
      </p:pic>
      <p:sp>
        <p:nvSpPr>
          <p:cNvPr id="6" name="TextBox 5">
            <a:extLst>
              <a:ext uri="{FF2B5EF4-FFF2-40B4-BE49-F238E27FC236}">
                <a16:creationId xmlns:a16="http://schemas.microsoft.com/office/drawing/2014/main" id="{B46780DA-D887-EEAD-A2CB-005A8A8E1ED5}"/>
              </a:ext>
            </a:extLst>
          </p:cNvPr>
          <p:cNvSpPr txBox="1"/>
          <p:nvPr/>
        </p:nvSpPr>
        <p:spPr>
          <a:xfrm>
            <a:off x="5501998" y="767358"/>
            <a:ext cx="4846453" cy="2031325"/>
          </a:xfrm>
          <a:prstGeom prst="rect">
            <a:avLst/>
          </a:prstGeom>
          <a:noFill/>
        </p:spPr>
        <p:txBody>
          <a:bodyPr wrap="square" rtlCol="0">
            <a:spAutoFit/>
          </a:bodyPr>
          <a:lstStyle/>
          <a:p>
            <a:r>
              <a:rPr lang="en-US" dirty="0"/>
              <a:t>HR has the highest turnover rate at 29.0% while management had the lowest turnover rate at 14.44%. </a:t>
            </a:r>
          </a:p>
          <a:p>
            <a:endParaRPr lang="en-US" dirty="0"/>
          </a:p>
          <a:p>
            <a:r>
              <a:rPr lang="en-US" dirty="0"/>
              <a:t>The departments with the highest rates of turnover also have the lowest mean rates of satisfaction. </a:t>
            </a:r>
          </a:p>
        </p:txBody>
      </p:sp>
      <p:pic>
        <p:nvPicPr>
          <p:cNvPr id="8" name="Picture 7">
            <a:extLst>
              <a:ext uri="{FF2B5EF4-FFF2-40B4-BE49-F238E27FC236}">
                <a16:creationId xmlns:a16="http://schemas.microsoft.com/office/drawing/2014/main" id="{021BA30C-82D9-DE3B-292F-44A9540250BD}"/>
              </a:ext>
            </a:extLst>
          </p:cNvPr>
          <p:cNvPicPr>
            <a:picLocks noChangeAspect="1"/>
          </p:cNvPicPr>
          <p:nvPr/>
        </p:nvPicPr>
        <p:blipFill>
          <a:blip r:embed="rId3"/>
          <a:stretch>
            <a:fillRect/>
          </a:stretch>
        </p:blipFill>
        <p:spPr>
          <a:xfrm>
            <a:off x="1028822" y="3786421"/>
            <a:ext cx="3307419" cy="2575357"/>
          </a:xfrm>
          <a:prstGeom prst="rect">
            <a:avLst/>
          </a:prstGeom>
        </p:spPr>
      </p:pic>
    </p:spTree>
    <p:extLst>
      <p:ext uri="{BB962C8B-B14F-4D97-AF65-F5344CB8AC3E}">
        <p14:creationId xmlns:p14="http://schemas.microsoft.com/office/powerpoint/2010/main" val="388177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1F91-F5F3-6986-E905-042FB2DE0CC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9C3E95F-A1B0-921E-396A-EC2E79CD640B}"/>
              </a:ext>
            </a:extLst>
          </p:cNvPr>
          <p:cNvSpPr>
            <a:spLocks noGrp="1"/>
          </p:cNvSpPr>
          <p:nvPr>
            <p:ph idx="1"/>
          </p:nvPr>
        </p:nvSpPr>
        <p:spPr/>
        <p:txBody>
          <a:bodyPr/>
          <a:lstStyle/>
          <a:p>
            <a:r>
              <a:rPr lang="en-US" dirty="0"/>
              <a:t>The most important numerical features when analyzing employee retention rate at this company is satisfaction level, average monthly hours, and promotion. Employees who leave on average have a lower satisfaction rating, and work longer hours on average. Employees who achieve promotion are the employees least likely to leave the company. </a:t>
            </a:r>
          </a:p>
          <a:p>
            <a:endParaRPr lang="en-US" dirty="0"/>
          </a:p>
          <a:p>
            <a:endParaRPr lang="en-US" dirty="0"/>
          </a:p>
        </p:txBody>
      </p:sp>
    </p:spTree>
    <p:extLst>
      <p:ext uri="{BB962C8B-B14F-4D97-AF65-F5344CB8AC3E}">
        <p14:creationId xmlns:p14="http://schemas.microsoft.com/office/powerpoint/2010/main" val="94590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495</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Company Turnover Rate Analysis</vt:lpstr>
      <vt:lpstr>Satisfaction ratings</vt:lpstr>
      <vt:lpstr>Evaluation rating</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Blum, Gia</dc:creator>
  <cp:lastModifiedBy>Blum, Gia</cp:lastModifiedBy>
  <cp:revision>3</cp:revision>
  <dcterms:created xsi:type="dcterms:W3CDTF">2023-10-21T23:08:28Z</dcterms:created>
  <dcterms:modified xsi:type="dcterms:W3CDTF">2023-10-22T18:43:47Z</dcterms:modified>
</cp:coreProperties>
</file>