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72" r:id="rId5"/>
    <p:sldId id="260" r:id="rId6"/>
    <p:sldId id="262" r:id="rId7"/>
    <p:sldId id="263" r:id="rId8"/>
    <p:sldId id="264" r:id="rId9"/>
    <p:sldId id="273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3" r:id="rId27"/>
    <p:sldId id="284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Especificação dos Requisitos - SGR</a:t>
            </a:r>
            <a:endParaRPr lang="en-U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27127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Marcus Vinicius </a:t>
            </a:r>
            <a:r>
              <a:rPr lang="pt-BR" b="1" dirty="0" err="1"/>
              <a:t>Bertoncello</a:t>
            </a:r>
            <a:r>
              <a:rPr lang="pt-BR" b="1" dirty="0"/>
              <a:t> – PG 400012</a:t>
            </a:r>
          </a:p>
          <a:p>
            <a:r>
              <a:rPr lang="pt-BR" b="1" dirty="0"/>
              <a:t>Victor José A. T. M. França – PG 400014</a:t>
            </a:r>
            <a:endParaRPr lang="en-US" b="1" dirty="0"/>
          </a:p>
          <a:p>
            <a:endParaRPr lang="pt-BR" b="1" dirty="0"/>
          </a:p>
          <a:p>
            <a:r>
              <a:rPr lang="pt-BR" b="1" dirty="0"/>
              <a:t>Disciplina: Engenharia de Software</a:t>
            </a:r>
          </a:p>
          <a:p>
            <a:r>
              <a:rPr lang="pt-BR" b="1" dirty="0"/>
              <a:t>Prof. Thelma </a:t>
            </a:r>
            <a:r>
              <a:rPr lang="pt-BR" b="1" dirty="0" err="1"/>
              <a:t>Elita</a:t>
            </a:r>
            <a:r>
              <a:rPr lang="pt-BR" b="1" dirty="0"/>
              <a:t> </a:t>
            </a:r>
            <a:r>
              <a:rPr lang="pt-BR" b="1" dirty="0" err="1"/>
              <a:t>Colanzi</a:t>
            </a:r>
            <a:r>
              <a:rPr lang="pt-BR" b="1" dirty="0"/>
              <a:t> Lopes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78" y="2305879"/>
            <a:ext cx="2019234" cy="20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9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FUNC004 Gerenciamento Pedidos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RF009 Gerenciamento de Produtos</a:t>
            </a:r>
          </a:p>
          <a:p>
            <a:pPr lvl="3"/>
            <a:r>
              <a:rPr lang="pt-BR" sz="1800" dirty="0"/>
              <a:t>Para cada produto deve-se cadastrar com [Código, Nome do Produto, Valor, Categoria e Tempo de Preparo], além destes atributos, para cada produto deve-se os ingredientes necessários para a composição do produto [Descrição, Quantidade e Custo]. 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RF010 Efetuar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RF011 Gerenciar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2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FUNC004 Gerenciamento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RF012 Acompanhar Pedido na Cozinha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54273"/>
              </p:ext>
            </p:extLst>
          </p:nvPr>
        </p:nvGraphicFramePr>
        <p:xfrm>
          <a:off x="2782957" y="3615772"/>
          <a:ext cx="6000930" cy="204290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000465">
                  <a:extLst>
                    <a:ext uri="{9D8B030D-6E8A-4147-A177-3AD203B41FA5}">
                      <a16:colId xmlns:a16="http://schemas.microsoft.com/office/drawing/2014/main" val="774688789"/>
                    </a:ext>
                  </a:extLst>
                </a:gridCol>
                <a:gridCol w="3000465">
                  <a:extLst>
                    <a:ext uri="{9D8B030D-6E8A-4147-A177-3AD203B41FA5}">
                      <a16:colId xmlns:a16="http://schemas.microsoft.com/office/drawing/2014/main" val="2171832208"/>
                    </a:ext>
                  </a:extLst>
                </a:gridCol>
              </a:tblGrid>
              <a:tr h="22698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Situação</a:t>
                      </a:r>
                      <a:endParaRPr lang="en-US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Descrição</a:t>
                      </a:r>
                      <a:endParaRPr lang="en-US" sz="2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8168258"/>
                  </a:ext>
                </a:extLst>
              </a:tr>
              <a:tr h="90795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Pendente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Quando o pedido vai para a cozinha, mas não foi iniciado ainda.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2153719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Em Andamento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Quando pedido está sendo preparado.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4507951"/>
                  </a:ext>
                </a:extLst>
              </a:tr>
              <a:tr h="45397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Finalizado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Quando o pedido foi finalizado.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547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14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4601" y="286603"/>
            <a:ext cx="10058400" cy="145075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34601" y="1845734"/>
            <a:ext cx="10058400" cy="40233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434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12" y="0"/>
            <a:ext cx="4749592" cy="361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95" y="13562"/>
            <a:ext cx="4630738" cy="357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84" y="3590068"/>
            <a:ext cx="4680047" cy="329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Imagem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95" y="3590069"/>
            <a:ext cx="4630738" cy="329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13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FUNC005 Gerenciamento de Delivery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RF013 Cadastro e Clientes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RF014 Histórico de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RF015 Efetuar Pedidos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r>
              <a:rPr lang="pt-BR" sz="2400" dirty="0"/>
              <a:t>RF016 Pagar Pedido</a:t>
            </a:r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4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FUNC006 Gestão Financeira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RF017 Fechamento de Conta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pic>
        <p:nvPicPr>
          <p:cNvPr id="11266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637" y="2398643"/>
            <a:ext cx="5496008" cy="381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47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Não-Funcionais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QUA001 Desempenho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RNF001 Tempo de Resposta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RNF002 Acesso Simultâneo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QUA002 Requisitos de Segurança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RNF003 Privacidade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RNF004 Controle de Acesso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RNF005 Recuperação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RNF006 Senha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RNF007 Controle de Sessão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1274"/>
              </p:ext>
            </p:extLst>
          </p:nvPr>
        </p:nvGraphicFramePr>
        <p:xfrm>
          <a:off x="6126480" y="3857414"/>
          <a:ext cx="5368112" cy="225872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684056">
                  <a:extLst>
                    <a:ext uri="{9D8B030D-6E8A-4147-A177-3AD203B41FA5}">
                      <a16:colId xmlns:a16="http://schemas.microsoft.com/office/drawing/2014/main" val="2281458966"/>
                    </a:ext>
                  </a:extLst>
                </a:gridCol>
                <a:gridCol w="2684056">
                  <a:extLst>
                    <a:ext uri="{9D8B030D-6E8A-4147-A177-3AD203B41FA5}">
                      <a16:colId xmlns:a16="http://schemas.microsoft.com/office/drawing/2014/main" val="1346734383"/>
                    </a:ext>
                  </a:extLst>
                </a:gridCol>
              </a:tblGrid>
              <a:tr h="25179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Perfil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Permissão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4759531"/>
                  </a:ext>
                </a:extLst>
              </a:tr>
              <a:tr h="54584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Cozinha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Apenas gerenciar pedidos na tela de cozinha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8595479"/>
                  </a:ext>
                </a:extLst>
              </a:tr>
              <a:tr h="72230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Garçom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Todas as funcionalidades, exceto cadastro e receber pagamento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9537570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Gerente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Usuário com todas as permissões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3657574"/>
                  </a:ext>
                </a:extLst>
              </a:tr>
              <a:tr h="36938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Cliente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Realizar seu cadastro e fazer pedido delivery.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201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8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Não-Funcionais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QUA003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RNF008 Conexões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RNF009 Limite de Equipamentos</a:t>
            </a: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QUA004 Usabilidade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RNF010 Usabilidade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QUA005 Atributos de Qualidade de Software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RNF011 Atributos de Qualidade de Software</a:t>
            </a:r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pt-BR" sz="1800" dirty="0"/>
          </a:p>
          <a:p>
            <a:pPr lvl="2">
              <a:buSzPct val="100000"/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2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B5DE0-2791-40CF-92E0-8CD56746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Visão de negócio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120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F1447-7141-4201-A8BC-F2E14FD5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9CF1F-4F8C-4BAD-BB22-48670AA4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DBC54941-B15A-435A-9FCD-33DFB43F4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64" y="-14096"/>
            <a:ext cx="9054831" cy="687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872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F3273-BCAF-413F-B399-097CCFDF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de Objetos de Negócio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227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Visão Geral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791547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 Funcionalidade do Produto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FUNC001</a:t>
            </a:r>
            <a:r>
              <a:rPr lang="pt-BR" dirty="0"/>
              <a:t> Gerenciamento Funcionários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FUNC002</a:t>
            </a:r>
            <a:r>
              <a:rPr lang="pt-BR" dirty="0"/>
              <a:t> Gerenciamento Clientes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FUNC003</a:t>
            </a:r>
            <a:r>
              <a:rPr lang="pt-BR" dirty="0"/>
              <a:t> Gerenciamento de Mesas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FUNC004</a:t>
            </a:r>
            <a:r>
              <a:rPr lang="pt-BR" dirty="0"/>
              <a:t> Gerenciamento de Pedidos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FUNC005</a:t>
            </a:r>
            <a:r>
              <a:rPr lang="pt-BR" dirty="0"/>
              <a:t> Gerenciamento de Delivery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FUNC006</a:t>
            </a:r>
            <a:r>
              <a:rPr lang="pt-BR" dirty="0"/>
              <a:t> Gestão Financeira</a:t>
            </a:r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49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7422F-9EDC-4F41-A688-932CE315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E37061-7CB2-4DD5-B5BA-80A04142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Imagem 1">
            <a:extLst>
              <a:ext uri="{FF2B5EF4-FFF2-40B4-BE49-F238E27FC236}">
                <a16:creationId xmlns:a16="http://schemas.microsoft.com/office/drawing/2014/main" id="{7206A03D-3B86-4940-8CFE-9CEC79D16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6350"/>
            <a:ext cx="12187237" cy="687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135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A38CE-AD60-48AB-9065-850BB1E9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de Casos de Uso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2973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seCase Diagram0">
            <a:extLst>
              <a:ext uri="{FF2B5EF4-FFF2-40B4-BE49-F238E27FC236}">
                <a16:creationId xmlns:a16="http://schemas.microsoft.com/office/drawing/2014/main" id="{E6D94D67-A09B-4429-AEBF-9E206DAE6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827" y="-72661"/>
            <a:ext cx="6522646" cy="693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358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D3E1968-2BEA-4EB0-9189-D41DF69C8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50918"/>
              </p:ext>
            </p:extLst>
          </p:nvPr>
        </p:nvGraphicFramePr>
        <p:xfrm>
          <a:off x="1744394" y="590843"/>
          <a:ext cx="9059594" cy="555463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9059594">
                  <a:extLst>
                    <a:ext uri="{9D8B030D-6E8A-4147-A177-3AD203B41FA5}">
                      <a16:colId xmlns:a16="http://schemas.microsoft.com/office/drawing/2014/main" val="32911857"/>
                    </a:ext>
                  </a:extLst>
                </a:gridCol>
              </a:tblGrid>
              <a:tr h="29340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Caso de Uso: Fazer Pedido no salão</a:t>
                      </a:r>
                      <a:endParaRPr lang="en-US" sz="14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56" marR="58756" marT="0" marB="0" anchor="ctr"/>
                </a:tc>
                <a:extLst>
                  <a:ext uri="{0D108BD9-81ED-4DB2-BD59-A6C34878D82A}">
                    <a16:rowId xmlns:a16="http://schemas.microsoft.com/office/drawing/2014/main" val="3761625438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Identificação: C5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56" marR="58756" marT="0" marB="0" anchor="ctr"/>
                </a:tc>
                <a:extLst>
                  <a:ext uri="{0D108BD9-81ED-4DB2-BD59-A6C34878D82A}">
                    <a16:rowId xmlns:a16="http://schemas.microsoft.com/office/drawing/2014/main" val="3486568766"/>
                  </a:ext>
                </a:extLst>
              </a:tr>
              <a:tr h="5564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Descrição:  Clientes que estão dentro do restaurante acomodados em mesas com identificação, fazem pedidos ao garçom de quais pratos/bebidas gostariam. O garçom cadastro os itens para a mesa e após confirmação envia os itens para a cozinha para serem preparados.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56" marR="58756" marT="0" marB="0" anchor="ctr"/>
                </a:tc>
                <a:extLst>
                  <a:ext uri="{0D108BD9-81ED-4DB2-BD59-A6C34878D82A}">
                    <a16:rowId xmlns:a16="http://schemas.microsoft.com/office/drawing/2014/main" val="2144847197"/>
                  </a:ext>
                </a:extLst>
              </a:tr>
              <a:tr h="29340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Ator(es): Garçom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56" marR="58756" marT="0" marB="0" anchor="ctr"/>
                </a:tc>
                <a:extLst>
                  <a:ext uri="{0D108BD9-81ED-4DB2-BD59-A6C34878D82A}">
                    <a16:rowId xmlns:a16="http://schemas.microsoft.com/office/drawing/2014/main" val="3014530438"/>
                  </a:ext>
                </a:extLst>
              </a:tr>
              <a:tr h="46439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Pré-Condição: As mesas devem estar livres antes do pedido, após o pedido a mesa deverá estar com o status “Ocupado”. Os produtos devem estar cadastrados.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56" marR="58756" marT="0" marB="0" anchor="ctr"/>
                </a:tc>
                <a:extLst>
                  <a:ext uri="{0D108BD9-81ED-4DB2-BD59-A6C34878D82A}">
                    <a16:rowId xmlns:a16="http://schemas.microsoft.com/office/drawing/2014/main" val="1259354104"/>
                  </a:ext>
                </a:extLst>
              </a:tr>
              <a:tr h="374062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Pós-Condição: Após o prato ser preparado pela cozinha o garçom recebe um aviso dizendo que o prato está pronto para ser entregue para a mesa.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756" marR="58756" marT="0" marB="0" anchor="ctr"/>
                </a:tc>
                <a:extLst>
                  <a:ext uri="{0D108BD9-81ED-4DB2-BD59-A6C34878D82A}">
                    <a16:rowId xmlns:a16="http://schemas.microsoft.com/office/drawing/2014/main" val="2954801863"/>
                  </a:ext>
                </a:extLst>
              </a:tr>
              <a:tr h="2066269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Curso Normal: 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O Cliente Solicita a presença do garçom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O Após consultar o cardápio o cliente realiza seu pedido para o garçom.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O garçom irá entrar na guia “novo pedido” e informar o número da mesa (Principal caso esteja agregada)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O Garçom clicará no botão “+” para adicionar itens ao pedido da mesa.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Após escolher o item e quantidade, o garçom poderá fazer anotações referentes ao item selecionado.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O Garçom poderá alterar a quantidade de itens pedidos na tela antes de confirmar o pedido.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O garçom finalizará o pedido e o mesmo será enviado para a cozinha para o preparo.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56" marR="58756" marT="0" marB="0" anchor="ctr"/>
                </a:tc>
                <a:extLst>
                  <a:ext uri="{0D108BD9-81ED-4DB2-BD59-A6C34878D82A}">
                    <a16:rowId xmlns:a16="http://schemas.microsoft.com/office/drawing/2014/main" val="1351270189"/>
                  </a:ext>
                </a:extLst>
              </a:tr>
              <a:tr h="121321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Tratamento de Exceções:</a:t>
                      </a:r>
                      <a:endParaRPr lang="en-US" sz="14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O garçom tenta cancelar um pedido que já esta sendo preparado:</a:t>
                      </a:r>
                      <a:endParaRPr lang="en-US" sz="1200" dirty="0">
                        <a:effectLst/>
                      </a:endParaRPr>
                    </a:p>
                    <a:p>
                      <a:pPr marL="742950" lvl="1" indent="-285750">
                        <a:lnSpc>
                          <a:spcPct val="106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400" dirty="0">
                          <a:effectLst/>
                        </a:rPr>
                        <a:t>O Sistema emite uma mensagem dizendo que não é permitido cancelar itens que já estão sendo preparados.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756" marR="58756" marT="0" marB="0" anchor="ctr"/>
                </a:tc>
                <a:extLst>
                  <a:ext uri="{0D108BD9-81ED-4DB2-BD59-A6C34878D82A}">
                    <a16:rowId xmlns:a16="http://schemas.microsoft.com/office/drawing/2014/main" val="331179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37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587B2-382C-4D6B-AE1B-C68A89EF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Tabela de Conceitos</a:t>
            </a:r>
            <a:endParaRPr lang="en-US" b="1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1ACE7AA-FF52-495B-A561-F6E17CCB5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28489"/>
              </p:ext>
            </p:extLst>
          </p:nvPr>
        </p:nvGraphicFramePr>
        <p:xfrm>
          <a:off x="1744394" y="1737359"/>
          <a:ext cx="7877908" cy="460717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987195">
                  <a:extLst>
                    <a:ext uri="{9D8B030D-6E8A-4147-A177-3AD203B41FA5}">
                      <a16:colId xmlns:a16="http://schemas.microsoft.com/office/drawing/2014/main" val="1108141809"/>
                    </a:ext>
                  </a:extLst>
                </a:gridCol>
                <a:gridCol w="419923">
                  <a:extLst>
                    <a:ext uri="{9D8B030D-6E8A-4147-A177-3AD203B41FA5}">
                      <a16:colId xmlns:a16="http://schemas.microsoft.com/office/drawing/2014/main" val="4068176275"/>
                    </a:ext>
                  </a:extLst>
                </a:gridCol>
                <a:gridCol w="419923">
                  <a:extLst>
                    <a:ext uri="{9D8B030D-6E8A-4147-A177-3AD203B41FA5}">
                      <a16:colId xmlns:a16="http://schemas.microsoft.com/office/drawing/2014/main" val="929274063"/>
                    </a:ext>
                  </a:extLst>
                </a:gridCol>
                <a:gridCol w="342568">
                  <a:extLst>
                    <a:ext uri="{9D8B030D-6E8A-4147-A177-3AD203B41FA5}">
                      <a16:colId xmlns:a16="http://schemas.microsoft.com/office/drawing/2014/main" val="2458542814"/>
                    </a:ext>
                  </a:extLst>
                </a:gridCol>
                <a:gridCol w="377794">
                  <a:extLst>
                    <a:ext uri="{9D8B030D-6E8A-4147-A177-3AD203B41FA5}">
                      <a16:colId xmlns:a16="http://schemas.microsoft.com/office/drawing/2014/main" val="109579514"/>
                    </a:ext>
                  </a:extLst>
                </a:gridCol>
                <a:gridCol w="3974322">
                  <a:extLst>
                    <a:ext uri="{9D8B030D-6E8A-4147-A177-3AD203B41FA5}">
                      <a16:colId xmlns:a16="http://schemas.microsoft.com/office/drawing/2014/main" val="2903601986"/>
                    </a:ext>
                  </a:extLst>
                </a:gridCol>
                <a:gridCol w="1356183">
                  <a:extLst>
                    <a:ext uri="{9D8B030D-6E8A-4147-A177-3AD203B41FA5}">
                      <a16:colId xmlns:a16="http://schemas.microsoft.com/office/drawing/2014/main" val="2106684883"/>
                    </a:ext>
                  </a:extLst>
                </a:gridCol>
              </a:tblGrid>
              <a:tr h="368573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Conceito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I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Observação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Referência Cruzada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677444"/>
                  </a:ext>
                </a:extLst>
              </a:tr>
              <a:tr h="92143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Usuários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Usuários do Sistema podem ser cadastrados assim como clientes. Não é possível excluir usuários com pedidos efetuados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UC1, UC2, UC3, UC4, UC5, UC6, UC7, UC8 e UC9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6234356"/>
                  </a:ext>
                </a:extLst>
              </a:tr>
              <a:tr h="55286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Endereço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Cadastro de Endereços, podem ser alterados, mas não podem ser excluídos caso pertençam a um cliente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UC1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3575251"/>
                  </a:ext>
                </a:extLst>
              </a:tr>
              <a:tr h="73714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Cliente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Permitido a inclusão de cliente com validação de CPF (Cadastro único) não sendo permitido a exclusão de clientes com pedidos efetuados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UC1, UC2, UC3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9834522"/>
                  </a:ext>
                </a:extLst>
              </a:tr>
              <a:tr h="73714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Mesa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sistema irá mudar automaticamente o status da mesa (reservada, ocupada, livre, esperando limpeza) , só sendo permitido alterar a quantidade de cadeiras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UC3 e UC4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3276279"/>
                  </a:ext>
                </a:extLst>
              </a:tr>
              <a:tr h="55286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Produtos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Produtos que façam parte de algum pedido não podem ser excluídos, podendo ser alterado apenas o preço do produto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UC1, UC5 e UC 8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7919539"/>
                  </a:ext>
                </a:extLst>
              </a:tr>
              <a:tr h="737147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Contas à Receber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 sistema irá incluir de forma automaticamente a conta a receber (cliente / mesa) não podendo ser alterada e nem excluída após finalizar o pedido</a:t>
                      </a:r>
                      <a:endParaRPr lang="en-US" sz="14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UC2 e UC7</a:t>
                      </a:r>
                      <a:endParaRPr lang="en-US" sz="14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796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642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AC250-C6B6-41BE-A20B-DEAB3F40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Tabela de Consultas</a:t>
            </a:r>
            <a:endParaRPr lang="en-US" b="1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603AE50-CDEA-4600-AF85-5BF3F5D09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78510"/>
              </p:ext>
            </p:extLst>
          </p:nvPr>
        </p:nvGraphicFramePr>
        <p:xfrm>
          <a:off x="2067634" y="2757268"/>
          <a:ext cx="7653142" cy="2349305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4487911">
                  <a:extLst>
                    <a:ext uri="{9D8B030D-6E8A-4147-A177-3AD203B41FA5}">
                      <a16:colId xmlns:a16="http://schemas.microsoft.com/office/drawing/2014/main" val="1010815008"/>
                    </a:ext>
                  </a:extLst>
                </a:gridCol>
                <a:gridCol w="3165231">
                  <a:extLst>
                    <a:ext uri="{9D8B030D-6E8A-4147-A177-3AD203B41FA5}">
                      <a16:colId xmlns:a16="http://schemas.microsoft.com/office/drawing/2014/main" val="3672690924"/>
                    </a:ext>
                  </a:extLst>
                </a:gridCol>
              </a:tblGrid>
              <a:tr h="46986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Nome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Referência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1936431"/>
                  </a:ext>
                </a:extLst>
              </a:tr>
              <a:tr h="46986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Pedidos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UC1 e UC5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720222"/>
                  </a:ext>
                </a:extLst>
              </a:tr>
              <a:tr h="46986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Contas Recebidas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UC8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1601766"/>
                  </a:ext>
                </a:extLst>
              </a:tr>
              <a:tr h="46986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Entregas Realizadas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UC1 e UC9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7961033"/>
                  </a:ext>
                </a:extLst>
              </a:tr>
              <a:tr h="46986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Pedidos no Salão / Pedidos Delivery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UC5 e UC8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721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095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F0F49-504F-4102-AD8C-CDF6F21C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Arquitetura Inicial do Sistema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5789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85B90-A885-43B2-A3BB-E88082A7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76229-71E2-490F-BC89-1A68FD0C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Imagem 1">
            <a:extLst>
              <a:ext uri="{FF2B5EF4-FFF2-40B4-BE49-F238E27FC236}">
                <a16:creationId xmlns:a16="http://schemas.microsoft.com/office/drawing/2014/main" id="{1AA91B83-FCCE-4AEF-BB5A-93CDF7AD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7" y="-4547"/>
            <a:ext cx="11277526" cy="686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418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8000" b="1" dirty="0"/>
              <a:t>FIM</a:t>
            </a:r>
            <a:endParaRPr lang="en-US" sz="80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41" y="3127512"/>
            <a:ext cx="2589078" cy="258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1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FUNC001 Gerenciamento Funcionários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RF001 Gerenciamento de Funcionário</a:t>
            </a:r>
          </a:p>
          <a:p>
            <a:pPr lvl="3"/>
            <a:r>
              <a:rPr lang="pt-BR" sz="1800" dirty="0"/>
              <a:t>Cadastro de dados pessoais obrigatórios: [CPF, Nome, Cidade, Endereço, Complemento, Bairro, CEP, Data de Nascimento, Telefone Celular] e opcional [Telefone Residencial].</a:t>
            </a:r>
            <a:endParaRPr lang="en-US" sz="1800" dirty="0"/>
          </a:p>
          <a:p>
            <a:pPr lvl="3"/>
            <a:r>
              <a:rPr lang="pt-BR" sz="1800" dirty="0"/>
              <a:t>Cadastro de dados funcionais obrigatórios: [Data de Admissão, Perfil (garçom, cozinheiro ou gerente), PIS, Salário, Status (ativo ou inativo) e Comissão] e opcional no momento do cadastro [Data de Demissão]</a:t>
            </a:r>
          </a:p>
          <a:p>
            <a:pPr lvl="3"/>
            <a:endParaRPr lang="pt-BR" sz="18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2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985" y="848139"/>
            <a:ext cx="5591226" cy="47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24" y="821634"/>
            <a:ext cx="5580406" cy="479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21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FUNC002 Gerenciamento de Clientes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RF002 Gerenciamento de Clientes</a:t>
            </a:r>
          </a:p>
          <a:p>
            <a:pPr lvl="3">
              <a:lnSpc>
                <a:spcPct val="100000"/>
              </a:lnSpc>
            </a:pPr>
            <a:r>
              <a:rPr lang="pt-BR" sz="1800" dirty="0"/>
              <a:t>Cadastro de dados pessoais com os seguintes campos, sendo obrigatórios: [CPF, Nome, Cidade, Endereço, Complemento, Bairro, CEP, Telefone Celular] e opcionais [Data de Nascimento e Telefone Residencial].</a:t>
            </a: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RF003 Histórico de Pedidos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5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FUNC003 Gerenciamento de Mesas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RF004 Cadastro de Mesas</a:t>
            </a:r>
          </a:p>
          <a:p>
            <a:pPr lvl="3">
              <a:lnSpc>
                <a:spcPct val="120000"/>
              </a:lnSpc>
            </a:pPr>
            <a:r>
              <a:rPr lang="pt-BR" sz="1900" dirty="0"/>
              <a:t>Cada mesa do restaurante deve ser cadastrada com um [Número de Mesa] único e a [Quantidade de Cadeiras], além disso também haverá um campo chamado [Status] que, de acordo com a situação, poderá variar entre:</a:t>
            </a:r>
            <a:endParaRPr lang="en-US" sz="1900" dirty="0"/>
          </a:p>
          <a:p>
            <a:pPr lvl="6">
              <a:lnSpc>
                <a:spcPct val="120000"/>
              </a:lnSpc>
            </a:pPr>
            <a:r>
              <a:rPr lang="pt-BR" sz="1900" dirty="0"/>
              <a:t>Ocupada</a:t>
            </a:r>
            <a:endParaRPr lang="en-US" sz="1900" dirty="0"/>
          </a:p>
          <a:p>
            <a:pPr lvl="6">
              <a:lnSpc>
                <a:spcPct val="120000"/>
              </a:lnSpc>
            </a:pPr>
            <a:r>
              <a:rPr lang="pt-BR" sz="1900" dirty="0"/>
              <a:t>Reservada</a:t>
            </a:r>
            <a:endParaRPr lang="en-US" sz="1900" dirty="0"/>
          </a:p>
          <a:p>
            <a:pPr lvl="6">
              <a:lnSpc>
                <a:spcPct val="120000"/>
              </a:lnSpc>
            </a:pPr>
            <a:r>
              <a:rPr lang="pt-BR" sz="1900" dirty="0"/>
              <a:t>Livre</a:t>
            </a:r>
            <a:endParaRPr lang="en-US" sz="1900" dirty="0"/>
          </a:p>
          <a:p>
            <a:pPr lvl="6">
              <a:lnSpc>
                <a:spcPct val="120000"/>
              </a:lnSpc>
            </a:pPr>
            <a:r>
              <a:rPr lang="pt-BR" sz="1900" dirty="0"/>
              <a:t>Esperando Limpeza</a:t>
            </a:r>
            <a:endParaRPr lang="en-US" sz="1900" dirty="0"/>
          </a:p>
          <a:p>
            <a:pPr lvl="3">
              <a:lnSpc>
                <a:spcPct val="100000"/>
              </a:lnSpc>
            </a:pP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FUNC003 Gerenciamento de Mesas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RF005 Reservar Mesa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RF006 Ocupar e Liberar Mesa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72252"/>
              </p:ext>
            </p:extLst>
          </p:nvPr>
        </p:nvGraphicFramePr>
        <p:xfrm>
          <a:off x="2928730" y="3730110"/>
          <a:ext cx="5974426" cy="213898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87213">
                  <a:extLst>
                    <a:ext uri="{9D8B030D-6E8A-4147-A177-3AD203B41FA5}">
                      <a16:colId xmlns:a16="http://schemas.microsoft.com/office/drawing/2014/main" val="2526416831"/>
                    </a:ext>
                  </a:extLst>
                </a:gridCol>
                <a:gridCol w="2987213">
                  <a:extLst>
                    <a:ext uri="{9D8B030D-6E8A-4147-A177-3AD203B41FA5}">
                      <a16:colId xmlns:a16="http://schemas.microsoft.com/office/drawing/2014/main" val="2535460858"/>
                    </a:ext>
                  </a:extLst>
                </a:gridCol>
              </a:tblGrid>
              <a:tr h="3574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Situação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Status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6843788"/>
                  </a:ext>
                </a:extLst>
              </a:tr>
              <a:tr h="71205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Um ou mais clientes ocuparam a mesa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Ocupada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7138036"/>
                  </a:ext>
                </a:extLst>
              </a:tr>
              <a:tr h="712058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Os clientes finalizaram o uso da mesa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Esperando Limpeza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8291570"/>
                  </a:ext>
                </a:extLst>
              </a:tr>
              <a:tr h="357434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 mesa foi limpa</a:t>
                      </a:r>
                      <a:endParaRPr lang="en-US" sz="16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Livre</a:t>
                      </a:r>
                      <a:endParaRPr lang="en-US" sz="16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2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45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  <a:endParaRPr lang="en-US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4330" indent="-285750"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FUNC003 Gerenciamento de Mesas</a:t>
            </a:r>
            <a:endParaRPr lang="en-US" sz="28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RF007 Agregar Mesa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sz="2400" dirty="0"/>
              <a:t>RF008 Acompanhamento de Mesa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496" y="792730"/>
            <a:ext cx="998817" cy="998817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44607"/>
              </p:ext>
            </p:extLst>
          </p:nvPr>
        </p:nvGraphicFramePr>
        <p:xfrm>
          <a:off x="3538330" y="3476625"/>
          <a:ext cx="4675714" cy="195676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337857">
                  <a:extLst>
                    <a:ext uri="{9D8B030D-6E8A-4147-A177-3AD203B41FA5}">
                      <a16:colId xmlns:a16="http://schemas.microsoft.com/office/drawing/2014/main" val="28719751"/>
                    </a:ext>
                  </a:extLst>
                </a:gridCol>
                <a:gridCol w="2337857">
                  <a:extLst>
                    <a:ext uri="{9D8B030D-6E8A-4147-A177-3AD203B41FA5}">
                      <a16:colId xmlns:a16="http://schemas.microsoft.com/office/drawing/2014/main" val="478757041"/>
                    </a:ext>
                  </a:extLst>
                </a:gridCol>
              </a:tblGrid>
              <a:tr h="39135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Situação</a:t>
                      </a:r>
                      <a:endParaRPr lang="en-US" sz="2000" dirty="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Cor</a:t>
                      </a:r>
                      <a:endParaRPr lang="en-US" sz="2000" dirty="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7100697"/>
                  </a:ext>
                </a:extLst>
              </a:tr>
              <a:tr h="39135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Ocupada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Vermelho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794536"/>
                  </a:ext>
                </a:extLst>
              </a:tr>
              <a:tr h="39135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Livre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Verde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9224450"/>
                  </a:ext>
                </a:extLst>
              </a:tr>
              <a:tr h="39135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Limpeza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Roxo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8160180"/>
                  </a:ext>
                </a:extLst>
              </a:tr>
              <a:tr h="391353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Reservado</a:t>
                      </a:r>
                      <a:endParaRPr lang="en-US" sz="180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Amarelo</a:t>
                      </a:r>
                      <a:endParaRPr lang="en-US" sz="1800" dirty="0">
                        <a:effectLst/>
                        <a:latin typeface="Times" panose="02020603050405020304" pitchFamily="18" charset="0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7264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32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-27374"/>
            <a:ext cx="4675728" cy="365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Imagem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06" y="7033"/>
            <a:ext cx="4356159" cy="3630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Imagem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630133"/>
            <a:ext cx="4675728" cy="322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Imagem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34" y="3630133"/>
            <a:ext cx="4384431" cy="322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4589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372</TotalTime>
  <Words>1058</Words>
  <Application>Microsoft Office PowerPoint</Application>
  <PresentationFormat>Widescreen</PresentationFormat>
  <Paragraphs>214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</vt:lpstr>
      <vt:lpstr>Times New Roman</vt:lpstr>
      <vt:lpstr>Retrospectiva</vt:lpstr>
      <vt:lpstr>Especificação dos Requisitos - SGR</vt:lpstr>
      <vt:lpstr>Visão Geral</vt:lpstr>
      <vt:lpstr>Requisitos Funcionais</vt:lpstr>
      <vt:lpstr>Apresentação do PowerPoint</vt:lpstr>
      <vt:lpstr>Requisitos Funcionais</vt:lpstr>
      <vt:lpstr>Requisitos Funcionais</vt:lpstr>
      <vt:lpstr>Requisitos Funcionais</vt:lpstr>
      <vt:lpstr>Requisitos Funcionais</vt:lpstr>
      <vt:lpstr>Apresentação do PowerPoint</vt:lpstr>
      <vt:lpstr>Requisitos Funcionais</vt:lpstr>
      <vt:lpstr>Requisitos Funcionais</vt:lpstr>
      <vt:lpstr>Apresentação do PowerPoint</vt:lpstr>
      <vt:lpstr>Requisitos Funcionais</vt:lpstr>
      <vt:lpstr>Requisitos Funcionais</vt:lpstr>
      <vt:lpstr>Requisitos Não-Funcionais</vt:lpstr>
      <vt:lpstr>Requisitos Não-Funcionais</vt:lpstr>
      <vt:lpstr>Visão de negócio</vt:lpstr>
      <vt:lpstr>Apresentação do PowerPoint</vt:lpstr>
      <vt:lpstr>Modelo de Objetos de Negócio</vt:lpstr>
      <vt:lpstr>Apresentação do PowerPoint</vt:lpstr>
      <vt:lpstr>Modelo de Casos de Uso</vt:lpstr>
      <vt:lpstr>Apresentação do PowerPoint</vt:lpstr>
      <vt:lpstr>Apresentação do PowerPoint</vt:lpstr>
      <vt:lpstr>Tabela de Conceitos</vt:lpstr>
      <vt:lpstr>Tabela de Consultas</vt:lpstr>
      <vt:lpstr>Arquitetura Inicial do Sistema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França</dc:creator>
  <cp:lastModifiedBy>Victor França</cp:lastModifiedBy>
  <cp:revision>16</cp:revision>
  <dcterms:created xsi:type="dcterms:W3CDTF">2017-05-03T15:46:11Z</dcterms:created>
  <dcterms:modified xsi:type="dcterms:W3CDTF">2017-06-01T16:47:14Z</dcterms:modified>
</cp:coreProperties>
</file>