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2" r:id="rId5"/>
    <p:sldId id="260" r:id="rId6"/>
    <p:sldId id="262" r:id="rId7"/>
    <p:sldId id="263" r:id="rId8"/>
    <p:sldId id="264" r:id="rId9"/>
    <p:sldId id="273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Especificação dos Requisitos - SGR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27127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Marcus Vinicius </a:t>
            </a:r>
            <a:r>
              <a:rPr lang="pt-BR" b="1" dirty="0" err="1"/>
              <a:t>Bertoncello</a:t>
            </a:r>
            <a:r>
              <a:rPr lang="pt-BR" b="1" dirty="0"/>
              <a:t> – PG 400012</a:t>
            </a:r>
          </a:p>
          <a:p>
            <a:r>
              <a:rPr lang="pt-BR" b="1" dirty="0"/>
              <a:t>Victor José A. T. M. França – PG 400014</a:t>
            </a:r>
            <a:endParaRPr lang="en-US" b="1" dirty="0"/>
          </a:p>
          <a:p>
            <a:endParaRPr lang="pt-BR" b="1" dirty="0"/>
          </a:p>
          <a:p>
            <a:r>
              <a:rPr lang="pt-BR" b="1" dirty="0"/>
              <a:t>Disciplina: Engenharia de Software</a:t>
            </a:r>
          </a:p>
          <a:p>
            <a:r>
              <a:rPr lang="pt-BR" b="1" dirty="0"/>
              <a:t>Prof. Thelma </a:t>
            </a:r>
            <a:r>
              <a:rPr lang="pt-BR" b="1" dirty="0" err="1"/>
              <a:t>Elita</a:t>
            </a:r>
            <a:r>
              <a:rPr lang="pt-BR" b="1" dirty="0"/>
              <a:t> </a:t>
            </a:r>
            <a:r>
              <a:rPr lang="pt-BR" b="1" dirty="0" err="1"/>
              <a:t>Colanzi</a:t>
            </a:r>
            <a:r>
              <a:rPr lang="pt-BR" b="1" dirty="0"/>
              <a:t> Lopes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8" y="2305879"/>
            <a:ext cx="2019234" cy="20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RF009 Gerenciamento de Produtos</a:t>
            </a:r>
          </a:p>
          <a:p>
            <a:pPr lvl="3"/>
            <a:r>
              <a:rPr lang="pt-BR" sz="1800" dirty="0"/>
              <a:t>Para cada produto deve-se cadastrar com [Código, Nome do Produto, Valor, Categoria e Tempo de Preparo], além destes atributos, para cada produto deve-se os ingredientes necessários para a composição do produto [Descrição, Quantidade e Custo]. 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RF010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RF011 Gerenciar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RF012 Acompanhar Pedido na Cozinha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4273"/>
              </p:ext>
            </p:extLst>
          </p:nvPr>
        </p:nvGraphicFramePr>
        <p:xfrm>
          <a:off x="2782957" y="3615772"/>
          <a:ext cx="6000930" cy="204290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00465">
                  <a:extLst>
                    <a:ext uri="{9D8B030D-6E8A-4147-A177-3AD203B41FA5}">
                      <a16:colId xmlns:a16="http://schemas.microsoft.com/office/drawing/2014/main" val="774688789"/>
                    </a:ext>
                  </a:extLst>
                </a:gridCol>
                <a:gridCol w="3000465">
                  <a:extLst>
                    <a:ext uri="{9D8B030D-6E8A-4147-A177-3AD203B41FA5}">
                      <a16:colId xmlns:a16="http://schemas.microsoft.com/office/drawing/2014/main" val="2171832208"/>
                    </a:ext>
                  </a:extLst>
                </a:gridCol>
              </a:tblGrid>
              <a:tr h="2269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168258"/>
                  </a:ext>
                </a:extLst>
              </a:tr>
              <a:tr h="9079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Pendente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vai para a cozinha, mas não foi iniciado ainda.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153719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 Andamento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Quando pedido está sendo preparado.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50795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Finalizado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foi finalizado.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4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01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4601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12" y="0"/>
            <a:ext cx="4749592" cy="36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13562"/>
            <a:ext cx="4630738" cy="35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4" y="3590068"/>
            <a:ext cx="4680047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3590069"/>
            <a:ext cx="4630738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FUNC005 Gerenciamento de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RF013 Cadastro e Clientes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RF014 Histórico de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RF015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RF016 Pagar Pedido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FUNC006 Gestão Financeira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RF017 Fechamento de Conta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pic>
        <p:nvPicPr>
          <p:cNvPr id="1126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7" y="2398643"/>
            <a:ext cx="5496008" cy="38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QUA001 Desempenho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RNF001 Tempo de Resposta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RNF002 Acesso Simultâneo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QUA002 Requisitos de Segurança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RNF003 Privacidade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RNF004 Controle de Acesso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RNF005 Recuperação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RNF006 Senha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RNF007 Controle de Sessão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1274"/>
              </p:ext>
            </p:extLst>
          </p:nvPr>
        </p:nvGraphicFramePr>
        <p:xfrm>
          <a:off x="6126480" y="3857414"/>
          <a:ext cx="5368112" cy="22587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84056">
                  <a:extLst>
                    <a:ext uri="{9D8B030D-6E8A-4147-A177-3AD203B41FA5}">
                      <a16:colId xmlns:a16="http://schemas.microsoft.com/office/drawing/2014/main" val="2281458966"/>
                    </a:ext>
                  </a:extLst>
                </a:gridCol>
                <a:gridCol w="2684056">
                  <a:extLst>
                    <a:ext uri="{9D8B030D-6E8A-4147-A177-3AD203B41FA5}">
                      <a16:colId xmlns:a16="http://schemas.microsoft.com/office/drawing/2014/main" val="1346734383"/>
                    </a:ext>
                  </a:extLst>
                </a:gridCol>
              </a:tblGrid>
              <a:tr h="2517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Perfil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Permissão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75953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Cozinha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Apenas gerenciar pedidos na tela de cozinha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595479"/>
                  </a:ext>
                </a:extLst>
              </a:tr>
              <a:tr h="7223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Todas as funcionalidades, exceto cadastro e receber pagamento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537570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Gerente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Usuário com todas as permissões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65757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Realizar seu cadastro e fazer pedido delivery.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01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QUA003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RNF008 Conexões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RNF009 Limite de Equipamentos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QUA004 Usabilidade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RNF010 Usabilidade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QUA005 Atributos de Qualidade de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RNF011 Atributos de Qualidade de Software</a:t>
            </a:r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/>
              <a:t>FIM</a:t>
            </a:r>
            <a:endParaRPr lang="en-US" sz="8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1" y="3127512"/>
            <a:ext cx="2589078" cy="25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Geral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 Funcionalidade do Produto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FUNC001</a:t>
            </a:r>
            <a:r>
              <a:rPr lang="pt-BR" dirty="0"/>
              <a:t> Gerenciamento Funcionários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FUNC002</a:t>
            </a:r>
            <a:r>
              <a:rPr lang="pt-BR" dirty="0"/>
              <a:t> Gerenciamento Clientes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FUNC003</a:t>
            </a:r>
            <a:r>
              <a:rPr lang="pt-BR" dirty="0"/>
              <a:t> Gerenciamento de Mesas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FUNC004</a:t>
            </a:r>
            <a:r>
              <a:rPr lang="pt-BR" dirty="0"/>
              <a:t> Gerenciamento de Pedidos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FUNC005</a:t>
            </a:r>
            <a:r>
              <a:rPr lang="pt-BR" dirty="0"/>
              <a:t> Gerenciamento de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FUNC006</a:t>
            </a:r>
            <a:r>
              <a:rPr lang="pt-BR" dirty="0"/>
              <a:t> Gestão Financeira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FUNC001 Gerenciamento Funcionários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RF001 Gerenciamento de Funcionário</a:t>
            </a:r>
          </a:p>
          <a:p>
            <a:pPr lvl="3"/>
            <a:r>
              <a:rPr lang="pt-BR" sz="1800" dirty="0"/>
              <a:t>Cadastro de dados pessoais obrigatórios: [CPF, Nome, Cidade, Endereço, Complemento, Bairro, CEP, Data de Nascimento, Telefone Celular] e opcional [Telefone Residencial].</a:t>
            </a:r>
            <a:endParaRPr lang="en-US" sz="1800" dirty="0"/>
          </a:p>
          <a:p>
            <a:pPr lvl="3"/>
            <a:r>
              <a:rPr lang="pt-BR" sz="1800" dirty="0"/>
              <a:t>Cadastro de dados funcionais obrigatórios: [Data de Admissão, Perfil (garçom, cozinheiro ou gerente), PIS, Salário, Status (ativo ou inativo) e Comissão] e opcional no momento do cadastro [Data de Demissão]</a:t>
            </a:r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85" y="848139"/>
            <a:ext cx="5591226" cy="47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" y="821634"/>
            <a:ext cx="5580406" cy="47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FUNC002 Gerenciamento de Clientes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RF002 Gerenciamento de Clientes</a:t>
            </a:r>
          </a:p>
          <a:p>
            <a:pPr lvl="3">
              <a:lnSpc>
                <a:spcPct val="100000"/>
              </a:lnSpc>
            </a:pPr>
            <a:r>
              <a:rPr lang="pt-BR" sz="1800" dirty="0"/>
              <a:t>Cadastro de dados pessoais com os seguintes campos, sendo obrigatórios: [CPF, Nome, Cidade, Endereço, Complemento, Bairro, CEP, Telefone Celular] e opcionais [Data de Nascimento e Telefone Residencial].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RF003 Histórico de Pedidos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RF004 Cadastro de Mesas</a:t>
            </a:r>
          </a:p>
          <a:p>
            <a:pPr lvl="3">
              <a:lnSpc>
                <a:spcPct val="120000"/>
              </a:lnSpc>
            </a:pPr>
            <a:r>
              <a:rPr lang="pt-BR" sz="1900" dirty="0"/>
              <a:t>Cada mesa do restaurante deve ser cadastrada com um [Número de Mesa] único e a [Quantidade de Cadeiras], além disso também haverá um campo chamado [Status] que, de acordo com a situação, poderá variar entre: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Ocupada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Reservada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Livre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Esperando Limpeza</a:t>
            </a:r>
            <a:endParaRPr lang="en-US" sz="1900" dirty="0"/>
          </a:p>
          <a:p>
            <a:pPr lvl="3">
              <a:lnSpc>
                <a:spcPct val="100000"/>
              </a:lnSpc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RF005 Reservar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RF006 Ocupar e Liberar Mesa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72252"/>
              </p:ext>
            </p:extLst>
          </p:nvPr>
        </p:nvGraphicFramePr>
        <p:xfrm>
          <a:off x="2928730" y="3730110"/>
          <a:ext cx="5974426" cy="21389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87213">
                  <a:extLst>
                    <a:ext uri="{9D8B030D-6E8A-4147-A177-3AD203B41FA5}">
                      <a16:colId xmlns:a16="http://schemas.microsoft.com/office/drawing/2014/main" val="2526416831"/>
                    </a:ext>
                  </a:extLst>
                </a:gridCol>
                <a:gridCol w="2987213">
                  <a:extLst>
                    <a:ext uri="{9D8B030D-6E8A-4147-A177-3AD203B41FA5}">
                      <a16:colId xmlns:a16="http://schemas.microsoft.com/office/drawing/2014/main" val="2535460858"/>
                    </a:ext>
                  </a:extLst>
                </a:gridCol>
              </a:tblGrid>
              <a:tr h="3574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Situação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843788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Um ou mais clientes ocuparam a mesa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Ocupada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138036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Os clientes finalizaram o uso da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Esperando Limpeza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291570"/>
                  </a:ext>
                </a:extLst>
              </a:tr>
              <a:tr h="3574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mesa foi limpa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Livre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RF007 Agregar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RF008 Acompanhamento de Mesa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4607"/>
              </p:ext>
            </p:extLst>
          </p:nvPr>
        </p:nvGraphicFramePr>
        <p:xfrm>
          <a:off x="3538330" y="3476625"/>
          <a:ext cx="4675714" cy="19567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37857">
                  <a:extLst>
                    <a:ext uri="{9D8B030D-6E8A-4147-A177-3AD203B41FA5}">
                      <a16:colId xmlns:a16="http://schemas.microsoft.com/office/drawing/2014/main" val="28719751"/>
                    </a:ext>
                  </a:extLst>
                </a:gridCol>
                <a:gridCol w="2337857">
                  <a:extLst>
                    <a:ext uri="{9D8B030D-6E8A-4147-A177-3AD203B41FA5}">
                      <a16:colId xmlns:a16="http://schemas.microsoft.com/office/drawing/2014/main" val="478757041"/>
                    </a:ext>
                  </a:extLst>
                </a:gridCol>
              </a:tblGrid>
              <a:tr h="3913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Cor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100697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Ocupada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Vermelho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4536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Livre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Verde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922445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Limpeza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Roxo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16018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Reservado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Amarelo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2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-27374"/>
            <a:ext cx="4675728" cy="3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7033"/>
            <a:ext cx="4356159" cy="36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630133"/>
            <a:ext cx="4675728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34" y="3630133"/>
            <a:ext cx="4384431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542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Retrospectiva</vt:lpstr>
      <vt:lpstr>Especificação dos Requisitos - SGR</vt:lpstr>
      <vt:lpstr>Visão Geral</vt:lpstr>
      <vt:lpstr>Requisitos Funcionais</vt:lpstr>
      <vt:lpstr>Apresentação do PowerPoint</vt:lpstr>
      <vt:lpstr>Requisitos Funcionais</vt:lpstr>
      <vt:lpstr>Requisitos Funcionais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Requisitos Não-Funcionais</vt:lpstr>
      <vt:lpstr>Requisitos Não-Funcionais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França</dc:creator>
  <cp:lastModifiedBy>Victor França</cp:lastModifiedBy>
  <cp:revision>14</cp:revision>
  <dcterms:created xsi:type="dcterms:W3CDTF">2017-05-03T15:46:11Z</dcterms:created>
  <dcterms:modified xsi:type="dcterms:W3CDTF">2017-05-04T20:14:21Z</dcterms:modified>
</cp:coreProperties>
</file>