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2" r:id="rId5"/>
    <p:sldId id="260" r:id="rId6"/>
    <p:sldId id="262" r:id="rId7"/>
    <p:sldId id="263" r:id="rId8"/>
    <p:sldId id="264" r:id="rId9"/>
    <p:sldId id="273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6" r:id="rId18"/>
    <p:sldId id="277" r:id="rId19"/>
    <p:sldId id="278" r:id="rId20"/>
    <p:sldId id="279" r:id="rId21"/>
    <p:sldId id="280" r:id="rId22"/>
    <p:sldId id="281" r:id="rId23"/>
    <p:sldId id="287" r:id="rId24"/>
    <p:sldId id="288" r:id="rId25"/>
    <p:sldId id="289" r:id="rId26"/>
    <p:sldId id="290" r:id="rId27"/>
    <p:sldId id="282" r:id="rId28"/>
    <p:sldId id="291" r:id="rId29"/>
    <p:sldId id="292" r:id="rId30"/>
    <p:sldId id="293" r:id="rId31"/>
    <p:sldId id="285" r:id="rId32"/>
    <p:sldId id="286" r:id="rId33"/>
    <p:sldId id="283" r:id="rId34"/>
    <p:sldId id="284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Especificação dos Requisitos - SGR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27127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Marcus Vinicius </a:t>
            </a:r>
            <a:r>
              <a:rPr lang="pt-BR" b="1" dirty="0" err="1"/>
              <a:t>Bertoncello</a:t>
            </a:r>
            <a:r>
              <a:rPr lang="pt-BR" b="1" dirty="0"/>
              <a:t> – PG 400012</a:t>
            </a:r>
          </a:p>
          <a:p>
            <a:r>
              <a:rPr lang="pt-BR" b="1" dirty="0"/>
              <a:t>Victor José A. T. M. França – PG 400014</a:t>
            </a:r>
            <a:endParaRPr lang="en-US" b="1" dirty="0"/>
          </a:p>
          <a:p>
            <a:endParaRPr lang="pt-BR" b="1" dirty="0"/>
          </a:p>
          <a:p>
            <a:r>
              <a:rPr lang="pt-BR" b="1" dirty="0"/>
              <a:t>Disciplina: Engenharia de Software</a:t>
            </a:r>
          </a:p>
          <a:p>
            <a:r>
              <a:rPr lang="pt-BR" b="1" dirty="0"/>
              <a:t>Prof. Thelma </a:t>
            </a:r>
            <a:r>
              <a:rPr lang="pt-BR" b="1" dirty="0" err="1"/>
              <a:t>Elita</a:t>
            </a:r>
            <a:r>
              <a:rPr lang="pt-BR" b="1" dirty="0"/>
              <a:t> </a:t>
            </a:r>
            <a:r>
              <a:rPr lang="pt-BR" b="1" dirty="0" err="1"/>
              <a:t>Colanzi</a:t>
            </a:r>
            <a:r>
              <a:rPr lang="pt-BR" b="1" dirty="0"/>
              <a:t> Lopes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8" y="2305879"/>
            <a:ext cx="2019234" cy="20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FUNC004 Gerenciamento Pedidos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RF009 Gerenciamento de Produtos</a:t>
            </a:r>
          </a:p>
          <a:p>
            <a:pPr lvl="3"/>
            <a:r>
              <a:rPr lang="pt-BR" sz="1800" dirty="0"/>
              <a:t>Para cada produto deve-se cadastrar com [Código, Nome do Produto, Valor, Categoria e Tempo de Preparo], além destes atributos, para cada produto deve-se os ingredientes necessários para a composição do produto [Descrição, Quantidade e Custo]. 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RF010 Efetuar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RF011 Gerenciar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FUNC004 Gerenciamento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RF012 Acompanhar Pedido na Cozinha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54273"/>
              </p:ext>
            </p:extLst>
          </p:nvPr>
        </p:nvGraphicFramePr>
        <p:xfrm>
          <a:off x="2782957" y="3615772"/>
          <a:ext cx="6000930" cy="204290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00465">
                  <a:extLst>
                    <a:ext uri="{9D8B030D-6E8A-4147-A177-3AD203B41FA5}">
                      <a16:colId xmlns:a16="http://schemas.microsoft.com/office/drawing/2014/main" val="774688789"/>
                    </a:ext>
                  </a:extLst>
                </a:gridCol>
                <a:gridCol w="3000465">
                  <a:extLst>
                    <a:ext uri="{9D8B030D-6E8A-4147-A177-3AD203B41FA5}">
                      <a16:colId xmlns:a16="http://schemas.microsoft.com/office/drawing/2014/main" val="2171832208"/>
                    </a:ext>
                  </a:extLst>
                </a:gridCol>
              </a:tblGrid>
              <a:tr h="22698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Situação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168258"/>
                  </a:ext>
                </a:extLst>
              </a:tr>
              <a:tr h="9079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Pendente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Quando o pedido vai para a cozinha, mas não foi iniciado ainda.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153719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Em Andamento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Quando pedido está sendo preparado.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50795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Finalizado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Quando o pedido foi finalizado.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547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14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601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34601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12" y="0"/>
            <a:ext cx="4749592" cy="361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13562"/>
            <a:ext cx="4630738" cy="357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4" y="3590068"/>
            <a:ext cx="4680047" cy="329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3590069"/>
            <a:ext cx="4630738" cy="329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13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FUNC005 Gerenciamento de Delivery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RF013 Cadastro e Clientes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RF014 Histórico de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RF015 Efetuar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RF016 Pagar Pedido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4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FUNC006 Gestão Financeira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RF017 Fechamento de Conta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pic>
        <p:nvPicPr>
          <p:cNvPr id="1126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37" y="2398643"/>
            <a:ext cx="5496008" cy="381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7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Não-Funcionais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QUA001 Desempenho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RNF001 Tempo de Resposta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RNF002 Acesso Simultâneo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QUA002 Requisitos de Segurança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RNF003 Privacidade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RNF004 Controle de Acesso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RNF005 Recuperação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RNF006 Senha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RNF007 Controle de Sessão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1274"/>
              </p:ext>
            </p:extLst>
          </p:nvPr>
        </p:nvGraphicFramePr>
        <p:xfrm>
          <a:off x="6126480" y="3857414"/>
          <a:ext cx="5368112" cy="225872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684056">
                  <a:extLst>
                    <a:ext uri="{9D8B030D-6E8A-4147-A177-3AD203B41FA5}">
                      <a16:colId xmlns:a16="http://schemas.microsoft.com/office/drawing/2014/main" val="2281458966"/>
                    </a:ext>
                  </a:extLst>
                </a:gridCol>
                <a:gridCol w="2684056">
                  <a:extLst>
                    <a:ext uri="{9D8B030D-6E8A-4147-A177-3AD203B41FA5}">
                      <a16:colId xmlns:a16="http://schemas.microsoft.com/office/drawing/2014/main" val="1346734383"/>
                    </a:ext>
                  </a:extLst>
                </a:gridCol>
              </a:tblGrid>
              <a:tr h="25179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Perfil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Permissão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4759531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Cozinha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Apenas gerenciar pedidos na tela de cozinha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595479"/>
                  </a:ext>
                </a:extLst>
              </a:tr>
              <a:tr h="72230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Garçom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Todas as funcionalidades, exceto cadastro e receber pagamento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9537570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Gerente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Usuário com todas as permissões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657574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Cliente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Realizar seu cadastro e fazer pedido delivery.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01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8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Não-Funcionais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QUA003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RNF008 Conexões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RNF009 Limite de Equipamentos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QUA004 Usabilidade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RNF010 Usabilidade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QUA005 Atributos de Qualidade de Software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RNF011 Atributos de Qualidade de Software</a:t>
            </a:r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B5DE0-2791-40CF-92E0-8CD56746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de negócio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20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1447-7141-4201-A8BC-F2E14FD5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9CF1F-4F8C-4BAD-BB22-48670AA4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DBC54941-B15A-435A-9FCD-33DFB43F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64" y="-14096"/>
            <a:ext cx="9054831" cy="68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87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F3273-BCAF-413F-B399-097CCFDF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de Objetos de Negócio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2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Geral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 Funcionalidade do Produto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FUNC001</a:t>
            </a:r>
            <a:r>
              <a:rPr lang="pt-BR" dirty="0"/>
              <a:t> Gerenciamento Funcionários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FUNC002</a:t>
            </a:r>
            <a:r>
              <a:rPr lang="pt-BR" dirty="0"/>
              <a:t> Gerenciamento Clientes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FUNC003</a:t>
            </a:r>
            <a:r>
              <a:rPr lang="pt-BR" dirty="0"/>
              <a:t> Gerenciamento de Mesas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FUNC004</a:t>
            </a:r>
            <a:r>
              <a:rPr lang="pt-BR" dirty="0"/>
              <a:t> Gerenciamento de Pedidos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FUNC005</a:t>
            </a:r>
            <a:r>
              <a:rPr lang="pt-BR" dirty="0"/>
              <a:t> Gerenciamento de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FUNC006</a:t>
            </a:r>
            <a:r>
              <a:rPr lang="pt-BR" dirty="0"/>
              <a:t> Gestão Financeira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9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7422F-9EDC-4F41-A688-932CE315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37061-7CB2-4DD5-B5BA-80A04142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7206A03D-3B86-4940-8CFE-9CEC79D1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12187237" cy="687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13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A38CE-AD60-48AB-9065-850BB1E9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de Casos de Uso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297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eCase Diagram0">
            <a:extLst>
              <a:ext uri="{FF2B5EF4-FFF2-40B4-BE49-F238E27FC236}">
                <a16:creationId xmlns:a16="http://schemas.microsoft.com/office/drawing/2014/main" id="{E6D94D67-A09B-4429-AEBF-9E206DAE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27" y="-72661"/>
            <a:ext cx="6522646" cy="693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35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16E8751-1484-4DE2-9138-73BF4AF68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07364"/>
              </p:ext>
            </p:extLst>
          </p:nvPr>
        </p:nvGraphicFramePr>
        <p:xfrm>
          <a:off x="2120348" y="64176"/>
          <a:ext cx="8057322" cy="63043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8057322">
                  <a:extLst>
                    <a:ext uri="{9D8B030D-6E8A-4147-A177-3AD203B41FA5}">
                      <a16:colId xmlns:a16="http://schemas.microsoft.com/office/drawing/2014/main" val="3959403266"/>
                    </a:ext>
                  </a:extLst>
                </a:gridCol>
              </a:tblGrid>
              <a:tr h="15191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Caso de Uso: Fazer Pedido (Delivery)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39289" marR="39289" marT="0" marB="0" anchor="ctr"/>
                </a:tc>
                <a:extLst>
                  <a:ext uri="{0D108BD9-81ED-4DB2-BD59-A6C34878D82A}">
                    <a16:rowId xmlns:a16="http://schemas.microsoft.com/office/drawing/2014/main" val="45517660"/>
                  </a:ext>
                </a:extLst>
              </a:tr>
              <a:tr h="16722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Identificação: C1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39289" marR="39289" marT="0" marB="0" anchor="ctr"/>
                </a:tc>
                <a:extLst>
                  <a:ext uri="{0D108BD9-81ED-4DB2-BD59-A6C34878D82A}">
                    <a16:rowId xmlns:a16="http://schemas.microsoft.com/office/drawing/2014/main" val="43785404"/>
                  </a:ext>
                </a:extLst>
              </a:tr>
              <a:tr h="67473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Descrição:  O cliente será capaz de realizar pedidos para o restaurante para serem entregues em um local determinado pelo cliente. Este também deverá efetuar o pagamento do pedido, e após a confirmação do pagamento o pedido será enviado para a cozinha do restaurante para que seja feito o preparo do pedido.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39289" marR="39289" marT="0" marB="0" anchor="ctr"/>
                </a:tc>
                <a:extLst>
                  <a:ext uri="{0D108BD9-81ED-4DB2-BD59-A6C34878D82A}">
                    <a16:rowId xmlns:a16="http://schemas.microsoft.com/office/drawing/2014/main" val="85521661"/>
                  </a:ext>
                </a:extLst>
              </a:tr>
              <a:tr h="16722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Ator(es): Cliente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39289" marR="39289" marT="0" marB="0" anchor="ctr"/>
                </a:tc>
                <a:extLst>
                  <a:ext uri="{0D108BD9-81ED-4DB2-BD59-A6C34878D82A}">
                    <a16:rowId xmlns:a16="http://schemas.microsoft.com/office/drawing/2014/main" val="3189119066"/>
                  </a:ext>
                </a:extLst>
              </a:tr>
              <a:tr h="50167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Pré-Condição: O cliente deverá cadastrar um usuário para acessar o sistema de pedidos de delivery. Os itens para o pedido também deverão estar cadastrados.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39289" marR="39289" marT="0" marB="0" anchor="ctr"/>
                </a:tc>
                <a:extLst>
                  <a:ext uri="{0D108BD9-81ED-4DB2-BD59-A6C34878D82A}">
                    <a16:rowId xmlns:a16="http://schemas.microsoft.com/office/drawing/2014/main" val="2949691082"/>
                  </a:ext>
                </a:extLst>
              </a:tr>
              <a:tr h="334451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Pós-Condição: Após a confirmação do pagamento, o pedido será enviado para a cozinha do restaurante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39289" marR="39289" marT="0" marB="0" anchor="ctr"/>
                </a:tc>
                <a:extLst>
                  <a:ext uri="{0D108BD9-81ED-4DB2-BD59-A6C34878D82A}">
                    <a16:rowId xmlns:a16="http://schemas.microsoft.com/office/drawing/2014/main" val="3430002143"/>
                  </a:ext>
                </a:extLst>
              </a:tr>
              <a:tr h="245150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Curso Normal: 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Cliente deverá acessar o site do restaurante e acessar o link para entrar no sistema.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Cliente deverá se </a:t>
                      </a:r>
                      <a:r>
                        <a:rPr lang="pt-BR" sz="1200" dirty="0" err="1">
                          <a:effectLst/>
                        </a:rPr>
                        <a:t>logar</a:t>
                      </a:r>
                      <a:r>
                        <a:rPr lang="pt-BR" sz="1200" dirty="0">
                          <a:effectLst/>
                        </a:rPr>
                        <a:t> no sistema, através do seu usuário e senha, caso não tenha um usuário cadastrado, deverá fazer um cadastro para acessar o sistema.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Após </a:t>
                      </a:r>
                      <a:r>
                        <a:rPr lang="pt-BR" sz="1200" dirty="0" err="1">
                          <a:effectLst/>
                        </a:rPr>
                        <a:t>Logar-se</a:t>
                      </a:r>
                      <a:r>
                        <a:rPr lang="pt-BR" sz="1200" dirty="0">
                          <a:effectLst/>
                        </a:rPr>
                        <a:t> no sistema o usuário deverá ir na opção novo Pedido.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usuário informará os itens que deseja para o pedido.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Após relacionar todos os itens desejados no pedido o usuário clica em avançar.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usuário deverá informar o endereço de entrega. (Caso seja um endereço diferente do endereço cadastrado).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usuário terá uma relação de itens do pedido, e também o valor do pedido.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Deverá informar os dados do cartão de crédito, e clicar em finalizar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Após a confirmação do Pedido o usuário poderá acompanhar o pedido pela tela de acompanhamento de pedidos.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Pedido será enviado para a cozinha para o preparo.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A cozinha finalizará o pedido e estará entregue.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289" marR="39289" marT="0" marB="0" anchor="ctr"/>
                </a:tc>
                <a:extLst>
                  <a:ext uri="{0D108BD9-81ED-4DB2-BD59-A6C34878D82A}">
                    <a16:rowId xmlns:a16="http://schemas.microsoft.com/office/drawing/2014/main" val="2464599880"/>
                  </a:ext>
                </a:extLst>
              </a:tr>
              <a:tr h="183488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Tratamento de Exceções: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Usuário entra com Login / Senha errado:</a:t>
                      </a:r>
                      <a:endParaRPr lang="en-US" sz="11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Sistema emite mensagem de erro e solicita os dados de login novamente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Usuário clica em avançar sem ter itens para o pedido:</a:t>
                      </a:r>
                      <a:endParaRPr lang="en-US" sz="11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Sistema emite mensagem solicitando para que pelo menos 1 item seja selecionado.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Usuário informa cartão de crédito inválido:</a:t>
                      </a:r>
                      <a:endParaRPr lang="en-US" sz="11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Pedido continua como pendente e sistema solicita que usuário informe um novo cartão de crédito.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Usuário tenta cancelar um pedido que já está sendo preparado:</a:t>
                      </a:r>
                      <a:endParaRPr lang="en-US" sz="1100" dirty="0">
                        <a:effectLst/>
                      </a:endParaRPr>
                    </a:p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4.1 Sistema informa o usuário que pedidos que já estão sendo feitos não podem ser cancelados.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289" marR="39289" marT="0" marB="0" anchor="ctr"/>
                </a:tc>
                <a:extLst>
                  <a:ext uri="{0D108BD9-81ED-4DB2-BD59-A6C34878D82A}">
                    <a16:rowId xmlns:a16="http://schemas.microsoft.com/office/drawing/2014/main" val="423312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26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E2CF224-358E-48FA-A5A7-43F10E574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82579"/>
              </p:ext>
            </p:extLst>
          </p:nvPr>
        </p:nvGraphicFramePr>
        <p:xfrm>
          <a:off x="2160104" y="702366"/>
          <a:ext cx="7020574" cy="4650776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7020574">
                  <a:extLst>
                    <a:ext uri="{9D8B030D-6E8A-4147-A177-3AD203B41FA5}">
                      <a16:colId xmlns:a16="http://schemas.microsoft.com/office/drawing/2014/main" val="3012847953"/>
                    </a:ext>
                  </a:extLst>
                </a:gridCol>
              </a:tblGrid>
              <a:tr h="2110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Caso de Uso: Pagar conta do salão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183962"/>
                  </a:ext>
                </a:extLst>
              </a:tr>
              <a:tr h="2110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Identificação: C2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310466"/>
                  </a:ext>
                </a:extLst>
              </a:tr>
              <a:tr h="6331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Descrição:  O cliente solicitará o encerramento de sua conta para o garçom. Após receber a comanda impressa o cliente irá fazer o pagamento do seus pedidos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9039421"/>
                  </a:ext>
                </a:extLst>
              </a:tr>
              <a:tr h="2110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Ator(res): Cliente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815794"/>
                  </a:ext>
                </a:extLst>
              </a:tr>
              <a:tr h="2110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Pré-Condição: Os pedidos do cliente devem estar finalizados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159402"/>
                  </a:ext>
                </a:extLst>
              </a:tr>
              <a:tr h="2110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Pós-Condição: Não se aplica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7504009"/>
                  </a:ext>
                </a:extLst>
              </a:tr>
              <a:tr h="203535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Curso Normal: 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Cliente solicita o encerramento de conta para o garçom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garçom solicita ao frente de caixa a impressão da comanda para ser entregue ao cliente.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Cliente recebe a comanda impressa com as informações do pedido, valores pagos, descontos, valor dividido por pessoas, etc...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Cliente realiza o pagamento da conta parcial ou total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370148"/>
                  </a:ext>
                </a:extLst>
              </a:tr>
              <a:tr h="9269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Tratamento de Exceções: 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Caso seja um pedido delivery, o pagamento deve ser realizado de forma online ao finalizar o pedido.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9017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3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DEAB5A7-CDFF-4F24-9DD9-7626B085D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3794"/>
              </p:ext>
            </p:extLst>
          </p:nvPr>
        </p:nvGraphicFramePr>
        <p:xfrm>
          <a:off x="2557669" y="463826"/>
          <a:ext cx="6732103" cy="5513201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6732103">
                  <a:extLst>
                    <a:ext uri="{9D8B030D-6E8A-4147-A177-3AD203B41FA5}">
                      <a16:colId xmlns:a16="http://schemas.microsoft.com/office/drawing/2014/main" val="459396877"/>
                    </a:ext>
                  </a:extLst>
                </a:gridCol>
              </a:tblGrid>
              <a:tr h="17227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Caso de Uso: Reservar Mesa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87" marR="50687" marT="0" marB="0" anchor="ctr"/>
                </a:tc>
                <a:extLst>
                  <a:ext uri="{0D108BD9-81ED-4DB2-BD59-A6C34878D82A}">
                    <a16:rowId xmlns:a16="http://schemas.microsoft.com/office/drawing/2014/main" val="2051536528"/>
                  </a:ext>
                </a:extLst>
              </a:tr>
              <a:tr h="18314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Identificação: C3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87" marR="50687" marT="0" marB="0" anchor="ctr"/>
                </a:tc>
                <a:extLst>
                  <a:ext uri="{0D108BD9-81ED-4DB2-BD59-A6C34878D82A}">
                    <a16:rowId xmlns:a16="http://schemas.microsoft.com/office/drawing/2014/main" val="1804494447"/>
                  </a:ext>
                </a:extLst>
              </a:tr>
              <a:tr h="37728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Descrição:  O sistema permite que um cliente faça reservas de mesas pelo site ou o próprio gerente do restaurante gerenciar as reservas 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87" marR="50687" marT="0" marB="0" anchor="ctr"/>
                </a:tc>
                <a:extLst>
                  <a:ext uri="{0D108BD9-81ED-4DB2-BD59-A6C34878D82A}">
                    <a16:rowId xmlns:a16="http://schemas.microsoft.com/office/drawing/2014/main" val="1769634918"/>
                  </a:ext>
                </a:extLst>
              </a:tr>
              <a:tr h="18314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Ator(es): Gerente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87" marR="50687" marT="0" marB="0" anchor="ctr"/>
                </a:tc>
                <a:extLst>
                  <a:ext uri="{0D108BD9-81ED-4DB2-BD59-A6C34878D82A}">
                    <a16:rowId xmlns:a16="http://schemas.microsoft.com/office/drawing/2014/main" val="3305577413"/>
                  </a:ext>
                </a:extLst>
              </a:tr>
              <a:tr h="18314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Pré-Condição: As Mesas devem estar cadastradas no Sistema.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87" marR="50687" marT="0" marB="0" anchor="ctr"/>
                </a:tc>
                <a:extLst>
                  <a:ext uri="{0D108BD9-81ED-4DB2-BD59-A6C34878D82A}">
                    <a16:rowId xmlns:a16="http://schemas.microsoft.com/office/drawing/2014/main" val="2116794066"/>
                  </a:ext>
                </a:extLst>
              </a:tr>
              <a:tr h="18314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Pós-Condição: Não se aplica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87" marR="50687" marT="0" marB="0" anchor="ctr"/>
                </a:tc>
                <a:extLst>
                  <a:ext uri="{0D108BD9-81ED-4DB2-BD59-A6C34878D82A}">
                    <a16:rowId xmlns:a16="http://schemas.microsoft.com/office/drawing/2014/main" val="1386978430"/>
                  </a:ext>
                </a:extLst>
              </a:tr>
              <a:tr h="219233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Curso Normal: 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>
                          <a:effectLst/>
                        </a:rPr>
                        <a:t>O Garçom Deverá acessar a opção: Gerenciamento de Mesas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>
                          <a:effectLst/>
                        </a:rPr>
                        <a:t>A tela exibirá um mapa de mesas de restaurante identificando se status por cores.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>
                          <a:effectLst/>
                        </a:rPr>
                        <a:t>Ao clicar na mesa o garçom poderá ver os pedidos da mesa, fechar a conta ou reservar a mesa.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>
                          <a:effectLst/>
                        </a:rPr>
                        <a:t>Na tela que será exibida o garçom consegue ver os detalhes da mesa no momento atual, como financeiro, reservas, pedidos, etc.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>
                          <a:effectLst/>
                        </a:rPr>
                        <a:t>Ao clicar no botão ver pedidos, o garçom será direcionado para a tela de gerenciamento de Pedido.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>
                          <a:effectLst/>
                        </a:rPr>
                        <a:t>Ao clicar no botão reservar, o sistema direcionará a uma nova tela para reservar a mesa selecionada.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>
                          <a:effectLst/>
                        </a:rPr>
                        <a:t>Ao clicar no botão fechar a conta o sistema irá colocar a mesa na situação de “aguardando limpeza” e a comanda da conta será enviada para o cliente para o pagamento.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 anchor="ctr"/>
                </a:tc>
                <a:extLst>
                  <a:ext uri="{0D108BD9-81ED-4DB2-BD59-A6C34878D82A}">
                    <a16:rowId xmlns:a16="http://schemas.microsoft.com/office/drawing/2014/main" val="3823086791"/>
                  </a:ext>
                </a:extLst>
              </a:tr>
              <a:tr h="203874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Tratamento de Exceções: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garçom tenta reservar uma mesa que está ocupada, ou já existe uma reserva cadastrada:</a:t>
                      </a:r>
                      <a:endParaRPr lang="en-US" sz="11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Sistema emitirá uma mensagem informando que a mesa esta ocupada ou que existe uma reserva para mesma e não poderá ser feito a reserva.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garçom clica em “fechar a conta” de uma mesa livre:</a:t>
                      </a:r>
                      <a:endParaRPr lang="en-US" sz="11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Sistema informa que a mesa não tem nenhuma conta a ser fechada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garçom clica no botão “ver pedidos” em uma mesa livre:</a:t>
                      </a:r>
                      <a:endParaRPr lang="en-US" sz="11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</a:rPr>
                        <a:t>O Sistema avisa que a mesa ainda não possui pedidos.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87" marR="50687" marT="0" marB="0" anchor="ctr"/>
                </a:tc>
                <a:extLst>
                  <a:ext uri="{0D108BD9-81ED-4DB2-BD59-A6C34878D82A}">
                    <a16:rowId xmlns:a16="http://schemas.microsoft.com/office/drawing/2014/main" val="361070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F1021DC-DA45-4A13-9F13-17F2582B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4308"/>
              </p:ext>
            </p:extLst>
          </p:nvPr>
        </p:nvGraphicFramePr>
        <p:xfrm>
          <a:off x="2464904" y="543340"/>
          <a:ext cx="6835044" cy="548394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6835044">
                  <a:extLst>
                    <a:ext uri="{9D8B030D-6E8A-4147-A177-3AD203B41FA5}">
                      <a16:colId xmlns:a16="http://schemas.microsoft.com/office/drawing/2014/main" val="2677652065"/>
                    </a:ext>
                  </a:extLst>
                </a:gridCol>
              </a:tblGrid>
              <a:tr h="2090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Caso de Uso: Agregar Mesa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946169"/>
                  </a:ext>
                </a:extLst>
              </a:tr>
              <a:tr h="2090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Identificação: C4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3647367"/>
                  </a:ext>
                </a:extLst>
              </a:tr>
              <a:tr h="78273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Descrição:  As mesas podem se juntar no restaurante, esse procedimento se chamará “agregar mesa” nesse processo o garçom escolhe uma mesa para ser a “principal” e quais mesas se juntaram a ela. 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092277"/>
                  </a:ext>
                </a:extLst>
              </a:tr>
              <a:tr h="2090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Ator(es): Garçom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2272235"/>
                  </a:ext>
                </a:extLst>
              </a:tr>
              <a:tr h="5915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Pré-Condição: As Mesas devem estar cadastradas no Sistema, e não podem estar reservadas em um determinado espaço de tempo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7658203"/>
                  </a:ext>
                </a:extLst>
              </a:tr>
              <a:tr h="2090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Pós-Condição: 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171356"/>
                  </a:ext>
                </a:extLst>
              </a:tr>
              <a:tr h="179884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Curso Normal: </a:t>
                      </a:r>
                      <a:endParaRPr lang="en-US" sz="1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>
                          <a:effectLst/>
                        </a:rPr>
                        <a:t>O garçom deverá acessar o menu “operações”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>
                          <a:effectLst/>
                        </a:rPr>
                        <a:t>Escolher a opção agregar mesa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>
                          <a:effectLst/>
                        </a:rPr>
                        <a:t>Deverá ser escolhida a mesa principal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>
                          <a:effectLst/>
                        </a:rPr>
                        <a:t>Após isso o garçom deverá selecionar quais mesas serão agregadas a mesa principal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9857882"/>
                  </a:ext>
                </a:extLst>
              </a:tr>
              <a:tr h="147456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Tratamento de Exceções: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garçom tenta agregar uma mesa que está reservada dentro do limite de tempo estipulado: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Sistema irá informar o garçom da reserva, e que aquela mesa não pode ser agregada.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696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6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D3E1968-2BEA-4EB0-9189-D41DF69C8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266680"/>
              </p:ext>
            </p:extLst>
          </p:nvPr>
        </p:nvGraphicFramePr>
        <p:xfrm>
          <a:off x="1744394" y="590843"/>
          <a:ext cx="9059594" cy="55546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059594">
                  <a:extLst>
                    <a:ext uri="{9D8B030D-6E8A-4147-A177-3AD203B41FA5}">
                      <a16:colId xmlns:a16="http://schemas.microsoft.com/office/drawing/2014/main" val="32911857"/>
                    </a:ext>
                  </a:extLst>
                </a:gridCol>
              </a:tblGrid>
              <a:tr h="29340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Caso de Uso: Fazer Pedido no salão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376162543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Identificação: C5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3486568766"/>
                  </a:ext>
                </a:extLst>
              </a:tr>
              <a:tr h="5564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Descrição:  Clientes que estão dentro do restaurante acomodados em mesas com identificação, fazem pedidos ao garçom de quais pratos/bebidas gostariam. O garçom cadastro os itens para a mesa e após confirmação envia os itens para a cozinha para serem preparados.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2144847197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Ator(es): Garçom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3014530438"/>
                  </a:ext>
                </a:extLst>
              </a:tr>
              <a:tr h="46439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Pré-Condição: As mesas devem estar livres antes do pedido, após o pedido a mesa deverá estar com o status “Ocupado”. Os produtos devem estar cadastrados.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1259354104"/>
                  </a:ext>
                </a:extLst>
              </a:tr>
              <a:tr h="3740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Pós-Condição: Após o prato ser preparado pela cozinha o garçom recebe um aviso dizendo que o prato está pronto para ser entregue para a mesa.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2954801863"/>
                  </a:ext>
                </a:extLst>
              </a:tr>
              <a:tr h="206626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Curso Normal: 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Cliente Solicita a presença do garçom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Após consultar o cardápio o cliente realiza seu pedido para o garçom.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irá entrar na guia “novo pedido” e informar o número da mesa (Principal caso esteja agregada)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clicará no botão “+” para adicionar itens ao pedido da mesa.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Após escolher o item e quantidade, o garçom poderá fazer anotações referentes ao item selecionado.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poderá alterar a quantidade de itens pedidos na tela antes de confirmar o pedido.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finalizará o pedido e o mesmo será enviado para a cozinha para o preparo.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1351270189"/>
                  </a:ext>
                </a:extLst>
              </a:tr>
              <a:tr h="12132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Tratamento de Exceções: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tenta cancelar um pedido que já esta sendo preparado: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Sistema emite uma mensagem dizendo que não é permitido cancelar itens que já estão sendo preparados.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331179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374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1B76103-59E6-4ED1-A9B2-1BEC7576C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53034"/>
              </p:ext>
            </p:extLst>
          </p:nvPr>
        </p:nvGraphicFramePr>
        <p:xfrm>
          <a:off x="2358887" y="649357"/>
          <a:ext cx="6795287" cy="5305394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6795287">
                  <a:extLst>
                    <a:ext uri="{9D8B030D-6E8A-4147-A177-3AD203B41FA5}">
                      <a16:colId xmlns:a16="http://schemas.microsoft.com/office/drawing/2014/main" val="2184713227"/>
                    </a:ext>
                  </a:extLst>
                </a:gridCol>
              </a:tblGrid>
              <a:tr h="22790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Caso de Uso: Alterar pedido de Mesa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4861385"/>
                  </a:ext>
                </a:extLst>
              </a:tr>
              <a:tr h="22790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Identificação: C6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4582941"/>
                  </a:ext>
                </a:extLst>
              </a:tr>
              <a:tr h="6447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Descrição:  Cliente muda de mesa dentro do salão do restaurante, com isso os pedidos de uma mesa de origem devem ir para outra mesa de destino.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1411198"/>
                  </a:ext>
                </a:extLst>
              </a:tr>
              <a:tr h="22790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Ator(es): Garçom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178166"/>
                  </a:ext>
                </a:extLst>
              </a:tr>
              <a:tr h="22790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Pré-Condição: Solicitação do cliente para mudar de mesa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569552"/>
                  </a:ext>
                </a:extLst>
              </a:tr>
              <a:tr h="4363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Pós-Condição: Pedidos que não foram finalizados vão para a mesa de destino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940425"/>
                  </a:ext>
                </a:extLst>
              </a:tr>
              <a:tr h="196087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Curso Normal: </a:t>
                      </a:r>
                      <a:endParaRPr lang="en-US" sz="1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>
                          <a:effectLst/>
                        </a:rPr>
                        <a:t>Cliente solicita a mudança de mesa para o garçom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>
                          <a:effectLst/>
                        </a:rPr>
                        <a:t>O Garçom no tablet acessa o menu “operações” e escolhe a opção “mudar de mesa”.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>
                          <a:effectLst/>
                        </a:rPr>
                        <a:t>O Garçom informa no sistema qual a mesa de origem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>
                          <a:effectLst/>
                        </a:rPr>
                        <a:t>O Garçom informa a mesa de destino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6784780"/>
                  </a:ext>
                </a:extLst>
              </a:tr>
              <a:tr h="13517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Tratamento de Exceções: 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garçom tenta colocar uma mesa de destino que se encontra ocupada ou reservada.</a:t>
                      </a:r>
                      <a:endParaRPr lang="en-US" sz="14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Sistema irá informar que a mesa está ocupada/reservada e não pode ser feito a mudança.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80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83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6645D1B-F127-4930-A7C0-A3C051BD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94047"/>
              </p:ext>
            </p:extLst>
          </p:nvPr>
        </p:nvGraphicFramePr>
        <p:xfrm>
          <a:off x="2266121" y="1179443"/>
          <a:ext cx="7206105" cy="4497819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7206105">
                  <a:extLst>
                    <a:ext uri="{9D8B030D-6E8A-4147-A177-3AD203B41FA5}">
                      <a16:colId xmlns:a16="http://schemas.microsoft.com/office/drawing/2014/main" val="3612557388"/>
                    </a:ext>
                  </a:extLst>
                </a:gridCol>
              </a:tblGrid>
              <a:tr h="2703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Caso de Uso: Fechar Conta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1720645"/>
                  </a:ext>
                </a:extLst>
              </a:tr>
              <a:tr h="2703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Identificação: C7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3102452"/>
                  </a:ext>
                </a:extLst>
              </a:tr>
              <a:tr h="76496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Descrição:  Clientes que finalizam os pedidos, ao sair do restaurante solicitam o fechamento de conta ao Garçom para poderem efetuar o pagamento.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4617225"/>
                  </a:ext>
                </a:extLst>
              </a:tr>
              <a:tr h="2703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Ator(es): Frente de Caixa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0580519"/>
                  </a:ext>
                </a:extLst>
              </a:tr>
              <a:tr h="2703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Pré-Condição: Solicitação do cliente para fechamento da conta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6338932"/>
                  </a:ext>
                </a:extLst>
              </a:tr>
              <a:tr h="2703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Pós-Condição: Conta fechada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206826"/>
                  </a:ext>
                </a:extLst>
              </a:tr>
              <a:tr h="211060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Curso Normal: 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Cliente solicita o encerramento de conta para o garçom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garçom solicita ao frente de caixa a impressão da comanda para ser entregue ao cliente.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frente de caixa lista os itens pedidos pelo cliente e agrupa na nota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O frente de caixa recebe o pagamento que pode ser parcial ou total.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7648311"/>
                  </a:ext>
                </a:extLst>
              </a:tr>
              <a:tr h="2703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Tratamento de Exceções: Não se aplica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9441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9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FUNC001 Gerenciamento Funcionários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RF001 Gerenciamento de Funcionário</a:t>
            </a:r>
          </a:p>
          <a:p>
            <a:pPr lvl="3"/>
            <a:r>
              <a:rPr lang="pt-BR" sz="1800" dirty="0"/>
              <a:t>Cadastro de dados pessoais obrigatórios: [CPF, Nome, Cidade, Endereço, Complemento, Bairro, CEP, Data de Nascimento, Telefone Celular] e opcional [Telefone Residencial].</a:t>
            </a:r>
            <a:endParaRPr lang="en-US" sz="1800" dirty="0"/>
          </a:p>
          <a:p>
            <a:pPr lvl="3"/>
            <a:r>
              <a:rPr lang="pt-BR" sz="1800" dirty="0"/>
              <a:t>Cadastro de dados funcionais obrigatórios: [Data de Admissão, Perfil (garçom, cozinheiro ou gerente), PIS, Salário, Status (ativo ou inativo) e Comissão] e opcional no momento do cadastro [Data de Demissão]</a:t>
            </a:r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25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85CDBC1-6C45-421B-A53E-B6DEB928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59104"/>
              </p:ext>
            </p:extLst>
          </p:nvPr>
        </p:nvGraphicFramePr>
        <p:xfrm>
          <a:off x="2398644" y="1298714"/>
          <a:ext cx="7325374" cy="49302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7325374">
                  <a:extLst>
                    <a:ext uri="{9D8B030D-6E8A-4147-A177-3AD203B41FA5}">
                      <a16:colId xmlns:a16="http://schemas.microsoft.com/office/drawing/2014/main" val="3239137971"/>
                    </a:ext>
                  </a:extLst>
                </a:gridCol>
              </a:tblGrid>
              <a:tr h="2257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Caso de Uso: Preparar Pedido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6718355"/>
                  </a:ext>
                </a:extLst>
              </a:tr>
              <a:tr h="2257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Identificação: C8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223912"/>
                  </a:ext>
                </a:extLst>
              </a:tr>
              <a:tr h="87369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Descrição:  Os pedidos serão acompanhados pela cozinha por uma tela que mostrará quais são os itens que estão sendo pedidos, e seu status, como “em andamento” ou “pendente”, e também o tempo de preparo para cada item e se o pedido é para entrega 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753867"/>
                  </a:ext>
                </a:extLst>
              </a:tr>
              <a:tr h="2257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Ator(es): Cozinheira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2072792"/>
                  </a:ext>
                </a:extLst>
              </a:tr>
              <a:tr h="2257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Pré-Condição: Pedido solicitado pelo garçom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356565"/>
                  </a:ext>
                </a:extLst>
              </a:tr>
              <a:tr h="43224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Pós-Condição: O garçom deverá fazer a entrega do pedido no salão ou o entregador deverá entregar o pedido para o cliente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19131"/>
                  </a:ext>
                </a:extLst>
              </a:tr>
              <a:tr h="249554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Curso Normal: 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A cozinheira irá acessar o sistema com seu usuário e senha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Irá acessar o menu de “acompanhamento de pedido”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Na tela exibida a cozinheira poderá acompanhar os pedidos que estão em pendência e os pedidos que estão em andamento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Quando o item está com o status de pendente, a cozinheira poderá clicar no botão “Iniciar Preparo” para informar ao sistema que o prato começou a ser preparado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</a:rPr>
                        <a:t>Ao finalizar o preparo do prato a cozinheira clicará no botão “Finalizar Pedido”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8863153"/>
                  </a:ext>
                </a:extLst>
              </a:tr>
              <a:tr h="22575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Tratamento de Exceções: Não e aplica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257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24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587B2-382C-4D6B-AE1B-C68A89EF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 de Conceitos</a:t>
            </a:r>
            <a:endParaRPr lang="en-US" b="1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1ACE7AA-FF52-495B-A561-F6E17CCB5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28489"/>
              </p:ext>
            </p:extLst>
          </p:nvPr>
        </p:nvGraphicFramePr>
        <p:xfrm>
          <a:off x="1744394" y="1737359"/>
          <a:ext cx="7877908" cy="460717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987195">
                  <a:extLst>
                    <a:ext uri="{9D8B030D-6E8A-4147-A177-3AD203B41FA5}">
                      <a16:colId xmlns:a16="http://schemas.microsoft.com/office/drawing/2014/main" val="1108141809"/>
                    </a:ext>
                  </a:extLst>
                </a:gridCol>
                <a:gridCol w="419923">
                  <a:extLst>
                    <a:ext uri="{9D8B030D-6E8A-4147-A177-3AD203B41FA5}">
                      <a16:colId xmlns:a16="http://schemas.microsoft.com/office/drawing/2014/main" val="4068176275"/>
                    </a:ext>
                  </a:extLst>
                </a:gridCol>
                <a:gridCol w="419923">
                  <a:extLst>
                    <a:ext uri="{9D8B030D-6E8A-4147-A177-3AD203B41FA5}">
                      <a16:colId xmlns:a16="http://schemas.microsoft.com/office/drawing/2014/main" val="929274063"/>
                    </a:ext>
                  </a:extLst>
                </a:gridCol>
                <a:gridCol w="342568">
                  <a:extLst>
                    <a:ext uri="{9D8B030D-6E8A-4147-A177-3AD203B41FA5}">
                      <a16:colId xmlns:a16="http://schemas.microsoft.com/office/drawing/2014/main" val="2458542814"/>
                    </a:ext>
                  </a:extLst>
                </a:gridCol>
                <a:gridCol w="377794">
                  <a:extLst>
                    <a:ext uri="{9D8B030D-6E8A-4147-A177-3AD203B41FA5}">
                      <a16:colId xmlns:a16="http://schemas.microsoft.com/office/drawing/2014/main" val="109579514"/>
                    </a:ext>
                  </a:extLst>
                </a:gridCol>
                <a:gridCol w="3974322">
                  <a:extLst>
                    <a:ext uri="{9D8B030D-6E8A-4147-A177-3AD203B41FA5}">
                      <a16:colId xmlns:a16="http://schemas.microsoft.com/office/drawing/2014/main" val="2903601986"/>
                    </a:ext>
                  </a:extLst>
                </a:gridCol>
                <a:gridCol w="1356183">
                  <a:extLst>
                    <a:ext uri="{9D8B030D-6E8A-4147-A177-3AD203B41FA5}">
                      <a16:colId xmlns:a16="http://schemas.microsoft.com/office/drawing/2014/main" val="2106684883"/>
                    </a:ext>
                  </a:extLst>
                </a:gridCol>
              </a:tblGrid>
              <a:tr h="36857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Conceito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Observação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Referência Cruzada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677444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Usuários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Usuários do Sistema podem ser cadastrados assim como clientes. Não é possível excluir usuários com pedidos efetuados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UC1, UC2, UC3, UC4, UC5, UC6, UC7, UC8 e UC9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6234356"/>
                  </a:ext>
                </a:extLst>
              </a:tr>
              <a:tr h="552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Endereço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Cadastro de Endereços, podem ser alterados, mas não podem ser excluídos caso pertençam a um cliente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UC1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3575251"/>
                  </a:ext>
                </a:extLst>
              </a:tr>
              <a:tr h="7371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Cliente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Permitido a inclusão de cliente com validação de CPF (Cadastro único) não sendo permitido a exclusão de clientes com pedidos efetuados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UC1, UC2, UC3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9834522"/>
                  </a:ext>
                </a:extLst>
              </a:tr>
              <a:tr h="7371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Mesa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sistema irá mudar automaticamente o status da mesa (reservada, ocupada, livre, esperando limpeza) , só sendo permitido alterar a quantidade de cadeiras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UC3 e UC4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3276279"/>
                  </a:ext>
                </a:extLst>
              </a:tr>
              <a:tr h="552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Produtos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Produtos que façam parte de algum pedido não podem ser excluídos, podendo ser alterado apenas o preço do produto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UC1, UC5 e UC 8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7919539"/>
                  </a:ext>
                </a:extLst>
              </a:tr>
              <a:tr h="7371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Contas à Receber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sistema irá incluir de forma automaticamente a conta a receber (cliente / mesa) não podendo ser alterada e nem excluída após finalizar o pedido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UC2 e UC7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796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4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AC250-C6B6-41BE-A20B-DEAB3F40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 de Consultas</a:t>
            </a:r>
            <a:endParaRPr lang="en-US" b="1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603AE50-CDEA-4600-AF85-5BF3F5D0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78510"/>
              </p:ext>
            </p:extLst>
          </p:nvPr>
        </p:nvGraphicFramePr>
        <p:xfrm>
          <a:off x="2067634" y="2757268"/>
          <a:ext cx="7653142" cy="234930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4487911">
                  <a:extLst>
                    <a:ext uri="{9D8B030D-6E8A-4147-A177-3AD203B41FA5}">
                      <a16:colId xmlns:a16="http://schemas.microsoft.com/office/drawing/2014/main" val="1010815008"/>
                    </a:ext>
                  </a:extLst>
                </a:gridCol>
                <a:gridCol w="3165231">
                  <a:extLst>
                    <a:ext uri="{9D8B030D-6E8A-4147-A177-3AD203B41FA5}">
                      <a16:colId xmlns:a16="http://schemas.microsoft.com/office/drawing/2014/main" val="3672690924"/>
                    </a:ext>
                  </a:extLst>
                </a:gridCol>
              </a:tblGrid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Nome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Referência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1936431"/>
                  </a:ext>
                </a:extLst>
              </a:tr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Pedidos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UC1 e UC5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720222"/>
                  </a:ext>
                </a:extLst>
              </a:tr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Contas Recebidas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UC8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601766"/>
                  </a:ext>
                </a:extLst>
              </a:tr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Entregas Realizadas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UC1 e UC9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7961033"/>
                  </a:ext>
                </a:extLst>
              </a:tr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Pedidos no Salão / Pedidos Delivery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UC5 e UC8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72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95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F0F49-504F-4102-AD8C-CDF6F21C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Inicial do Sistema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5789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85B90-A885-43B2-A3BB-E88082A7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76229-71E2-490F-BC89-1A68FD0C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1AA91B83-FCCE-4AEF-BB5A-93CDF7AD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7" y="-4547"/>
            <a:ext cx="11277526" cy="686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1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/>
              <a:t>FIM</a:t>
            </a:r>
            <a:endParaRPr lang="en-US" sz="8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41" y="3127512"/>
            <a:ext cx="2589078" cy="25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1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85" y="848139"/>
            <a:ext cx="5591226" cy="47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4" y="821634"/>
            <a:ext cx="5580406" cy="47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2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FUNC002 Gerenciamento de Clientes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RF002 Gerenciamento de Clientes</a:t>
            </a:r>
          </a:p>
          <a:p>
            <a:pPr lvl="3">
              <a:lnSpc>
                <a:spcPct val="100000"/>
              </a:lnSpc>
            </a:pPr>
            <a:r>
              <a:rPr lang="pt-BR" sz="1800" dirty="0"/>
              <a:t>Cadastro de dados pessoais com os seguintes campos, sendo obrigatórios: [CPF, Nome, Cidade, Endereço, Complemento, Bairro, CEP, Telefone Celular] e opcionais [Data de Nascimento e Telefone Residencial].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RF003 Histórico de Pedidos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5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RF004 Cadastro de Mesas</a:t>
            </a:r>
          </a:p>
          <a:p>
            <a:pPr lvl="3">
              <a:lnSpc>
                <a:spcPct val="120000"/>
              </a:lnSpc>
            </a:pPr>
            <a:r>
              <a:rPr lang="pt-BR" sz="1900" dirty="0"/>
              <a:t>Cada mesa do restaurante deve ser cadastrada com um [Número de Mesa] único e a [Quantidade de Cadeiras], além disso também haverá um campo chamado [Status] que, de acordo com a situação, poderá variar entre: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Ocupada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Reservada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Livre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Esperando Limpeza</a:t>
            </a:r>
            <a:endParaRPr lang="en-US" sz="1900" dirty="0"/>
          </a:p>
          <a:p>
            <a:pPr lvl="3">
              <a:lnSpc>
                <a:spcPct val="100000"/>
              </a:lnSpc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RF005 Reservar Mesa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RF006 Ocupar e Liberar Mesa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72252"/>
              </p:ext>
            </p:extLst>
          </p:nvPr>
        </p:nvGraphicFramePr>
        <p:xfrm>
          <a:off x="2928730" y="3730110"/>
          <a:ext cx="5974426" cy="213898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87213">
                  <a:extLst>
                    <a:ext uri="{9D8B030D-6E8A-4147-A177-3AD203B41FA5}">
                      <a16:colId xmlns:a16="http://schemas.microsoft.com/office/drawing/2014/main" val="2526416831"/>
                    </a:ext>
                  </a:extLst>
                </a:gridCol>
                <a:gridCol w="2987213">
                  <a:extLst>
                    <a:ext uri="{9D8B030D-6E8A-4147-A177-3AD203B41FA5}">
                      <a16:colId xmlns:a16="http://schemas.microsoft.com/office/drawing/2014/main" val="2535460858"/>
                    </a:ext>
                  </a:extLst>
                </a:gridCol>
              </a:tblGrid>
              <a:tr h="3574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Situação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Status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843788"/>
                  </a:ext>
                </a:extLst>
              </a:tr>
              <a:tr h="7120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Um ou mais clientes ocuparam a mesa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Ocupada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7138036"/>
                  </a:ext>
                </a:extLst>
              </a:tr>
              <a:tr h="7120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Os clientes finalizaram o uso da mesa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Esperando Limpeza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291570"/>
                  </a:ext>
                </a:extLst>
              </a:tr>
              <a:tr h="3574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 mesa foi limpa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Livre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2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4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RF007 Agregar Mesa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RF008 Acompanhamento de Mesa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44607"/>
              </p:ext>
            </p:extLst>
          </p:nvPr>
        </p:nvGraphicFramePr>
        <p:xfrm>
          <a:off x="3538330" y="3476625"/>
          <a:ext cx="4675714" cy="195676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37857">
                  <a:extLst>
                    <a:ext uri="{9D8B030D-6E8A-4147-A177-3AD203B41FA5}">
                      <a16:colId xmlns:a16="http://schemas.microsoft.com/office/drawing/2014/main" val="28719751"/>
                    </a:ext>
                  </a:extLst>
                </a:gridCol>
                <a:gridCol w="2337857">
                  <a:extLst>
                    <a:ext uri="{9D8B030D-6E8A-4147-A177-3AD203B41FA5}">
                      <a16:colId xmlns:a16="http://schemas.microsoft.com/office/drawing/2014/main" val="478757041"/>
                    </a:ext>
                  </a:extLst>
                </a:gridCol>
              </a:tblGrid>
              <a:tr h="39135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Situação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Cor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100697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Ocupada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Vermelho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794536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Livre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Verde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9224450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Limpeza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Roxo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8160180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Reservado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Amarelo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26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-27374"/>
            <a:ext cx="4675728" cy="3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06" y="7033"/>
            <a:ext cx="4356159" cy="363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630133"/>
            <a:ext cx="4675728" cy="322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34" y="3630133"/>
            <a:ext cx="4384431" cy="322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458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</TotalTime>
  <Words>2502</Words>
  <Application>Microsoft Office PowerPoint</Application>
  <PresentationFormat>Widescreen</PresentationFormat>
  <Paragraphs>328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</vt:lpstr>
      <vt:lpstr>Times New Roman</vt:lpstr>
      <vt:lpstr>Retrospectiva</vt:lpstr>
      <vt:lpstr>Especificação dos Requisitos - SGR</vt:lpstr>
      <vt:lpstr>Visão Geral</vt:lpstr>
      <vt:lpstr>Requisitos Funcionais</vt:lpstr>
      <vt:lpstr>Apresentação do PowerPoint</vt:lpstr>
      <vt:lpstr>Requisitos Funcionais</vt:lpstr>
      <vt:lpstr>Requisitos Funcionais</vt:lpstr>
      <vt:lpstr>Requisitos Funcionais</vt:lpstr>
      <vt:lpstr>Requisitos Funcionais</vt:lpstr>
      <vt:lpstr>Apresentação do PowerPoint</vt:lpstr>
      <vt:lpstr>Requisitos Funcionais</vt:lpstr>
      <vt:lpstr>Requisitos Funcionais</vt:lpstr>
      <vt:lpstr>Apresentação do PowerPoint</vt:lpstr>
      <vt:lpstr>Requisitos Funcionais</vt:lpstr>
      <vt:lpstr>Requisitos Funcionais</vt:lpstr>
      <vt:lpstr>Requisitos Não-Funcionais</vt:lpstr>
      <vt:lpstr>Requisitos Não-Funcionais</vt:lpstr>
      <vt:lpstr>Visão de negócio</vt:lpstr>
      <vt:lpstr>Apresentação do PowerPoint</vt:lpstr>
      <vt:lpstr>Modelo de Objetos de Negócio</vt:lpstr>
      <vt:lpstr>Apresentação do PowerPoint</vt:lpstr>
      <vt:lpstr>Modelo de Casos de Uso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Tabela de Conceitos</vt:lpstr>
      <vt:lpstr>Tabela de Consultas</vt:lpstr>
      <vt:lpstr>Arquitetura Inicial do Sistema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França</dc:creator>
  <cp:lastModifiedBy>Victor França</cp:lastModifiedBy>
  <cp:revision>19</cp:revision>
  <dcterms:created xsi:type="dcterms:W3CDTF">2017-05-03T15:46:11Z</dcterms:created>
  <dcterms:modified xsi:type="dcterms:W3CDTF">2017-06-01T18:26:04Z</dcterms:modified>
</cp:coreProperties>
</file>