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591" r:id="rId1"/>
  </p:sldMasterIdLst>
  <p:notesMasterIdLst>
    <p:notesMasterId r:id="rId20"/>
  </p:notesMasterIdLst>
  <p:sldIdLst>
    <p:sldId id="283" r:id="rId2"/>
    <p:sldId id="284" r:id="rId3"/>
    <p:sldId id="285" r:id="rId4"/>
    <p:sldId id="288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luca Scopelliti" initials="GS" lastIdx="32" clrIdx="0">
    <p:extLst>
      <p:ext uri="{19B8F6BF-5375-455C-9EA6-DF929625EA0E}">
        <p15:presenceInfo xmlns:p15="http://schemas.microsoft.com/office/powerpoint/2012/main" userId="Gianluca Scopelli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6T10:49:39.174" idx="15">
    <p:pos x="10" y="10"/>
    <p:text>This is the title of my thesis... it's temporary, but it gives an idea/it explains well of what i'm working on</p:text>
    <p:extLst>
      <p:ext uri="{C676402C-5697-4E1C-873F-D02D1690AC5C}">
        <p15:threadingInfo xmlns:p15="http://schemas.microsoft.com/office/powerpoint/2012/main" timeZoneBias="-60"/>
      </p:ext>
    </p:extLst>
  </p:cm>
  <p:cm authorId="1" dt="2019-12-06T10:50:33.982" idx="17">
    <p:pos x="146" y="146"/>
    <p:text>Authentic execution in Smart farming. Two concepts: i'd like to start with an introduction of these concepts/notions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8T12:12:34.479" idx="29">
    <p:pos x="10" y="10"/>
    <p:text>this is general.. the idea is that the code can be easily reused for any other application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6T11:26:52.182" idx="20">
    <p:pos x="10" y="10"/>
    <p:text>Information and Communication Technologies</p:text>
    <p:extLst>
      <p:ext uri="{C676402C-5697-4E1C-873F-D02D1690AC5C}">
        <p15:threadingInfo xmlns:p15="http://schemas.microsoft.com/office/powerpoint/2012/main" timeZoneBias="-60"/>
      </p:ext>
    </p:extLst>
  </p:cm>
  <p:cm authorId="1" dt="2019-12-08T17:45:51.816" idx="30">
    <p:pos x="554" y="554"/>
    <p:text>Sensors: water, soil scanning</p:text>
    <p:extLst>
      <p:ext uri="{C676402C-5697-4E1C-873F-D02D1690AC5C}">
        <p15:threadingInfo xmlns:p15="http://schemas.microsoft.com/office/powerpoint/2012/main" timeZoneBias="-60"/>
      </p:ext>
    </p:extLst>
  </p:cm>
  <p:cm authorId="1" dt="2019-12-08T18:00:07.249" idx="31">
    <p:pos x="146" y="146"/>
    <p:text>In addition to / as well as / along with / besides embedded devices, we have also central servers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6T10:59:35.845" idx="19">
    <p:pos x="10" y="10"/>
    <p:text>mainly .. essentially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18:50:25.583" idx="5">
    <p:pos x="10" y="10"/>
    <p:text>This paper analyzes and studies the possible threats and problems about using such technologies in this field.</p:text>
    <p:extLst>
      <p:ext uri="{C676402C-5697-4E1C-873F-D02D1690AC5C}">
        <p15:threadingInfo xmlns:p15="http://schemas.microsoft.com/office/powerpoint/2012/main" timeZoneBias="-60"/>
      </p:ext>
    </p:extLst>
  </p:cm>
  <p:cm authorId="1" dt="2019-12-06T10:28:27.027" idx="13">
    <p:pos x="146" y="146"/>
    <p:text>CRITICAL: introduction to this paper</p:text>
    <p:extLst>
      <p:ext uri="{C676402C-5697-4E1C-873F-D02D1690AC5C}">
        <p15:threadingInfo xmlns:p15="http://schemas.microsoft.com/office/powerpoint/2012/main" timeZoneBias="-60"/>
      </p:ext>
    </p:extLst>
  </p:cm>
  <p:cm authorId="1" dt="2019-12-06T10:30:32.284" idx="14">
    <p:pos x="146" y="282"/>
    <p:text>it describes / shows the possible threats / problems / dangers of using these new technologies in a farming environment</p:text>
    <p:extLst>
      <p:ext uri="{C676402C-5697-4E1C-873F-D02D1690AC5C}">
        <p15:threadingInfo xmlns:p15="http://schemas.microsoft.com/office/powerpoint/2012/main" timeZoneBias="-60">
          <p15:parentCm authorId="1" idx="13"/>
        </p15:threadingInfo>
      </p:ext>
    </p:extLst>
  </p:cm>
  <p:cm authorId="1" dt="2019-12-08T18:46:28.912" idx="32">
    <p:pos x="282" y="282"/>
    <p:text>Appear / arise / take place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18:51:39.530" idx="6">
    <p:pos x="10" y="10"/>
    <p:text>These threats / features are grouped / classified into confidentiality / integrity / availability threats</p:text>
    <p:extLst>
      <p:ext uri="{C676402C-5697-4E1C-873F-D02D1690AC5C}">
        <p15:threadingInfo xmlns:p15="http://schemas.microsoft.com/office/powerpoint/2012/main" timeZoneBias="-60"/>
      </p:ext>
    </p:extLst>
  </p:cm>
  <p:cm authorId="1" dt="2019-12-04T18:56:19.223" idx="7">
    <p:pos x="146" y="146"/>
    <p:text>An attacker can... steal data, access data...
An adversary can manipulate ...
He can also INJECT fake commands, and this could potentially cause severe damages to the crop or livestock; for example by activating some machines for irrigation or something similar</p:text>
    <p:extLst>
      <p:ext uri="{C676402C-5697-4E1C-873F-D02D1690AC5C}">
        <p15:threadingInfo xmlns:p15="http://schemas.microsoft.com/office/powerpoint/2012/main" timeZoneBias="-60"/>
      </p:ext>
    </p:extLst>
  </p:cm>
  <p:cm authorId="1" dt="2019-12-04T18:59:43.058" idx="8">
    <p:pos x="282" y="282"/>
    <p:text>An adversary can attack / perform dos attacks to a single node or the network</p:text>
    <p:extLst>
      <p:ext uri="{C676402C-5697-4E1C-873F-D02D1690AC5C}">
        <p15:threadingInfo xmlns:p15="http://schemas.microsoft.com/office/powerpoint/2012/main" timeZoneBias="-60"/>
      </p:ext>
    </p:extLst>
  </p:cm>
  <p:cm authorId="1" dt="2019-12-08T10:57:25.232" idx="22">
    <p:pos x="418" y="418"/>
    <p:text>Farmers are very protective of their information
Losing info can lead to
- financial loss
- emotional loss
- reputation loss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16:30:42" idx="1">
    <p:pos x="10" y="10"/>
    <p:text>In practice: different architectures, subset of the above features, additions such
as “enclaved” execution, memory encryption or secure I/O capabilities</p:text>
    <p:extLst>
      <p:ext uri="{C676402C-5697-4E1C-873F-D02D1690AC5C}">
        <p15:threadingInfo xmlns:p15="http://schemas.microsoft.com/office/powerpoint/2012/main" timeZoneBias="-60"/>
      </p:ext>
    </p:extLst>
  </p:cm>
  <p:cm authorId="1" dt="2019-12-04T16:31:48.514" idx="2">
    <p:pos x="146" y="146"/>
    <p:text>Trusted Computing Architectures can be hw and sw. Only hw-based are really effective</p:text>
    <p:extLst>
      <p:ext uri="{C676402C-5697-4E1C-873F-D02D1690AC5C}">
        <p15:threadingInfo xmlns:p15="http://schemas.microsoft.com/office/powerpoint/2012/main" timeZoneBias="-60"/>
      </p:ext>
    </p:extLst>
  </p:cm>
  <p:cm authorId="1" dt="2019-12-04T16:32:23.833" idx="3">
    <p:pos x="146" y="282"/>
    <p:text>SGX - Sancus - TrustZone - ...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17:03:19.584" idx="4">
    <p:pos x="1496" y="3502"/>
    <p:text>This paper presents VulCAN, a generic design for efficient ve-
hicle message authentication, plus software component attesta-
tion and isolation using lightweight trusted computing technology.
Specifically, we advance the state-of-the-art by not only protecting
against network attackers, but also against substantially stronger
adversaries capable of arbitrary code execution on participating
electronic control units</p:text>
    <p:extLst>
      <p:ext uri="{C676402C-5697-4E1C-873F-D02D1690AC5C}">
        <p15:threadingInfo xmlns:p15="http://schemas.microsoft.com/office/powerpoint/2012/main" timeZoneBias="-60"/>
      </p:ext>
    </p:extLst>
  </p:cm>
  <p:cm authorId="1" dt="2019-12-04T19:06:42.654" idx="9">
    <p:pos x="10" y="10"/>
    <p:text>- Many different nodes (ECUs) for all the components of the vehicle
- a shared network (CAN)
- adversary can see all the messages, can impersonate a ECU or tamper with the existing ones
- VulCAN: message auth, attestation and isolation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19:08:13.857" idx="10">
    <p:pos x="10" y="10"/>
    <p:text>Not explaining the implementation details but...</p:text>
    <p:extLst>
      <p:ext uri="{C676402C-5697-4E1C-873F-D02D1690AC5C}">
        <p15:threadingInfo xmlns:p15="http://schemas.microsoft.com/office/powerpoint/2012/main" timeZoneBias="-60"/>
      </p:ext>
    </p:extLst>
  </p:cm>
  <p:cm authorId="1" dt="2019-12-04T19:12:51.700" idx="12">
    <p:pos x="146" y="146"/>
    <p:text>Here is the definition, but i would like to explain this through an example</p:text>
    <p:extLst>
      <p:ext uri="{C676402C-5697-4E1C-873F-D02D1690AC5C}">
        <p15:threadingInfo xmlns:p15="http://schemas.microsoft.com/office/powerpoint/2012/main" timeZoneBias="-60"/>
      </p:ext>
    </p:extLst>
  </p:cm>
  <p:cm authorId="1" dt="2019-12-08T11:02:38.197" idx="24">
    <p:pos x="282" y="282"/>
    <p:text>the number is incremented IF AND ONLY IF the button is pressed</p:text>
    <p:extLst>
      <p:ext uri="{C676402C-5697-4E1C-873F-D02D1690AC5C}">
        <p15:threadingInfo xmlns:p15="http://schemas.microsoft.com/office/powerpoint/2012/main" timeZoneBias="-60"/>
      </p:ext>
    </p:extLst>
  </p:cm>
  <p:cm authorId="1" dt="2019-12-08T11:05:14.179" idx="25">
    <p:pos x="418" y="418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8T11:38:29.595" idx="26">
    <p:pos x="10" y="10"/>
    <p:text>VulCAN: we cannot change the comm medium without changing the code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060B1-BF92-4174-8873-E7C2786BE7B6}" type="datetimeFigureOut">
              <a:rPr lang="it-IT" smtClean="0"/>
              <a:t>09/12/2019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00F3D-40E3-40A8-85ED-6A9A808021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94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00F3D-40E3-40A8-85ED-6A9A808021A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00F3D-40E3-40A8-85ED-6A9A808021A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58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9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54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5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13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73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68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49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63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3D36CFE-62E3-4F55-93A0-655BC6E0E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7018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592" r:id="rId1"/>
    <p:sldLayoutId id="2147485593" r:id="rId2"/>
    <p:sldLayoutId id="2147485594" r:id="rId3"/>
    <p:sldLayoutId id="2147485596" r:id="rId4"/>
    <p:sldLayoutId id="2147485597" r:id="rId5"/>
    <p:sldLayoutId id="2147485598" r:id="rId6"/>
    <p:sldLayoutId id="2147485599" r:id="rId7"/>
    <p:sldLayoutId id="2147485600" r:id="rId8"/>
    <p:sldLayoutId id="214748560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jasonkellyphoto.co/cia-security/" TargetMode="External"/><Relationship Id="rId3" Type="http://schemas.openxmlformats.org/officeDocument/2006/relationships/hyperlink" Target="https://github.com/sancus-pma/tutorial-dsn18/blob/master/slides.pdf" TargetMode="External"/><Relationship Id="rId7" Type="http://schemas.openxmlformats.org/officeDocument/2006/relationships/hyperlink" Target="https://www.bagaar.be/insights/smart-farming" TargetMode="External"/><Relationship Id="rId2" Type="http://schemas.openxmlformats.org/officeDocument/2006/relationships/hyperlink" Target="https://www.dhs.gov/sites/default/files/publications/2018%20AEP_Threats_to_Precision_Agriculture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eople.cs.kuleuven.be/~jantobias.muehlberg/stm17/secargument.pdf" TargetMode="External"/><Relationship Id="rId5" Type="http://schemas.openxmlformats.org/officeDocument/2006/relationships/hyperlink" Target="https://distrinet.cs.kuleuven.be/software/sancus/publications/acsac17.pdf" TargetMode="External"/><Relationship Id="rId4" Type="http://schemas.openxmlformats.org/officeDocument/2006/relationships/hyperlink" Target="https://medium.com/sciforce/smart-farming-or-the-future-of-agriculture-359f0089df6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B2A18-90F4-4706-8F98-23EE22EC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in Smart Farming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0159D37-EB4C-4E15-9E74-B6846AAF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2" y="5877102"/>
            <a:ext cx="7767637" cy="83849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spcAft>
                <a:spcPts val="1200"/>
              </a:spcAft>
              <a:buNone/>
            </a:pPr>
            <a:r>
              <a:rPr lang="sv-SE" dirty="0"/>
              <a:t>Student: Gianluca Scopelliti</a:t>
            </a:r>
          </a:p>
          <a:p>
            <a:pPr marL="0" indent="0" algn="l">
              <a:buNone/>
            </a:pPr>
            <a:r>
              <a:rPr lang="sv-SE" dirty="0"/>
              <a:t>Supervisors: Frank Piessens, Jan Tobias Mühlberg, Fritz Alder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91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1770-5986-4712-A5C6-A9287E6C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03790"/>
            <a:ext cx="11360800" cy="763600"/>
          </a:xfrm>
        </p:spPr>
        <p:txBody>
          <a:bodyPr/>
          <a:lstStyle/>
          <a:p>
            <a:r>
              <a:rPr lang="it-IT" sz="3600" b="1" dirty="0" err="1"/>
              <a:t>Authentic</a:t>
            </a:r>
            <a:r>
              <a:rPr lang="it-IT" sz="3600" b="1" dirty="0"/>
              <a:t> </a:t>
            </a:r>
            <a:r>
              <a:rPr lang="it-IT" sz="3600" b="1" dirty="0" err="1"/>
              <a:t>Execution</a:t>
            </a:r>
            <a:endParaRPr lang="it-IT" sz="3600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6B22CA-C34D-454F-B8FC-ACE40D40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54101"/>
            <a:ext cx="11499736" cy="1578624"/>
          </a:xfrm>
        </p:spPr>
        <p:txBody>
          <a:bodyPr/>
          <a:lstStyle/>
          <a:p>
            <a:pPr marL="152396" indent="0">
              <a:buNone/>
            </a:pPr>
            <a:r>
              <a:rPr lang="it-IT" sz="2200" dirty="0"/>
              <a:t>«</a:t>
            </a:r>
            <a:r>
              <a:rPr lang="en-US" sz="2200" i="1" dirty="0"/>
              <a:t>if the application produces a physical output event (e.g.,</a:t>
            </a:r>
          </a:p>
          <a:p>
            <a:pPr marL="152396" indent="0">
              <a:buNone/>
            </a:pPr>
            <a:r>
              <a:rPr lang="en-US" sz="2200" i="1" dirty="0"/>
              <a:t>turns on an LED), then there must have happened a sequence of physical input</a:t>
            </a:r>
          </a:p>
          <a:p>
            <a:pPr marL="152396" indent="0">
              <a:buNone/>
            </a:pPr>
            <a:r>
              <a:rPr lang="en-US" sz="2200" i="1" dirty="0"/>
              <a:t>events such that that sequence, when processed by the application (as specified</a:t>
            </a:r>
          </a:p>
          <a:p>
            <a:pPr marL="152396" indent="0">
              <a:buNone/>
            </a:pPr>
            <a:r>
              <a:rPr lang="en-US" sz="2200" i="1" dirty="0"/>
              <a:t>in the high-level source code), produces that output event.</a:t>
            </a:r>
            <a:r>
              <a:rPr lang="it-IT" sz="2200" i="1" dirty="0"/>
              <a:t> </a:t>
            </a:r>
            <a:r>
              <a:rPr lang="it-IT" sz="2200" dirty="0"/>
              <a:t>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D8D33B-A8FA-40D9-8D0A-66056C3C7C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fld id="{E3D36CFE-62E3-4F55-93A0-655BC6E0E39A}" type="slidenum">
              <a:rPr lang="it-IT" smtClean="0"/>
              <a:t>10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F267980-BDFB-4DE4-A6F3-BE39C694B216}"/>
              </a:ext>
            </a:extLst>
          </p:cNvPr>
          <p:cNvSpPr/>
          <p:nvPr/>
        </p:nvSpPr>
        <p:spPr>
          <a:xfrm>
            <a:off x="2470615" y="3914516"/>
            <a:ext cx="2236763" cy="119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 1</a:t>
            </a:r>
          </a:p>
        </p:txBody>
      </p:sp>
      <p:pic>
        <p:nvPicPr>
          <p:cNvPr id="7" name="Immagine 6" descr="Immagine che contiene sedendo, tavolo, bianco, telefono&#10;&#10;Descrizione generata automaticamente">
            <a:extLst>
              <a:ext uri="{FF2B5EF4-FFF2-40B4-BE49-F238E27FC236}">
                <a16:creationId xmlns:a16="http://schemas.microsoft.com/office/drawing/2014/main" id="{41EC6361-9F0C-4C60-924F-D898D6E65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0" t="23795" r="21555" b="24513"/>
          <a:stretch/>
        </p:blipFill>
        <p:spPr>
          <a:xfrm>
            <a:off x="678339" y="4226088"/>
            <a:ext cx="617277" cy="57612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056630D-4E66-4C89-B3D3-12299CDA4120}"/>
              </a:ext>
            </a:extLst>
          </p:cNvPr>
          <p:cNvSpPr/>
          <p:nvPr/>
        </p:nvSpPr>
        <p:spPr>
          <a:xfrm>
            <a:off x="7556367" y="3914516"/>
            <a:ext cx="2236763" cy="119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 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0F0E469-8F99-4528-A8B5-DECE255F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4" t="9981" r="15539"/>
          <a:stretch/>
        </p:blipFill>
        <p:spPr>
          <a:xfrm rot="10800000">
            <a:off x="569924" y="3288978"/>
            <a:ext cx="756062" cy="937110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E827BA7-2868-4BD5-9FA2-58135B8275D6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295616" y="4514151"/>
            <a:ext cx="1174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202BA22-1CDA-4536-8BA8-A5B9D25CA0D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93130" y="4505279"/>
            <a:ext cx="1289038" cy="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D492B3B-3FD1-4524-ABC9-8A0EE38F7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29" y="4165117"/>
            <a:ext cx="545540" cy="68032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A59BE8-0B91-4F6F-87F5-BF5D1A766375}"/>
              </a:ext>
            </a:extLst>
          </p:cNvPr>
          <p:cNvSpPr txBox="1"/>
          <p:nvPr/>
        </p:nvSpPr>
        <p:spPr>
          <a:xfrm>
            <a:off x="3211418" y="3266395"/>
            <a:ext cx="155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OUTPUT:</a:t>
            </a:r>
          </a:p>
          <a:p>
            <a:r>
              <a:rPr lang="it-IT" b="1" dirty="0" err="1">
                <a:solidFill>
                  <a:schemeClr val="tx1"/>
                </a:solidFill>
              </a:rPr>
              <a:t>buttonPressed</a:t>
            </a:r>
            <a:r>
              <a:rPr lang="it-IT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1818EE3-B1C7-42A0-9C1B-C7B5518B0749}"/>
              </a:ext>
            </a:extLst>
          </p:cNvPr>
          <p:cNvSpPr txBox="1"/>
          <p:nvPr/>
        </p:nvSpPr>
        <p:spPr>
          <a:xfrm>
            <a:off x="7592012" y="3266395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INPUT:</a:t>
            </a:r>
          </a:p>
          <a:p>
            <a:r>
              <a:rPr lang="it-IT" b="1" dirty="0" err="1">
                <a:solidFill>
                  <a:schemeClr val="tx1"/>
                </a:solidFill>
              </a:rPr>
              <a:t>incrementCounter</a:t>
            </a:r>
            <a:r>
              <a:rPr lang="it-IT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30" name="Immagine 2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DDD5883-F8DD-4559-BBB7-0C5ABBDF9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860" y="4165117"/>
            <a:ext cx="530809" cy="661950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A37CA98B-D7F7-438A-AC29-DDCD72AF785A}"/>
              </a:ext>
            </a:extLst>
          </p:cNvPr>
          <p:cNvSpPr/>
          <p:nvPr/>
        </p:nvSpPr>
        <p:spPr>
          <a:xfrm>
            <a:off x="5120437" y="5466892"/>
            <a:ext cx="2090058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Event Manager</a:t>
            </a:r>
          </a:p>
          <a:p>
            <a:pPr algn="ctr"/>
            <a:r>
              <a:rPr lang="it-IT" dirty="0"/>
              <a:t>(</a:t>
            </a:r>
            <a:r>
              <a:rPr lang="it-IT" dirty="0">
                <a:solidFill>
                  <a:schemeClr val="accent5"/>
                </a:solidFill>
              </a:rPr>
              <a:t>UNTRUSTED!</a:t>
            </a:r>
            <a:r>
              <a:rPr lang="it-IT" dirty="0"/>
              <a:t>)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E5C653E6-314D-4B39-91CA-06E85747183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770396" y="3528005"/>
            <a:ext cx="885280" cy="1849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AA1C510C-0B40-42FA-96CE-906E23305296}"/>
              </a:ext>
            </a:extLst>
          </p:cNvPr>
          <p:cNvCxnSpPr>
            <a:cxnSpLocks/>
            <a:endCxn id="28" idx="1"/>
          </p:cNvCxnSpPr>
          <p:nvPr/>
        </p:nvCxnSpPr>
        <p:spPr>
          <a:xfrm rot="5400000" flipH="1" flipV="1">
            <a:off x="6206788" y="3992305"/>
            <a:ext cx="1849523" cy="920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gno di moltiplicazione 64">
            <a:extLst>
              <a:ext uri="{FF2B5EF4-FFF2-40B4-BE49-F238E27FC236}">
                <a16:creationId xmlns:a16="http://schemas.microsoft.com/office/drawing/2014/main" id="{A56F8964-87A7-488D-B588-E530A6C44606}"/>
              </a:ext>
            </a:extLst>
          </p:cNvPr>
          <p:cNvSpPr/>
          <p:nvPr/>
        </p:nvSpPr>
        <p:spPr>
          <a:xfrm>
            <a:off x="6101856" y="3828972"/>
            <a:ext cx="1132833" cy="9684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>
            <a:extLst>
              <a:ext uri="{FF2B5EF4-FFF2-40B4-BE49-F238E27FC236}">
                <a16:creationId xmlns:a16="http://schemas.microsoft.com/office/drawing/2014/main" id="{FF662604-CD47-4ECF-A40D-FD73607B751A}"/>
              </a:ext>
            </a:extLst>
          </p:cNvPr>
          <p:cNvSpPr/>
          <p:nvPr/>
        </p:nvSpPr>
        <p:spPr>
          <a:xfrm>
            <a:off x="4713124" y="3166037"/>
            <a:ext cx="2765752" cy="341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0904C1BA-31B3-4211-A57A-8CFDA5E9AAE6}"/>
              </a:ext>
            </a:extLst>
          </p:cNvPr>
          <p:cNvSpPr txBox="1"/>
          <p:nvPr/>
        </p:nvSpPr>
        <p:spPr>
          <a:xfrm>
            <a:off x="5620285" y="291943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2338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5" grpId="0"/>
      <p:bldP spid="28" grpId="0"/>
      <p:bldP spid="50" grpId="0" animBg="1"/>
      <p:bldP spid="65" grpId="0" animBg="1"/>
      <p:bldP spid="66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CC78B-C371-4EAE-81AD-F635B149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84367"/>
            <a:ext cx="11360800" cy="763600"/>
          </a:xfrm>
        </p:spPr>
        <p:txBody>
          <a:bodyPr/>
          <a:lstStyle/>
          <a:p>
            <a:r>
              <a:rPr lang="it-IT" sz="3600" b="1" dirty="0" err="1"/>
              <a:t>Limitations</a:t>
            </a:r>
            <a:r>
              <a:rPr lang="it-IT" sz="3600" b="1" dirty="0"/>
              <a:t> of the </a:t>
            </a:r>
            <a:r>
              <a:rPr lang="it-IT" sz="3600" b="1" dirty="0" err="1"/>
              <a:t>current</a:t>
            </a:r>
            <a:r>
              <a:rPr lang="it-IT" sz="3600" b="1" dirty="0"/>
              <a:t> </a:t>
            </a:r>
            <a:r>
              <a:rPr lang="it-IT" sz="3600" b="1" dirty="0" err="1"/>
              <a:t>implementations</a:t>
            </a:r>
            <a:endParaRPr lang="it-IT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A7FCDE-B4DB-479B-BD94-8EAF3E1A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64566"/>
            <a:ext cx="11360800" cy="4727267"/>
          </a:xfrm>
        </p:spPr>
        <p:txBody>
          <a:bodyPr/>
          <a:lstStyle/>
          <a:p>
            <a:r>
              <a:rPr lang="it-IT" sz="2200" dirty="0" err="1"/>
              <a:t>VulCAN</a:t>
            </a:r>
            <a:r>
              <a:rPr lang="it-IT" sz="2200" dirty="0"/>
              <a:t> handles a </a:t>
            </a:r>
            <a:r>
              <a:rPr lang="it-IT" sz="2200" b="1" dirty="0" err="1"/>
              <a:t>specific</a:t>
            </a:r>
            <a:r>
              <a:rPr lang="it-IT" sz="2200" dirty="0"/>
              <a:t> </a:t>
            </a:r>
            <a:r>
              <a:rPr lang="it-IT" sz="2200" dirty="0" err="1"/>
              <a:t>communication</a:t>
            </a:r>
            <a:r>
              <a:rPr lang="it-IT" sz="2200" dirty="0"/>
              <a:t> medium (CAN)</a:t>
            </a:r>
            <a:endParaRPr lang="it-IT" sz="2267" dirty="0"/>
          </a:p>
          <a:p>
            <a:pPr lvl="1">
              <a:spcBef>
                <a:spcPts val="1200"/>
              </a:spcBef>
            </a:pPr>
            <a:r>
              <a:rPr lang="it-IT" sz="2000" dirty="0"/>
              <a:t>The code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adapted</a:t>
            </a:r>
            <a:r>
              <a:rPr lang="it-IT" sz="2000" dirty="0"/>
              <a:t> for </a:t>
            </a:r>
            <a:r>
              <a:rPr lang="it-IT" sz="2000" dirty="0" err="1"/>
              <a:t>dealing</a:t>
            </a:r>
            <a:r>
              <a:rPr lang="it-IT" sz="2000" dirty="0"/>
              <a:t> with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characteristics</a:t>
            </a:r>
            <a:endParaRPr lang="it-IT" sz="2000" dirty="0"/>
          </a:p>
          <a:p>
            <a:pPr lvl="2">
              <a:spcBef>
                <a:spcPts val="600"/>
              </a:spcBef>
            </a:pPr>
            <a:r>
              <a:rPr lang="it-IT" sz="2000" dirty="0"/>
              <a:t>Broadcast network</a:t>
            </a:r>
          </a:p>
          <a:p>
            <a:pPr lvl="2">
              <a:spcBef>
                <a:spcPts val="600"/>
              </a:spcBef>
            </a:pPr>
            <a:r>
              <a:rPr lang="it-IT" sz="2000" dirty="0"/>
              <a:t>64-bit </a:t>
            </a:r>
            <a:r>
              <a:rPr lang="it-IT" sz="2000" dirty="0" err="1"/>
              <a:t>packets</a:t>
            </a:r>
            <a:r>
              <a:rPr lang="it-IT" sz="2000" dirty="0"/>
              <a:t> (-&gt; MAC </a:t>
            </a:r>
            <a:r>
              <a:rPr lang="it-IT" sz="2000" dirty="0" err="1"/>
              <a:t>truncation</a:t>
            </a:r>
            <a:r>
              <a:rPr lang="it-IT" sz="2000" dirty="0"/>
              <a:t>)</a:t>
            </a:r>
          </a:p>
          <a:p>
            <a:pPr lvl="2">
              <a:spcBef>
                <a:spcPts val="600"/>
              </a:spcBef>
              <a:spcAft>
                <a:spcPts val="2400"/>
              </a:spcAft>
            </a:pPr>
            <a:r>
              <a:rPr lang="it-IT" sz="2267" dirty="0"/>
              <a:t>…</a:t>
            </a:r>
          </a:p>
          <a:p>
            <a:r>
              <a:rPr lang="it-IT" sz="2200" dirty="0"/>
              <a:t>The </a:t>
            </a:r>
            <a:r>
              <a:rPr lang="it-IT" sz="2200" dirty="0" err="1"/>
              <a:t>current</a:t>
            </a:r>
            <a:r>
              <a:rPr lang="it-IT" sz="2200" dirty="0"/>
              <a:t> </a:t>
            </a:r>
            <a:r>
              <a:rPr lang="it-IT" sz="2200" dirty="0" err="1"/>
              <a:t>implementation</a:t>
            </a:r>
            <a:r>
              <a:rPr lang="it-IT" sz="2200" dirty="0"/>
              <a:t> of </a:t>
            </a:r>
            <a:r>
              <a:rPr lang="it-IT" sz="2200" dirty="0" err="1"/>
              <a:t>Authentic</a:t>
            </a:r>
            <a:r>
              <a:rPr lang="it-IT" sz="2200" dirty="0"/>
              <a:t> </a:t>
            </a:r>
            <a:r>
              <a:rPr lang="it-IT" sz="2200" dirty="0" err="1"/>
              <a:t>Execution</a:t>
            </a:r>
            <a:r>
              <a:rPr lang="it-IT" sz="2200" dirty="0"/>
              <a:t> </a:t>
            </a:r>
            <a:r>
              <a:rPr lang="it-IT" sz="2200" dirty="0" err="1"/>
              <a:t>manages</a:t>
            </a:r>
            <a:r>
              <a:rPr lang="it-IT" sz="2200" dirty="0"/>
              <a:t> </a:t>
            </a:r>
            <a:r>
              <a:rPr lang="it-IT" sz="2200" dirty="0" err="1"/>
              <a:t>only</a:t>
            </a:r>
            <a:r>
              <a:rPr lang="it-IT" sz="2200" dirty="0"/>
              <a:t> </a:t>
            </a:r>
            <a:r>
              <a:rPr lang="it-IT" sz="2200" dirty="0" err="1"/>
              <a:t>Sancus</a:t>
            </a:r>
            <a:r>
              <a:rPr lang="it-IT" sz="2200" dirty="0"/>
              <a:t> devices</a:t>
            </a:r>
          </a:p>
          <a:p>
            <a:pPr lvl="1">
              <a:spcBef>
                <a:spcPts val="1200"/>
              </a:spcBef>
            </a:pPr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architectures</a:t>
            </a:r>
            <a:r>
              <a:rPr lang="it-IT" sz="2000" dirty="0"/>
              <a:t> like SGX?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90036D-AE59-4C33-BD08-EDD6F5BC4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0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69972-5E33-4343-A87D-74583DA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My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0114170-5F76-4FA9-828C-543DAEE9E6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71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6B434-00E5-4600-9BD1-0D690942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14958"/>
            <a:ext cx="11360800" cy="763600"/>
          </a:xfrm>
        </p:spPr>
        <p:txBody>
          <a:bodyPr/>
          <a:lstStyle/>
          <a:p>
            <a:r>
              <a:rPr lang="it-IT" sz="3600" b="1" dirty="0"/>
              <a:t>My </a:t>
            </a:r>
            <a:r>
              <a:rPr lang="it-IT" sz="3600" b="1" dirty="0" err="1"/>
              <a:t>Master’s</a:t>
            </a:r>
            <a:r>
              <a:rPr lang="it-IT" sz="3600" b="1" dirty="0"/>
              <a:t> </a:t>
            </a:r>
            <a:r>
              <a:rPr lang="it-IT" sz="3600" b="1" dirty="0" err="1"/>
              <a:t>Thesis</a:t>
            </a:r>
            <a:r>
              <a:rPr lang="it-IT" sz="3600" b="1" dirty="0"/>
              <a:t> work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4D8A5C-8EC4-44FC-9549-B589347E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99206"/>
            <a:ext cx="11360800" cy="5126283"/>
          </a:xfrm>
        </p:spPr>
        <p:txBody>
          <a:bodyPr/>
          <a:lstStyle/>
          <a:p>
            <a:r>
              <a:rPr lang="en-US" sz="2200" dirty="0"/>
              <a:t>Generalize the concept of Authentic Execution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Communication medium: provide a sort of </a:t>
            </a:r>
            <a:r>
              <a:rPr lang="en-US" sz="2000" b="1" i="1" dirty="0"/>
              <a:t>generic API  </a:t>
            </a:r>
            <a:r>
              <a:rPr lang="en-US" sz="2000" dirty="0"/>
              <a:t>which abstracts the network layer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Goal: the code written by the developer should be </a:t>
            </a:r>
            <a:r>
              <a:rPr lang="en-US" sz="2000" b="1" dirty="0"/>
              <a:t>transparent</a:t>
            </a:r>
            <a:r>
              <a:rPr lang="en-US" sz="2000" dirty="0"/>
              <a:t>  to the communication medium used</a:t>
            </a:r>
          </a:p>
          <a:p>
            <a:pPr lvl="2">
              <a:spcBef>
                <a:spcPts val="1200"/>
              </a:spcBef>
              <a:spcAft>
                <a:spcPts val="1800"/>
              </a:spcAft>
            </a:pPr>
            <a:r>
              <a:rPr lang="en-US" sz="2000" dirty="0"/>
              <a:t>The developer has only to specify the technology used and its parameters in a configuration file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Different architectures: provide support for another architecture (Intel SGX)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Goal: we want to simulate a system composed by heterogeneous components (from lightweight IoT devices to desktop/server architectures)</a:t>
            </a:r>
          </a:p>
          <a:p>
            <a:pPr lvl="3">
              <a:spcBef>
                <a:spcPts val="1200"/>
              </a:spcBef>
            </a:pPr>
            <a:r>
              <a:rPr lang="en-US" sz="2000" dirty="0"/>
              <a:t>Many real scenarios present such situation (e.g. Smart Farming)</a:t>
            </a:r>
            <a:endParaRPr lang="en-US" sz="2200" dirty="0"/>
          </a:p>
          <a:p>
            <a:pPr marL="152396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1F8760-CF58-4A8B-B420-803E5D1D04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E17E4B-8530-4DE7-AD85-F002D8E53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6435" r="2474" b="3417"/>
          <a:stretch/>
        </p:blipFill>
        <p:spPr>
          <a:xfrm>
            <a:off x="4995671" y="981920"/>
            <a:ext cx="7196329" cy="545299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6E88B7-7C09-4778-B7B2-B7F5528B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9842"/>
            <a:ext cx="11495709" cy="1385567"/>
          </a:xfrm>
        </p:spPr>
        <p:txBody>
          <a:bodyPr/>
          <a:lstStyle/>
          <a:p>
            <a:r>
              <a:rPr lang="it-IT" sz="3600" b="1" dirty="0"/>
              <a:t>A </a:t>
            </a:r>
            <a:r>
              <a:rPr lang="it-IT" sz="3600" b="1" dirty="0" err="1"/>
              <a:t>prototype</a:t>
            </a:r>
            <a:r>
              <a:rPr lang="it-IT" sz="3600" b="1" dirty="0"/>
              <a:t>: </a:t>
            </a:r>
            <a:r>
              <a:rPr lang="it-IT" sz="3600" b="1" dirty="0" err="1"/>
              <a:t>Authentic</a:t>
            </a:r>
            <a:r>
              <a:rPr lang="it-IT" sz="3600" b="1" dirty="0"/>
              <a:t> </a:t>
            </a:r>
            <a:r>
              <a:rPr lang="it-IT" sz="3600" b="1" dirty="0" err="1"/>
              <a:t>Execution</a:t>
            </a:r>
            <a:r>
              <a:rPr lang="it-IT" sz="3600" b="1" dirty="0"/>
              <a:t> for </a:t>
            </a:r>
            <a:r>
              <a:rPr lang="it-IT" sz="3600" b="1" dirty="0" err="1"/>
              <a:t>automatic</a:t>
            </a:r>
            <a:r>
              <a:rPr lang="it-IT" sz="3600" b="1" dirty="0"/>
              <a:t> </a:t>
            </a:r>
            <a:r>
              <a:rPr lang="it-IT" sz="3600" b="1" dirty="0" err="1"/>
              <a:t>irrigation</a:t>
            </a:r>
            <a:endParaRPr lang="it-IT" sz="3600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84931-EE0E-4090-8C12-7A9E69566F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7D2168-3BA3-4C47-9D4D-655382EA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710" y="2443676"/>
            <a:ext cx="4381483" cy="1970647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it-IT" sz="2000" b="1" dirty="0"/>
              <a:t>Goal</a:t>
            </a:r>
            <a:r>
              <a:rPr lang="it-IT" sz="2000" dirty="0"/>
              <a:t>: </a:t>
            </a:r>
            <a:r>
              <a:rPr lang="it-IT" sz="2000" dirty="0" err="1"/>
              <a:t>apply</a:t>
            </a:r>
            <a:r>
              <a:rPr lang="it-IT" sz="2000" dirty="0"/>
              <a:t> the concepts </a:t>
            </a:r>
            <a:r>
              <a:rPr lang="it-IT" sz="2000" dirty="0" err="1"/>
              <a:t>described</a:t>
            </a:r>
            <a:r>
              <a:rPr lang="it-IT" sz="2000" dirty="0"/>
              <a:t> in the </a:t>
            </a:r>
            <a:r>
              <a:rPr lang="it-IT" sz="2000" dirty="0" err="1"/>
              <a:t>previous</a:t>
            </a:r>
            <a:r>
              <a:rPr lang="it-IT" sz="2000" dirty="0"/>
              <a:t> slide to a concrete use case in the </a:t>
            </a:r>
            <a:r>
              <a:rPr lang="it-IT" sz="2000" dirty="0" err="1"/>
              <a:t>context</a:t>
            </a:r>
            <a:r>
              <a:rPr lang="it-IT" sz="2000" dirty="0"/>
              <a:t> of Smart Farming</a:t>
            </a:r>
          </a:p>
        </p:txBody>
      </p:sp>
    </p:spTree>
    <p:extLst>
      <p:ext uri="{BB962C8B-B14F-4D97-AF65-F5344CB8AC3E}">
        <p14:creationId xmlns:p14="http://schemas.microsoft.com/office/powerpoint/2010/main" val="358959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8F607-583C-4401-96D7-9C0147B5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/>
              <a:t>Schedule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03D974-BFA7-460D-894D-0073C8DC9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200" dirty="0"/>
              <a:t>Within the holidays: completing the reading / planning phase</a:t>
            </a:r>
            <a:endParaRPr lang="en-US" sz="2267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200" dirty="0"/>
              <a:t>From January onwards: implementation 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Authentic execution between two SGX enclaves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Authentic execution in a heterogeneous system (SGX + </a:t>
            </a:r>
            <a:r>
              <a:rPr lang="en-US" sz="2000" dirty="0" err="1"/>
              <a:t>Sancus</a:t>
            </a:r>
            <a:r>
              <a:rPr lang="en-US" sz="200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Generic API for the communication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2582AB-37DF-4B09-8024-2E9B7770B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43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A2901-35D9-44E5-BF02-7F0DA37E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7214C94-1718-479B-8294-3E2F7D7FA8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21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A11AA5-952A-4EC7-9CEE-F518C824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08961"/>
            <a:ext cx="11360800" cy="763600"/>
          </a:xfrm>
        </p:spPr>
        <p:txBody>
          <a:bodyPr/>
          <a:lstStyle/>
          <a:p>
            <a:r>
              <a:rPr lang="it-IT" sz="3600" b="1" dirty="0" err="1"/>
              <a:t>Conclusions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5BC5F5-3CC4-488B-BBCF-6A0032D6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67492"/>
            <a:ext cx="11360800" cy="4555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Goal: Create a system which provides strong security properties in presence of malicious actors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Confidentiality, integrity features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200" dirty="0"/>
              <a:t>Application in a specific context (smart farming)..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.. but can be also applied to any other areas with different: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Architectures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Communication mediums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A9CE7-0CEB-4AE6-8E8F-496F4482F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20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975B4-3A2E-4583-A1FF-21B048C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 err="1"/>
              <a:t>References</a:t>
            </a:r>
            <a:endParaRPr lang="it-IT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5BC1C-BD01-4339-B958-1970638A1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200" i="1" dirty="0">
                <a:hlinkClick r:id="rId2"/>
              </a:rPr>
              <a:t>Threats to Precision Agriculture </a:t>
            </a:r>
            <a:endParaRPr lang="en-US" sz="2200" i="1" dirty="0"/>
          </a:p>
          <a:p>
            <a:pPr>
              <a:spcAft>
                <a:spcPts val="1200"/>
              </a:spcAft>
            </a:pPr>
            <a:r>
              <a:rPr lang="en-US" sz="2200" dirty="0">
                <a:hlinkClick r:id="rId3"/>
              </a:rPr>
              <a:t>Tutorial dsn18 slides</a:t>
            </a:r>
            <a:endParaRPr lang="en-US" sz="2200" dirty="0"/>
          </a:p>
          <a:p>
            <a:pPr>
              <a:spcAft>
                <a:spcPts val="1200"/>
              </a:spcAft>
            </a:pPr>
            <a:r>
              <a:rPr lang="en-US" sz="2200" dirty="0">
                <a:hlinkClick r:id="rId4"/>
              </a:rPr>
              <a:t>Article about Smart Farming</a:t>
            </a:r>
            <a:endParaRPr lang="en-US" sz="2200" dirty="0"/>
          </a:p>
          <a:p>
            <a:pPr>
              <a:spcAft>
                <a:spcPts val="1200"/>
              </a:spcAft>
            </a:pPr>
            <a:r>
              <a:rPr lang="en-US" sz="2200" dirty="0" err="1">
                <a:hlinkClick r:id="rId5"/>
              </a:rPr>
              <a:t>VulCAN</a:t>
            </a:r>
            <a:endParaRPr lang="en-US" sz="2200" dirty="0"/>
          </a:p>
          <a:p>
            <a:pPr>
              <a:spcAft>
                <a:spcPts val="1200"/>
              </a:spcAft>
            </a:pPr>
            <a:r>
              <a:rPr lang="en-US" sz="2200" dirty="0">
                <a:hlinkClick r:id="rId6"/>
              </a:rPr>
              <a:t>Authentic Execution</a:t>
            </a:r>
            <a:endParaRPr lang="en-US" sz="2200" dirty="0"/>
          </a:p>
          <a:p>
            <a:pPr>
              <a:spcAft>
                <a:spcPts val="1200"/>
              </a:spcAft>
            </a:pPr>
            <a:r>
              <a:rPr lang="en-US" sz="2267" dirty="0">
                <a:hlinkClick r:id="rId7"/>
              </a:rPr>
              <a:t>Image slide 3</a:t>
            </a:r>
            <a:endParaRPr lang="en-US" sz="2267" dirty="0"/>
          </a:p>
          <a:p>
            <a:pPr>
              <a:spcAft>
                <a:spcPts val="1200"/>
              </a:spcAft>
            </a:pPr>
            <a:r>
              <a:rPr lang="en-US" sz="2267" dirty="0">
                <a:hlinkClick r:id="rId8"/>
              </a:rPr>
              <a:t>Image slide 6</a:t>
            </a:r>
            <a:endParaRPr lang="en-US" sz="2267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D67AA5-54FA-4677-A4A0-2D13F6690C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4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7E10A-6DE8-4C71-A021-5261BE03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Smart Farming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EE0900F-9C47-4589-B572-EF94EC32B7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41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8CDDD-B435-4C12-98EB-CBA85087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9635"/>
            <a:ext cx="11360800" cy="763600"/>
          </a:xfrm>
        </p:spPr>
        <p:txBody>
          <a:bodyPr/>
          <a:lstStyle/>
          <a:p>
            <a:r>
              <a:rPr lang="it-IT" sz="3600" b="1" dirty="0" err="1"/>
              <a:t>What</a:t>
            </a:r>
            <a:r>
              <a:rPr lang="it-IT" sz="3600" b="1" dirty="0"/>
              <a:t> </a:t>
            </a:r>
            <a:r>
              <a:rPr lang="it-IT" sz="3600" b="1" dirty="0" err="1"/>
              <a:t>is</a:t>
            </a:r>
            <a:r>
              <a:rPr lang="it-IT" sz="3600" b="1" dirty="0"/>
              <a:t> Smart Farming?</a:t>
            </a:r>
            <a:endParaRPr lang="it-IT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1519EC-B9FD-44B8-8F41-2930060B4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41478"/>
            <a:ext cx="5251684" cy="530688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it-IT" sz="2200" dirty="0"/>
              <a:t>Application of </a:t>
            </a:r>
            <a:r>
              <a:rPr lang="it-IT" sz="2200" dirty="0" err="1"/>
              <a:t>modern</a:t>
            </a:r>
            <a:r>
              <a:rPr lang="it-IT" sz="2200" dirty="0"/>
              <a:t> ICT in </a:t>
            </a:r>
            <a:r>
              <a:rPr lang="it-IT" sz="2200" dirty="0" err="1"/>
              <a:t>agriculture</a:t>
            </a:r>
            <a:endParaRPr lang="it-IT" sz="2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it-IT" sz="2200" b="1" dirty="0"/>
              <a:t>Embedded devices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 to: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2000" b="1" dirty="0" err="1"/>
              <a:t>Sensors</a:t>
            </a:r>
            <a:r>
              <a:rPr lang="it-IT" sz="2000" dirty="0"/>
              <a:t>, to </a:t>
            </a:r>
            <a:r>
              <a:rPr lang="it-IT" sz="2000" dirty="0" err="1"/>
              <a:t>collect</a:t>
            </a:r>
            <a:r>
              <a:rPr lang="it-IT" sz="2000" dirty="0"/>
              <a:t> data from the </a:t>
            </a:r>
            <a:r>
              <a:rPr lang="it-IT" sz="2000" dirty="0" err="1"/>
              <a:t>physical</a:t>
            </a:r>
            <a:r>
              <a:rPr lang="it-IT" sz="2000" dirty="0"/>
              <a:t> world (e.g. temperature, </a:t>
            </a:r>
            <a:r>
              <a:rPr lang="it-IT" sz="2000" dirty="0" err="1"/>
              <a:t>humidity</a:t>
            </a:r>
            <a:r>
              <a:rPr lang="it-IT" sz="2000" dirty="0"/>
              <a:t>, light…)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2000" b="1" dirty="0" err="1"/>
              <a:t>Actuators</a:t>
            </a:r>
            <a:r>
              <a:rPr lang="it-IT" sz="2000" dirty="0"/>
              <a:t>, to </a:t>
            </a:r>
            <a:r>
              <a:rPr lang="it-IT" sz="2000" dirty="0" err="1"/>
              <a:t>perform</a:t>
            </a:r>
            <a:r>
              <a:rPr lang="it-IT" sz="2000" dirty="0"/>
              <a:t> </a:t>
            </a:r>
            <a:r>
              <a:rPr lang="it-IT" sz="2000" dirty="0" err="1"/>
              <a:t>operations</a:t>
            </a:r>
            <a:r>
              <a:rPr lang="it-IT" sz="2000" dirty="0"/>
              <a:t> to the </a:t>
            </a:r>
            <a:r>
              <a:rPr lang="it-IT" sz="2000" dirty="0" err="1"/>
              <a:t>physical</a:t>
            </a:r>
            <a:r>
              <a:rPr lang="it-IT" sz="2000" dirty="0"/>
              <a:t> world (e.g. </a:t>
            </a:r>
            <a:r>
              <a:rPr lang="it-IT" sz="2000" dirty="0" err="1"/>
              <a:t>irrigation</a:t>
            </a:r>
            <a:r>
              <a:rPr lang="it-IT" sz="2000" dirty="0"/>
              <a:t>, </a:t>
            </a:r>
            <a:r>
              <a:rPr lang="it-IT" sz="2000" dirty="0" err="1"/>
              <a:t>animal</a:t>
            </a:r>
            <a:r>
              <a:rPr lang="it-IT" sz="2000" dirty="0"/>
              <a:t> </a:t>
            </a:r>
            <a:r>
              <a:rPr lang="it-IT" sz="2000" dirty="0" err="1"/>
              <a:t>feeding</a:t>
            </a:r>
            <a:r>
              <a:rPr lang="it-IT" sz="2000" dirty="0"/>
              <a:t>…)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it-IT" sz="2200" b="1" dirty="0"/>
              <a:t>Central servers </a:t>
            </a:r>
            <a:r>
              <a:rPr lang="it-IT" sz="2200" dirty="0"/>
              <a:t>to store data and </a:t>
            </a:r>
            <a:r>
              <a:rPr lang="it-IT" sz="2200" dirty="0" err="1"/>
              <a:t>execute</a:t>
            </a:r>
            <a:r>
              <a:rPr lang="it-IT" sz="2200" dirty="0"/>
              <a:t> software for computing </a:t>
            </a:r>
            <a:r>
              <a:rPr lang="it-IT" sz="2200" dirty="0" err="1"/>
              <a:t>statistics</a:t>
            </a:r>
            <a:r>
              <a:rPr lang="it-IT" sz="2200" dirty="0"/>
              <a:t> and/or </a:t>
            </a:r>
            <a:r>
              <a:rPr lang="it-IT" sz="2200" dirty="0" err="1"/>
              <a:t>predictions</a:t>
            </a:r>
            <a:endParaRPr lang="it-IT" sz="2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984EF0-4798-4709-9F2E-2C4D445AE9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 descr="Immagine che contiene erba, persona, esterni, uomo&#10;&#10;Descrizione generata automaticamente">
            <a:extLst>
              <a:ext uri="{FF2B5EF4-FFF2-40B4-BE49-F238E27FC236}">
                <a16:creationId xmlns:a16="http://schemas.microsoft.com/office/drawing/2014/main" id="{24004CDD-F192-4344-816D-DB8A6A4D8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73" y="1647959"/>
            <a:ext cx="6495838" cy="39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D9D729-01B6-4678-B380-DEEB8D8F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77977"/>
            <a:ext cx="11360800" cy="763600"/>
          </a:xfrm>
        </p:spPr>
        <p:txBody>
          <a:bodyPr/>
          <a:lstStyle/>
          <a:p>
            <a:r>
              <a:rPr lang="it-IT" sz="3600" b="1" dirty="0" err="1"/>
              <a:t>Why</a:t>
            </a:r>
            <a:r>
              <a:rPr lang="it-IT" sz="3600" b="1" dirty="0"/>
              <a:t>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3810B8-89FA-4182-9F50-0D4BF397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54356"/>
            <a:ext cx="11513803" cy="54413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200" dirty="0"/>
              <a:t>In general, the goal </a:t>
            </a:r>
            <a:r>
              <a:rPr lang="it-IT" sz="2200" dirty="0" err="1"/>
              <a:t>is</a:t>
            </a:r>
            <a:r>
              <a:rPr lang="it-IT" sz="2200" dirty="0"/>
              <a:t> to </a:t>
            </a:r>
            <a:r>
              <a:rPr lang="it-IT" sz="2200" b="1" dirty="0" err="1"/>
              <a:t>maximize</a:t>
            </a:r>
            <a:r>
              <a:rPr lang="it-IT" sz="2200" b="1" dirty="0"/>
              <a:t> profits </a:t>
            </a:r>
            <a:r>
              <a:rPr lang="it-IT" sz="2200" dirty="0"/>
              <a:t>and </a:t>
            </a:r>
            <a:r>
              <a:rPr lang="it-IT" sz="2200" b="1" dirty="0" err="1"/>
              <a:t>minimize</a:t>
            </a:r>
            <a:r>
              <a:rPr lang="it-IT" sz="2200" b="1" dirty="0"/>
              <a:t> costs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it-IT" sz="2200" dirty="0"/>
              <a:t>The data </a:t>
            </a:r>
            <a:r>
              <a:rPr lang="it-IT" sz="2200" dirty="0" err="1"/>
              <a:t>collected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processed</a:t>
            </a:r>
            <a:r>
              <a:rPr lang="it-IT" sz="2200" dirty="0"/>
              <a:t> by servers </a:t>
            </a:r>
            <a:r>
              <a:rPr lang="it-IT" sz="2200" dirty="0" err="1"/>
              <a:t>using</a:t>
            </a:r>
            <a:r>
              <a:rPr lang="it-IT" sz="2200" dirty="0"/>
              <a:t> </a:t>
            </a:r>
            <a:r>
              <a:rPr lang="it-IT" sz="2200" dirty="0" err="1"/>
              <a:t>specialized</a:t>
            </a:r>
            <a:r>
              <a:rPr lang="it-IT" sz="2200" dirty="0"/>
              <a:t> software, </a:t>
            </a:r>
            <a:r>
              <a:rPr lang="it-IT" sz="2200" dirty="0" err="1"/>
              <a:t>providing</a:t>
            </a:r>
            <a:r>
              <a:rPr lang="it-IT" sz="2200" dirty="0"/>
              <a:t> to the farmer </a:t>
            </a:r>
            <a:r>
              <a:rPr lang="it-IT" sz="2200" dirty="0" err="1"/>
              <a:t>statistics</a:t>
            </a:r>
            <a:r>
              <a:rPr lang="it-IT" sz="2200" dirty="0"/>
              <a:t> and support for </a:t>
            </a:r>
            <a:r>
              <a:rPr lang="it-IT" sz="2200" dirty="0" err="1"/>
              <a:t>decisions</a:t>
            </a:r>
            <a:endParaRPr lang="it-IT" sz="22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it-IT" sz="2000" dirty="0" err="1"/>
              <a:t>Typically</a:t>
            </a:r>
            <a:r>
              <a:rPr lang="it-IT" sz="2000" dirty="0"/>
              <a:t>, the farmer </a:t>
            </a:r>
            <a:r>
              <a:rPr lang="it-IT" sz="2000" dirty="0" err="1"/>
              <a:t>interacts</a:t>
            </a:r>
            <a:r>
              <a:rPr lang="it-IT" sz="2000" dirty="0"/>
              <a:t> with the system </a:t>
            </a:r>
            <a:r>
              <a:rPr lang="it-IT" sz="2000" dirty="0" err="1"/>
              <a:t>through</a:t>
            </a:r>
            <a:r>
              <a:rPr lang="it-IT" sz="2000" dirty="0"/>
              <a:t> a dashboard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</a:pPr>
            <a:r>
              <a:rPr lang="it-IT" sz="2200" dirty="0"/>
              <a:t>The </a:t>
            </a:r>
            <a:r>
              <a:rPr lang="it-IT" sz="2200" dirty="0" err="1"/>
              <a:t>main</a:t>
            </a:r>
            <a:r>
              <a:rPr lang="it-IT" sz="2200" dirty="0"/>
              <a:t> benefits of </a:t>
            </a:r>
            <a:r>
              <a:rPr lang="it-IT" sz="2200" dirty="0" err="1"/>
              <a:t>using</a:t>
            </a:r>
            <a:r>
              <a:rPr lang="it-IT" sz="2200" dirty="0"/>
              <a:t> </a:t>
            </a: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approach</a:t>
            </a:r>
            <a:r>
              <a:rPr lang="it-IT" sz="2200" dirty="0"/>
              <a:t> are: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it-IT" sz="2000" b="1" dirty="0" err="1"/>
              <a:t>Improve</a:t>
            </a:r>
            <a:r>
              <a:rPr lang="it-IT" sz="2000" b="1" dirty="0"/>
              <a:t> input </a:t>
            </a:r>
            <a:r>
              <a:rPr lang="it-IT" sz="2000" b="1" dirty="0" err="1"/>
              <a:t>efficiency</a:t>
            </a:r>
            <a:r>
              <a:rPr lang="it-IT" sz="2000" dirty="0"/>
              <a:t>, by </a:t>
            </a:r>
            <a:r>
              <a:rPr lang="it-IT" sz="2000" dirty="0" err="1"/>
              <a:t>applying</a:t>
            </a:r>
            <a:r>
              <a:rPr lang="it-IT" sz="2000" dirty="0"/>
              <a:t> the </a:t>
            </a:r>
            <a:r>
              <a:rPr lang="it-IT" sz="2000" dirty="0" err="1"/>
              <a:t>optimal</a:t>
            </a:r>
            <a:r>
              <a:rPr lang="it-IT" sz="2000" dirty="0"/>
              <a:t> </a:t>
            </a:r>
            <a:r>
              <a:rPr lang="it-IT" sz="2000" dirty="0" err="1"/>
              <a:t>amount</a:t>
            </a:r>
            <a:r>
              <a:rPr lang="it-IT" sz="2000" dirty="0"/>
              <a:t> of </a:t>
            </a:r>
            <a:r>
              <a:rPr lang="it-IT" sz="2000" dirty="0" err="1"/>
              <a:t>nutrients</a:t>
            </a:r>
            <a:r>
              <a:rPr lang="it-IT" sz="2000" dirty="0"/>
              <a:t>, </a:t>
            </a:r>
            <a:r>
              <a:rPr lang="it-IT" sz="2000" dirty="0" err="1"/>
              <a:t>seed</a:t>
            </a:r>
            <a:r>
              <a:rPr lang="it-IT" sz="2000" dirty="0"/>
              <a:t> or </a:t>
            </a:r>
            <a:r>
              <a:rPr lang="it-IT" sz="2000" dirty="0" err="1"/>
              <a:t>chemical</a:t>
            </a:r>
            <a:r>
              <a:rPr lang="it-IT" sz="2000" dirty="0"/>
              <a:t> products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pesticides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the </a:t>
            </a:r>
            <a:r>
              <a:rPr lang="it-IT" sz="2000" dirty="0" err="1"/>
              <a:t>right</a:t>
            </a:r>
            <a:r>
              <a:rPr lang="it-IT" sz="2000" dirty="0"/>
              <a:t> location and time,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r>
              <a:rPr lang="it-IT" sz="2000" dirty="0"/>
              <a:t> of product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it-IT" sz="2000" b="1" dirty="0" err="1"/>
              <a:t>Identify</a:t>
            </a:r>
            <a:r>
              <a:rPr lang="it-IT" sz="2000" b="1" dirty="0"/>
              <a:t> </a:t>
            </a:r>
            <a:r>
              <a:rPr lang="it-IT" sz="2000" b="1" dirty="0" err="1"/>
              <a:t>anomalies</a:t>
            </a:r>
            <a:r>
              <a:rPr lang="it-IT" sz="2000" b="1" dirty="0"/>
              <a:t>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diseases</a:t>
            </a:r>
            <a:r>
              <a:rPr lang="it-IT" sz="2000" dirty="0"/>
              <a:t>, by </a:t>
            </a:r>
            <a:r>
              <a:rPr lang="it-IT" sz="2000" dirty="0" err="1"/>
              <a:t>analyzing</a:t>
            </a:r>
            <a:r>
              <a:rPr lang="it-IT" sz="2000" dirty="0"/>
              <a:t> the general </a:t>
            </a:r>
            <a:r>
              <a:rPr lang="it-IT" sz="2000" dirty="0" err="1"/>
              <a:t>health</a:t>
            </a:r>
            <a:r>
              <a:rPr lang="it-IT" sz="2000" dirty="0"/>
              <a:t> of the </a:t>
            </a:r>
            <a:r>
              <a:rPr lang="it-IT" sz="2000" dirty="0" err="1"/>
              <a:t>crop</a:t>
            </a:r>
            <a:r>
              <a:rPr lang="it-IT" sz="2000" dirty="0"/>
              <a:t> and </a:t>
            </a:r>
            <a:r>
              <a:rPr lang="it-IT" sz="2000" dirty="0" err="1"/>
              <a:t>livestock</a:t>
            </a:r>
            <a:endParaRPr lang="it-IT" sz="20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it-IT" sz="2000" b="1" dirty="0"/>
              <a:t>Reduce </a:t>
            </a:r>
            <a:r>
              <a:rPr lang="it-IT" sz="2000" b="1" dirty="0" err="1"/>
              <a:t>labor</a:t>
            </a:r>
            <a:r>
              <a:rPr lang="it-IT" sz="2000" b="1" dirty="0"/>
              <a:t> time and costs, </a:t>
            </a:r>
            <a:r>
              <a:rPr lang="it-IT" sz="2000" dirty="0"/>
              <a:t>by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actuators</a:t>
            </a:r>
            <a:r>
              <a:rPr lang="it-IT" sz="2000" dirty="0"/>
              <a:t> and </a:t>
            </a:r>
            <a:r>
              <a:rPr lang="it-IT" sz="2000" dirty="0" err="1"/>
              <a:t>specialized</a:t>
            </a:r>
            <a:r>
              <a:rPr lang="it-IT" sz="2000" dirty="0"/>
              <a:t> software for </a:t>
            </a:r>
            <a:r>
              <a:rPr lang="it-IT" sz="2000" dirty="0" err="1"/>
              <a:t>performing</a:t>
            </a:r>
            <a:r>
              <a:rPr lang="it-IT" sz="2000" dirty="0"/>
              <a:t> </a:t>
            </a:r>
            <a:r>
              <a:rPr lang="it-IT" sz="2000" dirty="0" err="1"/>
              <a:t>operations</a:t>
            </a:r>
            <a:r>
              <a:rPr lang="it-IT" sz="2000" dirty="0"/>
              <a:t> with limited human </a:t>
            </a:r>
            <a:r>
              <a:rPr lang="it-IT" sz="2000" dirty="0" err="1"/>
              <a:t>intervention</a:t>
            </a:r>
            <a:endParaRPr lang="it-IT" sz="20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it-IT" sz="2000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9CF259-A0B3-4B48-BF0A-649210CC5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6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FFFF8-C68B-44C8-9B0F-A0E27FED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3453"/>
            <a:ext cx="11360800" cy="763600"/>
          </a:xfrm>
        </p:spPr>
        <p:txBody>
          <a:bodyPr/>
          <a:lstStyle/>
          <a:p>
            <a:r>
              <a:rPr lang="it-IT" sz="3600" b="1" i="1" dirty="0" err="1"/>
              <a:t>Threats</a:t>
            </a:r>
            <a:r>
              <a:rPr lang="it-IT" sz="3600" b="1" i="1" dirty="0"/>
              <a:t> to Precision </a:t>
            </a:r>
            <a:r>
              <a:rPr lang="it-IT" sz="3600" b="1" i="1" dirty="0" err="1"/>
              <a:t>Agriculture</a:t>
            </a:r>
            <a:endParaRPr lang="it-IT" sz="3600" b="1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5C6980-E737-4FC3-951D-8013662E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3508" y="1631853"/>
            <a:ext cx="4812892" cy="4585770"/>
          </a:xfrm>
        </p:spPr>
        <p:txBody>
          <a:bodyPr/>
          <a:lstStyle/>
          <a:p>
            <a:pPr>
              <a:spcAft>
                <a:spcPts val="5400"/>
              </a:spcAft>
            </a:pPr>
            <a:r>
              <a:rPr lang="en-US" sz="2200" dirty="0"/>
              <a:t>Paper released by US Department of Homeland Security (DHS) in 2018</a:t>
            </a:r>
          </a:p>
          <a:p>
            <a:r>
              <a:rPr lang="en-US" sz="2200" i="1" dirty="0"/>
              <a:t>“[…] addresses the security threats related to the adoption and impact of new digital technologies in crop and livestock production.”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9D8C59-E70C-48E9-B32C-3924CA58D2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5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366CB2-C020-4398-981C-890064248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7" r="9721"/>
          <a:stretch/>
        </p:blipFill>
        <p:spPr>
          <a:xfrm>
            <a:off x="894471" y="1389059"/>
            <a:ext cx="4678017" cy="49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50A5B-E6C2-48F8-B6CD-384E6D1E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5955"/>
            <a:ext cx="11360800" cy="763600"/>
          </a:xfrm>
        </p:spPr>
        <p:txBody>
          <a:bodyPr/>
          <a:lstStyle/>
          <a:p>
            <a:r>
              <a:rPr lang="it-IT" sz="3600" b="1" dirty="0"/>
              <a:t>Security </a:t>
            </a:r>
            <a:r>
              <a:rPr lang="it-IT" sz="3600" b="1" dirty="0" err="1"/>
              <a:t>issues</a:t>
            </a:r>
            <a:endParaRPr lang="it-IT" sz="3600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163148-FB2D-49D2-8B14-6EA5F7604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47967"/>
            <a:ext cx="5844523" cy="534930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200" b="1" dirty="0"/>
              <a:t>Confidentiality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Theft of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Leak of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Foreign access to data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/>
              <a:t>Integrity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Manipulation of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Introduction of fake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Manipulation of actuators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/>
              <a:t>Availability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Block / alter nodes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Block / alter communication between nodes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CC786-F116-40C8-AEAA-5FADA05DE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6</a:t>
            </a:fld>
            <a:endParaRPr lang="it-IT"/>
          </a:p>
        </p:txBody>
      </p:sp>
      <p:pic>
        <p:nvPicPr>
          <p:cNvPr id="8" name="Immagine 7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A1FCDCB0-C8E4-4FF7-89F2-A77A0ACE7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1" r="7512" b="4571"/>
          <a:stretch/>
        </p:blipFill>
        <p:spPr>
          <a:xfrm>
            <a:off x="6096000" y="1029555"/>
            <a:ext cx="6057571" cy="51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2D111-A9E2-4F26-A877-E0FF498F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Trusted</a:t>
            </a:r>
            <a:r>
              <a:rPr lang="it-IT" dirty="0"/>
              <a:t> Computing</a:t>
            </a:r>
            <a:br>
              <a:rPr lang="it-IT" dirty="0"/>
            </a:br>
            <a:r>
              <a:rPr lang="it-IT" dirty="0"/>
              <a:t>and 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82C7157-2CE4-4941-85AC-3536338D88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70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E8533-F821-4117-ACD3-A99C964D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0219"/>
            <a:ext cx="11360800" cy="763600"/>
          </a:xfrm>
        </p:spPr>
        <p:txBody>
          <a:bodyPr/>
          <a:lstStyle/>
          <a:p>
            <a:r>
              <a:rPr lang="it-IT" sz="3600" b="1" dirty="0" err="1"/>
              <a:t>Trusted</a:t>
            </a:r>
            <a:r>
              <a:rPr lang="it-IT" sz="3600" b="1" dirty="0"/>
              <a:t> Computing	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821BB8-E6BA-43A4-BF49-DB03628F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1017"/>
            <a:ext cx="11360800" cy="544676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200" dirty="0"/>
              <a:t>Technology developed by the </a:t>
            </a:r>
            <a:r>
              <a:rPr lang="en-US" sz="2200" b="1" i="1" dirty="0"/>
              <a:t>Trusted Computing Group</a:t>
            </a:r>
          </a:p>
          <a:p>
            <a:r>
              <a:rPr lang="en-US" sz="2200" dirty="0"/>
              <a:t>Goal: provide strong guarantees that a software will </a:t>
            </a:r>
            <a:r>
              <a:rPr lang="en-US" sz="2200" b="1" dirty="0"/>
              <a:t>not</a:t>
            </a:r>
            <a:r>
              <a:rPr lang="en-US" sz="2200" dirty="0"/>
              <a:t> misbehave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Even in a system where all the other components (OS, other SW) are untrusted!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sz="2200" dirty="0"/>
              <a:t>Key concepts:</a:t>
            </a:r>
          </a:p>
          <a:p>
            <a:pPr lvl="1">
              <a:spcBef>
                <a:spcPts val="600"/>
              </a:spcBef>
            </a:pPr>
            <a:r>
              <a:rPr lang="en-US" sz="2000" b="1" dirty="0" err="1"/>
              <a:t>Endorsment</a:t>
            </a:r>
            <a:r>
              <a:rPr lang="en-US" sz="2000" b="1" dirty="0"/>
              <a:t> Key</a:t>
            </a:r>
            <a:r>
              <a:rPr lang="en-US" sz="2000" dirty="0"/>
              <a:t>: unique private key that never leaves the hardware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Memory curtaining</a:t>
            </a:r>
            <a:r>
              <a:rPr lang="en-US" sz="2000" dirty="0"/>
              <a:t>: isolation of sensitive areas of memory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Sealed storage</a:t>
            </a:r>
            <a:r>
              <a:rPr lang="en-US" sz="2000" dirty="0"/>
              <a:t>: bind data to a specific device or software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Remote attestation</a:t>
            </a:r>
            <a:r>
              <a:rPr lang="en-US" sz="2000" dirty="0"/>
              <a:t>: authenticate </a:t>
            </a:r>
            <a:r>
              <a:rPr lang="en-US" sz="2000" dirty="0" err="1"/>
              <a:t>hw</a:t>
            </a:r>
            <a:r>
              <a:rPr lang="en-US" sz="2000" dirty="0"/>
              <a:t> / </a:t>
            </a:r>
            <a:r>
              <a:rPr lang="en-US" sz="2000" dirty="0" err="1"/>
              <a:t>sw</a:t>
            </a:r>
            <a:r>
              <a:rPr lang="en-US" sz="2000" dirty="0"/>
              <a:t> configuration to a remote host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Trusted third party</a:t>
            </a:r>
            <a:r>
              <a:rPr lang="en-US" sz="2000" dirty="0"/>
              <a:t>: an intermediary to provide (</a:t>
            </a:r>
            <a:r>
              <a:rPr lang="en-US" sz="2000" dirty="0" err="1"/>
              <a:t>ano|pseudo</a:t>
            </a:r>
            <a:r>
              <a:rPr lang="en-US" sz="2000" dirty="0"/>
              <a:t>)</a:t>
            </a:r>
            <a:r>
              <a:rPr lang="en-US" sz="2000" dirty="0" err="1"/>
              <a:t>nymity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200" dirty="0"/>
              <a:t>In practice we have many different architectures which implement a subset of these features, and they also provide new features such as </a:t>
            </a:r>
            <a:r>
              <a:rPr lang="en-US" sz="2200" i="1" dirty="0"/>
              <a:t>Enclaved execution</a:t>
            </a:r>
            <a:r>
              <a:rPr lang="en-US" sz="2200" dirty="0"/>
              <a:t> and </a:t>
            </a:r>
            <a:r>
              <a:rPr lang="en-US" sz="2200" i="1" dirty="0"/>
              <a:t>secure I/O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DE6EB0-E705-4782-8BD8-E1545474B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2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460BB-7353-4B0F-A0BA-C4E69794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56952"/>
            <a:ext cx="11360800" cy="763600"/>
          </a:xfrm>
        </p:spPr>
        <p:txBody>
          <a:bodyPr/>
          <a:lstStyle/>
          <a:p>
            <a:r>
              <a:rPr lang="it-IT" sz="3600" b="1" dirty="0" err="1"/>
              <a:t>VulCAN</a:t>
            </a:r>
            <a:endParaRPr lang="it-IT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6823FF-0538-4E70-93CB-8A520113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72" y="1274235"/>
            <a:ext cx="3197755" cy="505282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200" dirty="0"/>
              <a:t>An application of Trusted Computing in the automotive context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Force points: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Message authentication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Software component attestation and isolation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A1B118-9A30-486C-909C-03454BF698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36CFE-62E3-4F55-93A0-655BC6E0E39A}" type="slidenum">
              <a:rPr lang="it-IT" smtClean="0"/>
              <a:t>9</a:t>
            </a:fld>
            <a:endParaRPr lang="it-IT"/>
          </a:p>
        </p:txBody>
      </p:sp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588BA47-D8FE-465C-8B4B-63B33013B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27" y="1577780"/>
            <a:ext cx="8681884" cy="41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16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F40DBABA-FC2B-40A4-B8FE-82AE3840A76E}" vid="{CABC509D-EF47-4379-9EDF-0E9F4F5E18D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1235</TotalTime>
  <Words>829</Words>
  <Application>Microsoft Office PowerPoint</Application>
  <PresentationFormat>Widescreen</PresentationFormat>
  <Paragraphs>124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Proxima Nova</vt:lpstr>
      <vt:lpstr>Tema2</vt:lpstr>
      <vt:lpstr>Authentic Execution  in Smart Farming</vt:lpstr>
      <vt:lpstr>Smart Farming</vt:lpstr>
      <vt:lpstr>What is Smart Farming?</vt:lpstr>
      <vt:lpstr>Why?</vt:lpstr>
      <vt:lpstr>Threats to Precision Agriculture</vt:lpstr>
      <vt:lpstr>Security issues</vt:lpstr>
      <vt:lpstr>Trusted Computing and Authentic Execution</vt:lpstr>
      <vt:lpstr>Trusted Computing </vt:lpstr>
      <vt:lpstr>VulCAN</vt:lpstr>
      <vt:lpstr>Authentic Execution</vt:lpstr>
      <vt:lpstr>Limitations of the current implementations</vt:lpstr>
      <vt:lpstr>My Master’s Thesis</vt:lpstr>
      <vt:lpstr>My Master’s Thesis work</vt:lpstr>
      <vt:lpstr>A prototype: Authentic Execution for automatic irrigation</vt:lpstr>
      <vt:lpstr>Schedule</vt:lpstr>
      <vt:lpstr>Conclusions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Trusted Execution in Smart Agriculture</dc:title>
  <dc:creator>Gianluca Scopelliti</dc:creator>
  <cp:lastModifiedBy>Gianluca Scopelliti</cp:lastModifiedBy>
  <cp:revision>100</cp:revision>
  <dcterms:created xsi:type="dcterms:W3CDTF">2019-11-28T15:01:28Z</dcterms:created>
  <dcterms:modified xsi:type="dcterms:W3CDTF">2019-12-09T17:48:06Z</dcterms:modified>
</cp:coreProperties>
</file>