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6"/>
  </p:notesMasterIdLst>
  <p:handoutMasterIdLst>
    <p:handoutMasterId r:id="rId27"/>
  </p:handoutMasterIdLst>
  <p:sldIdLst>
    <p:sldId id="261" r:id="rId3"/>
    <p:sldId id="262" r:id="rId4"/>
    <p:sldId id="263" r:id="rId5"/>
    <p:sldId id="264" r:id="rId6"/>
    <p:sldId id="266" r:id="rId7"/>
    <p:sldId id="277" r:id="rId8"/>
    <p:sldId id="278" r:id="rId9"/>
    <p:sldId id="281" r:id="rId10"/>
    <p:sldId id="283" r:id="rId11"/>
    <p:sldId id="282" r:id="rId12"/>
    <p:sldId id="279" r:id="rId13"/>
    <p:sldId id="280" r:id="rId14"/>
    <p:sldId id="285" r:id="rId15"/>
    <p:sldId id="284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E18BCA66-E695-4C7E-9259-3808E3E8B46A}">
          <p14:sldIdLst>
            <p14:sldId id="261"/>
            <p14:sldId id="262"/>
            <p14:sldId id="263"/>
            <p14:sldId id="264"/>
            <p14:sldId id="266"/>
            <p14:sldId id="277"/>
            <p14:sldId id="278"/>
            <p14:sldId id="281"/>
            <p14:sldId id="283"/>
            <p14:sldId id="282"/>
            <p14:sldId id="279"/>
            <p14:sldId id="280"/>
            <p14:sldId id="285"/>
            <p14:sldId id="284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72" d="100"/>
          <a:sy n="72" d="100"/>
        </p:scale>
        <p:origin x="9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24-3-2020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24-3-2020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E800-A427-444A-9BEC-D53E7FB9C7E9}" type="datetime1">
              <a:rPr lang="nl-BE" smtClean="0"/>
              <a:t>24/03/2020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1431-20CF-4C51-9293-AF1C93DA5746}" type="datetime1">
              <a:rPr lang="nl-BE" smtClean="0"/>
              <a:t>24/03/2020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4F0A-78BB-4B33-8382-8AD630925EFC}" type="datetime1">
              <a:rPr lang="nl-BE" smtClean="0"/>
              <a:t>24/03/2020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D9EA-446B-4F56-A6BB-C5E41654972B}" type="datetime1">
              <a:rPr lang="nl-BE" smtClean="0"/>
              <a:t>24/03/2020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632-C964-42FB-A0EF-705B076DACA9}" type="datetime1">
              <a:rPr lang="nl-BE" smtClean="0"/>
              <a:t>24/03/2020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72E7-A0C8-46E0-BC7A-12C08C68AE47}" type="datetime1">
              <a:rPr lang="nl-BE" smtClean="0"/>
              <a:t>24/03/2020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5F4F-6900-480E-8681-34233E761329}" type="datetime1">
              <a:rPr lang="nl-BE" smtClean="0"/>
              <a:t>24/03/2020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87E3-D814-417F-92AC-992ECF7BE42A}" type="datetime1">
              <a:rPr lang="nl-BE" smtClean="0"/>
              <a:t>24/03/2020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78C8-C133-454A-BD34-5B237E19F5DD}" type="datetime1">
              <a:rPr lang="nl-BE" smtClean="0"/>
              <a:t>24/03/2020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553E-C728-4189-A7AB-3D2302472AFD}" type="datetime1">
              <a:rPr lang="nl-BE" smtClean="0"/>
              <a:t>24/03/2020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C2686630-7D8F-4B10-BC6C-3E1F762F628E}" type="datetime1">
              <a:rPr lang="nl-BE" smtClean="0"/>
              <a:t>24/03/2020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DistriNet thesis 2019-2020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57C2329F-CE75-4B62-B037-89547A2DA8D6}" type="datetime1">
              <a:rPr lang="nl-BE" smtClean="0"/>
              <a:t>24/03/2020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DistriNet thesis 2019-2020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st-lang.org/" TargetMode="External"/><Relationship Id="rId2" Type="http://schemas.openxmlformats.org/officeDocument/2006/relationships/hyperlink" Target="https://people.cs.kuleuven.be/~jantobias.muehlberg/stm17/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ypto.stanford.edu/fidelius/" TargetMode="External"/><Relationship Id="rId5" Type="http://schemas.openxmlformats.org/officeDocument/2006/relationships/hyperlink" Target="https://github.com/ndokmai/rust-sgx-remote-attestation" TargetMode="External"/><Relationship Id="rId4" Type="http://schemas.openxmlformats.org/officeDocument/2006/relationships/hyperlink" Target="https://edp.fortanix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6FFC2BA7-F806-41F0-A866-3DCE6025B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570205"/>
          </a:xfrm>
        </p:spPr>
        <p:txBody>
          <a:bodyPr/>
          <a:lstStyle/>
          <a:p>
            <a:r>
              <a:rPr lang="it-IT" dirty="0"/>
              <a:t>Second </a:t>
            </a:r>
            <a:r>
              <a:rPr lang="it-IT" dirty="0" err="1"/>
              <a:t>Thesis</a:t>
            </a:r>
            <a:r>
              <a:rPr lang="it-IT" dirty="0"/>
              <a:t> </a:t>
            </a:r>
            <a:r>
              <a:rPr lang="it-IT" dirty="0" err="1"/>
              <a:t>presentation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019428-59B9-4AC3-8012-515E45D8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Authentic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in Smart Farming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CC3BEE-1A78-4E88-85B9-BF130A49BE10}"/>
              </a:ext>
            </a:extLst>
          </p:cNvPr>
          <p:cNvSpPr txBox="1"/>
          <p:nvPr/>
        </p:nvSpPr>
        <p:spPr>
          <a:xfrm>
            <a:off x="350716" y="5683167"/>
            <a:ext cx="589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Student</a:t>
            </a:r>
            <a:r>
              <a:rPr lang="it-IT" dirty="0">
                <a:solidFill>
                  <a:schemeClr val="bg1"/>
                </a:solidFill>
              </a:rPr>
              <a:t>: Gianluca Scopelliti</a:t>
            </a:r>
          </a:p>
          <a:p>
            <a:r>
              <a:rPr lang="it-IT" dirty="0">
                <a:solidFill>
                  <a:schemeClr val="bg1"/>
                </a:solidFill>
              </a:rPr>
              <a:t>Promotor: Frank </a:t>
            </a:r>
            <a:r>
              <a:rPr lang="it-IT" dirty="0" err="1">
                <a:solidFill>
                  <a:schemeClr val="bg1"/>
                </a:solidFill>
              </a:rPr>
              <a:t>Piessens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 err="1">
                <a:solidFill>
                  <a:schemeClr val="bg1"/>
                </a:solidFill>
              </a:rPr>
              <a:t>Supervisors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dirty="0" err="1">
                <a:solidFill>
                  <a:schemeClr val="bg1"/>
                </a:solidFill>
              </a:rPr>
              <a:t>Jan</a:t>
            </a:r>
            <a:r>
              <a:rPr lang="it-IT" dirty="0">
                <a:solidFill>
                  <a:schemeClr val="bg1"/>
                </a:solidFill>
              </a:rPr>
              <a:t> Tobias </a:t>
            </a:r>
            <a:r>
              <a:rPr lang="it-IT" dirty="0" err="1">
                <a:solidFill>
                  <a:schemeClr val="bg1"/>
                </a:solidFill>
              </a:rPr>
              <a:t>Mühlberg</a:t>
            </a:r>
            <a:r>
              <a:rPr lang="it-IT" dirty="0">
                <a:solidFill>
                  <a:schemeClr val="bg1"/>
                </a:solidFill>
              </a:rPr>
              <a:t>, Fritz </a:t>
            </a:r>
            <a:r>
              <a:rPr lang="it-IT" dirty="0" err="1">
                <a:solidFill>
                  <a:schemeClr val="bg1"/>
                </a:solidFill>
              </a:rPr>
              <a:t>Alder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BE8048C-DCA7-42E1-987D-72326D28A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762882"/>
            <a:ext cx="11041200" cy="426685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SMs</a:t>
            </a:r>
            <a:r>
              <a:rPr lang="it-IT" dirty="0"/>
              <a:t> and </a:t>
            </a:r>
            <a:r>
              <a:rPr lang="it-IT" dirty="0" err="1"/>
              <a:t>Deployer</a:t>
            </a:r>
            <a:r>
              <a:rPr lang="it-IT" dirty="0"/>
              <a:t> are </a:t>
            </a:r>
            <a:r>
              <a:rPr lang="it-IT" dirty="0" err="1"/>
              <a:t>considered</a:t>
            </a:r>
            <a:r>
              <a:rPr lang="it-IT" dirty="0"/>
              <a:t> </a:t>
            </a:r>
            <a:r>
              <a:rPr lang="it-IT" b="1" dirty="0" err="1"/>
              <a:t>trusted</a:t>
            </a:r>
            <a:endParaRPr lang="it-IT" b="1" dirty="0"/>
          </a:p>
          <a:p>
            <a:pPr lvl="1">
              <a:spcAft>
                <a:spcPts val="3000"/>
              </a:spcAft>
            </a:pPr>
            <a:r>
              <a:rPr lang="it-IT" sz="2200" dirty="0"/>
              <a:t>Event managers, </a:t>
            </a:r>
            <a:r>
              <a:rPr lang="it-IT" sz="2200" dirty="0" err="1"/>
              <a:t>nodes</a:t>
            </a:r>
            <a:r>
              <a:rPr lang="it-IT" sz="2200" dirty="0"/>
              <a:t> and network </a:t>
            </a:r>
            <a:r>
              <a:rPr lang="it-IT" sz="2200" b="1" dirty="0"/>
              <a:t>are </a:t>
            </a:r>
            <a:r>
              <a:rPr lang="it-IT" sz="2200" b="1" dirty="0" err="1"/>
              <a:t>not</a:t>
            </a:r>
            <a:r>
              <a:rPr lang="it-IT" sz="2200" b="1" dirty="0"/>
              <a:t>.</a:t>
            </a:r>
          </a:p>
          <a:p>
            <a:pPr>
              <a:spcAft>
                <a:spcPts val="1200"/>
              </a:spcAft>
            </a:pPr>
            <a:r>
              <a:rPr lang="it-IT" dirty="0"/>
              <a:t>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principles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«</a:t>
            </a:r>
            <a:r>
              <a:rPr lang="it-IT" dirty="0" err="1"/>
              <a:t>Authentic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» paper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implemented</a:t>
            </a:r>
            <a:endParaRPr lang="it-IT" dirty="0"/>
          </a:p>
          <a:p>
            <a:pPr lvl="1">
              <a:spcAft>
                <a:spcPts val="1200"/>
              </a:spcAft>
            </a:pPr>
            <a:r>
              <a:rPr lang="it-IT" sz="2200" b="1" dirty="0"/>
              <a:t>Remote </a:t>
            </a:r>
            <a:r>
              <a:rPr lang="it-IT" sz="2200" b="1" dirty="0" err="1"/>
              <a:t>Attestation</a:t>
            </a:r>
            <a:r>
              <a:rPr lang="it-IT" sz="2200" dirty="0"/>
              <a:t>: </a:t>
            </a:r>
            <a:r>
              <a:rPr lang="it-IT" sz="2200" dirty="0" err="1"/>
              <a:t>ensures</a:t>
            </a:r>
            <a:r>
              <a:rPr lang="it-IT" sz="2200" dirty="0"/>
              <a:t> </a:t>
            </a:r>
            <a:r>
              <a:rPr lang="it-IT" sz="2200" dirty="0" err="1"/>
              <a:t>that</a:t>
            </a:r>
            <a:r>
              <a:rPr lang="it-IT" sz="2200" dirty="0"/>
              <a:t> a </a:t>
            </a:r>
            <a:r>
              <a:rPr lang="it-IT" sz="2200" dirty="0" err="1"/>
              <a:t>module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correctly</a:t>
            </a:r>
            <a:r>
              <a:rPr lang="it-IT" sz="2200" dirty="0"/>
              <a:t> </a:t>
            </a:r>
            <a:r>
              <a:rPr lang="it-IT" sz="2200" dirty="0" err="1"/>
              <a:t>loaded</a:t>
            </a:r>
            <a:r>
              <a:rPr lang="it-IT" sz="2200" dirty="0"/>
              <a:t> </a:t>
            </a:r>
            <a:r>
              <a:rPr lang="it-IT" sz="2200" dirty="0" err="1"/>
              <a:t>into</a:t>
            </a:r>
            <a:r>
              <a:rPr lang="it-IT" sz="2200" dirty="0"/>
              <a:t> a </a:t>
            </a:r>
            <a:r>
              <a:rPr lang="it-IT" sz="2200" dirty="0" err="1"/>
              <a:t>node</a:t>
            </a:r>
            <a:endParaRPr lang="it-IT" sz="2200" dirty="0"/>
          </a:p>
          <a:p>
            <a:pPr lvl="2">
              <a:spcAft>
                <a:spcPts val="1200"/>
              </a:spcAft>
            </a:pPr>
            <a:r>
              <a:rPr lang="it-IT" sz="1800" dirty="0"/>
              <a:t>A </a:t>
            </a:r>
            <a:r>
              <a:rPr lang="it-IT" sz="1800" b="1" dirty="0"/>
              <a:t>Master Key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established</a:t>
            </a:r>
            <a:r>
              <a:rPr lang="it-IT" sz="1800" dirty="0"/>
              <a:t> </a:t>
            </a:r>
            <a:r>
              <a:rPr lang="it-IT" sz="1800" dirty="0" err="1"/>
              <a:t>during</a:t>
            </a:r>
            <a:r>
              <a:rPr lang="it-IT" sz="1800" dirty="0"/>
              <a:t> the </a:t>
            </a:r>
            <a:r>
              <a:rPr lang="it-IT" sz="1800" dirty="0" err="1"/>
              <a:t>process</a:t>
            </a:r>
            <a:r>
              <a:rPr lang="it-IT" sz="1800" dirty="0"/>
              <a:t> </a:t>
            </a:r>
          </a:p>
          <a:p>
            <a:pPr lvl="1">
              <a:spcAft>
                <a:spcPts val="1200"/>
              </a:spcAft>
            </a:pPr>
            <a:r>
              <a:rPr lang="it-IT" sz="2200" dirty="0" err="1"/>
              <a:t>Each</a:t>
            </a:r>
            <a:r>
              <a:rPr lang="it-IT" sz="2200" dirty="0"/>
              <a:t> connection </a:t>
            </a:r>
            <a:r>
              <a:rPr lang="it-IT" sz="2200" dirty="0" err="1"/>
              <a:t>between</a:t>
            </a:r>
            <a:r>
              <a:rPr lang="it-IT" sz="2200" dirty="0"/>
              <a:t> </a:t>
            </a:r>
            <a:r>
              <a:rPr lang="it-IT" sz="2200" dirty="0" err="1"/>
              <a:t>modules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protected</a:t>
            </a:r>
            <a:r>
              <a:rPr lang="it-IT" sz="2200" dirty="0"/>
              <a:t> with a </a:t>
            </a:r>
            <a:r>
              <a:rPr lang="it-IT" sz="2200" b="1" dirty="0"/>
              <a:t>Connection Key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1F2F068-22AC-4F27-9CA7-C5D83A49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75D367-0A2B-4D26-AD98-DD82944A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BCD8D76-973B-4DAE-B2B8-6457FE62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</a:t>
            </a:r>
            <a:r>
              <a:rPr lang="it-IT" dirty="0" err="1"/>
              <a:t>concerns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708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B166FEC-42CC-46DA-891A-B43BD0D4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82A8D8-99F1-4263-97B1-292F67D9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3750897-4BF4-43E2-9859-CDE17620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87" y="1552518"/>
            <a:ext cx="5400000" cy="4464000"/>
          </a:xfrm>
        </p:spPr>
        <p:txBody>
          <a:bodyPr>
            <a:normAutofit/>
          </a:bodyPr>
          <a:lstStyle/>
          <a:p>
            <a:r>
              <a:rPr lang="it-IT" sz="2000" dirty="0"/>
              <a:t>The developer </a:t>
            </a:r>
            <a:r>
              <a:rPr lang="it-IT" sz="2000" dirty="0" err="1"/>
              <a:t>creates</a:t>
            </a:r>
            <a:r>
              <a:rPr lang="it-IT" sz="2000" dirty="0"/>
              <a:t> a </a:t>
            </a:r>
            <a:r>
              <a:rPr lang="it-IT" sz="2000" dirty="0" err="1"/>
              <a:t>Rust</a:t>
            </a:r>
            <a:r>
              <a:rPr lang="it-IT" sz="2000" dirty="0"/>
              <a:t> Cargo library</a:t>
            </a:r>
          </a:p>
          <a:p>
            <a:pPr lvl="1"/>
            <a:r>
              <a:rPr lang="it-IT" sz="2000" dirty="0" err="1"/>
              <a:t>Logic</a:t>
            </a:r>
            <a:r>
              <a:rPr lang="it-IT" sz="2000" dirty="0"/>
              <a:t> of the </a:t>
            </a:r>
            <a:r>
              <a:rPr lang="it-IT" sz="2000" dirty="0" err="1"/>
              <a:t>module</a:t>
            </a:r>
            <a:endParaRPr lang="it-IT" sz="2000" dirty="0"/>
          </a:p>
          <a:p>
            <a:pPr lvl="1"/>
            <a:r>
              <a:rPr lang="it-IT" sz="2000" dirty="0"/>
              <a:t>Inputs, Outputs, </a:t>
            </a:r>
            <a:r>
              <a:rPr lang="it-IT" sz="2000" dirty="0" err="1"/>
              <a:t>Entrypoints</a:t>
            </a:r>
            <a:endParaRPr lang="it-IT" sz="2000" dirty="0"/>
          </a:p>
          <a:p>
            <a:pPr lvl="1"/>
            <a:endParaRPr lang="it-IT" sz="2000" dirty="0"/>
          </a:p>
          <a:p>
            <a:r>
              <a:rPr lang="it-IT" sz="2000" dirty="0" err="1"/>
              <a:t>Automatic</a:t>
            </a:r>
            <a:r>
              <a:rPr lang="it-IT" sz="2000" dirty="0"/>
              <a:t> generation of the </a:t>
            </a:r>
            <a:r>
              <a:rPr lang="it-IT" sz="2000" dirty="0" err="1"/>
              <a:t>missing</a:t>
            </a:r>
            <a:r>
              <a:rPr lang="it-IT" sz="2000" dirty="0"/>
              <a:t> code</a:t>
            </a:r>
          </a:p>
          <a:p>
            <a:pPr lvl="1"/>
            <a:r>
              <a:rPr lang="it-IT" sz="2000" i="1" dirty="0" err="1"/>
              <a:t>main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endParaRPr lang="it-IT" sz="2000" dirty="0"/>
          </a:p>
          <a:p>
            <a:pPr lvl="1"/>
            <a:r>
              <a:rPr lang="it-IT" sz="2000" dirty="0"/>
              <a:t>Code for </a:t>
            </a:r>
            <a:r>
              <a:rPr lang="it-IT" sz="2000" dirty="0" err="1"/>
              <a:t>Authentic</a:t>
            </a:r>
            <a:r>
              <a:rPr lang="it-IT" sz="2000" dirty="0"/>
              <a:t> </a:t>
            </a:r>
            <a:r>
              <a:rPr lang="it-IT" sz="2000" dirty="0" err="1"/>
              <a:t>Execution</a:t>
            </a:r>
            <a:endParaRPr lang="it-IT" sz="2000" dirty="0"/>
          </a:p>
          <a:p>
            <a:pPr lvl="1"/>
            <a:r>
              <a:rPr lang="it-IT" sz="2000" dirty="0"/>
              <a:t>Code for Remote </a:t>
            </a:r>
            <a:r>
              <a:rPr lang="it-IT" sz="2000" dirty="0" err="1"/>
              <a:t>Attestation</a:t>
            </a:r>
            <a:endParaRPr lang="it-IT" sz="2000" dirty="0"/>
          </a:p>
          <a:p>
            <a:pPr lvl="1"/>
            <a:r>
              <a:rPr lang="it-IT" sz="2000" dirty="0" err="1"/>
              <a:t>Dependencies</a:t>
            </a:r>
            <a:r>
              <a:rPr lang="it-IT" sz="2000" dirty="0"/>
              <a:t> for </a:t>
            </a:r>
            <a:r>
              <a:rPr lang="it-IT" sz="2000" dirty="0" err="1"/>
              <a:t>Enclaved</a:t>
            </a:r>
            <a:r>
              <a:rPr lang="it-IT" sz="2000" dirty="0"/>
              <a:t> </a:t>
            </a:r>
            <a:r>
              <a:rPr lang="it-IT" sz="2000" dirty="0" err="1"/>
              <a:t>Execution</a:t>
            </a:r>
            <a:endParaRPr lang="it-IT" sz="2000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C33387C6-C605-4478-94C3-D4562204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Defining</a:t>
            </a:r>
            <a:r>
              <a:rPr lang="it-IT" dirty="0"/>
              <a:t> a Module</a:t>
            </a:r>
          </a:p>
        </p:txBody>
      </p:sp>
      <p:pic>
        <p:nvPicPr>
          <p:cNvPr id="10" name="Segnaposto contenuto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46704D1-095D-4CC5-88BC-3283B07525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264596" y="609600"/>
            <a:ext cx="5735717" cy="540691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71499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953FFF87-6C5A-4E68-A4A1-0967D4FAC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it-IT" dirty="0"/>
              <a:t>After </a:t>
            </a:r>
            <a:r>
              <a:rPr lang="it-IT" dirty="0" err="1"/>
              <a:t>performing</a:t>
            </a:r>
            <a:r>
              <a:rPr lang="it-IT" dirty="0"/>
              <a:t> Remote </a:t>
            </a:r>
            <a:r>
              <a:rPr lang="it-IT" dirty="0" err="1"/>
              <a:t>Attestation</a:t>
            </a:r>
            <a:r>
              <a:rPr lang="it-IT" dirty="0"/>
              <a:t>, the </a:t>
            </a:r>
            <a:r>
              <a:rPr lang="it-IT" dirty="0" err="1"/>
              <a:t>module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listen</a:t>
            </a:r>
            <a:r>
              <a:rPr lang="it-IT" dirty="0"/>
              <a:t> for </a:t>
            </a:r>
            <a:r>
              <a:rPr lang="it-IT" dirty="0" err="1"/>
              <a:t>messages</a:t>
            </a:r>
            <a:r>
              <a:rPr lang="it-IT" dirty="0"/>
              <a:t> (events) </a:t>
            </a:r>
            <a:r>
              <a:rPr lang="it-IT" dirty="0" err="1"/>
              <a:t>sent</a:t>
            </a:r>
            <a:r>
              <a:rPr lang="it-IT" dirty="0"/>
              <a:t> by the Event Manager</a:t>
            </a:r>
          </a:p>
          <a:p>
            <a:pPr lvl="1"/>
            <a:endParaRPr lang="it-IT" dirty="0"/>
          </a:p>
          <a:p>
            <a:pPr>
              <a:spcAft>
                <a:spcPts val="1200"/>
              </a:spcAft>
            </a:pPr>
            <a:r>
              <a:rPr lang="it-IT" dirty="0"/>
              <a:t>Message: [&lt;</a:t>
            </a:r>
            <a:r>
              <a:rPr lang="it-IT" dirty="0" err="1"/>
              <a:t>Entrypoint</a:t>
            </a:r>
            <a:r>
              <a:rPr lang="it-IT" dirty="0"/>
              <a:t> ID&gt; &lt;data&gt;]</a:t>
            </a:r>
          </a:p>
          <a:p>
            <a:pPr lvl="1"/>
            <a:r>
              <a:rPr lang="it-IT" sz="2200" dirty="0"/>
              <a:t>EID 0: </a:t>
            </a:r>
            <a:r>
              <a:rPr lang="it-IT" sz="2200" i="1" dirty="0" err="1"/>
              <a:t>set_key</a:t>
            </a:r>
            <a:endParaRPr lang="it-IT" sz="2200" i="1" dirty="0"/>
          </a:p>
          <a:p>
            <a:pPr lvl="1"/>
            <a:r>
              <a:rPr lang="it-IT" sz="2200" dirty="0"/>
              <a:t>EID 1: </a:t>
            </a:r>
            <a:r>
              <a:rPr lang="it-IT" sz="2200" i="1" dirty="0" err="1"/>
              <a:t>handle_input</a:t>
            </a:r>
            <a:endParaRPr lang="it-IT" sz="2200" i="1" dirty="0"/>
          </a:p>
          <a:p>
            <a:pPr lvl="1"/>
            <a:r>
              <a:rPr lang="it-IT" sz="2200" dirty="0"/>
              <a:t>The </a:t>
            </a:r>
            <a:r>
              <a:rPr lang="it-IT" sz="2200" dirty="0" err="1"/>
              <a:t>other</a:t>
            </a:r>
            <a:r>
              <a:rPr lang="it-IT" sz="2200" dirty="0"/>
              <a:t> </a:t>
            </a:r>
            <a:r>
              <a:rPr lang="it-IT" sz="2200" dirty="0" err="1"/>
              <a:t>entrypoints</a:t>
            </a:r>
            <a:r>
              <a:rPr lang="it-IT" sz="2200" dirty="0"/>
              <a:t> are </a:t>
            </a:r>
            <a:r>
              <a:rPr lang="it-IT" sz="2200" dirty="0" err="1"/>
              <a:t>defined</a:t>
            </a:r>
            <a:r>
              <a:rPr lang="it-IT" sz="2200" dirty="0"/>
              <a:t> by the developer</a:t>
            </a:r>
            <a:endParaRPr lang="it-IT" sz="2200" b="1" i="1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FFA230-7E7B-478E-8C0C-AD4A8373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478325-91D5-4FD6-AE38-1B32F890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ECBC2BCC-0FF5-40F1-B6B8-4A3BDC8E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00" y="175252"/>
            <a:ext cx="11041200" cy="1152000"/>
          </a:xfrm>
        </p:spPr>
        <p:txBody>
          <a:bodyPr/>
          <a:lstStyle/>
          <a:p>
            <a:r>
              <a:rPr lang="it-IT" dirty="0" err="1"/>
              <a:t>Details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504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9352E6DE-4724-41A5-8993-9C7FDC79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it-IT" dirty="0"/>
              <a:t>Store the Master Key </a:t>
            </a:r>
            <a:r>
              <a:rPr lang="it-IT" dirty="0" err="1"/>
              <a:t>using</a:t>
            </a:r>
            <a:r>
              <a:rPr lang="it-IT" dirty="0"/>
              <a:t> S</a:t>
            </a:r>
            <a:r>
              <a:rPr lang="it-IT" i="1" dirty="0"/>
              <a:t>GX </a:t>
            </a:r>
            <a:r>
              <a:rPr lang="it-IT" b="1" i="1" dirty="0"/>
              <a:t>data </a:t>
            </a:r>
            <a:r>
              <a:rPr lang="it-IT" b="1" i="1" dirty="0" err="1"/>
              <a:t>sealing</a:t>
            </a:r>
            <a:endParaRPr lang="it-IT" i="1" dirty="0"/>
          </a:p>
          <a:p>
            <a:pPr lvl="1"/>
            <a:r>
              <a:rPr lang="it-IT" sz="2200" dirty="0" err="1"/>
              <a:t>Perform</a:t>
            </a:r>
            <a:r>
              <a:rPr lang="it-IT" sz="2200" dirty="0"/>
              <a:t> RA </a:t>
            </a:r>
            <a:r>
              <a:rPr lang="it-IT" sz="2200" dirty="0" err="1"/>
              <a:t>only</a:t>
            </a:r>
            <a:r>
              <a:rPr lang="it-IT" sz="2200" dirty="0"/>
              <a:t> the first time the </a:t>
            </a:r>
            <a:r>
              <a:rPr lang="it-IT" sz="2200" dirty="0" err="1"/>
              <a:t>module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executed</a:t>
            </a:r>
            <a:endParaRPr lang="it-IT" sz="2200" dirty="0"/>
          </a:p>
          <a:p>
            <a:pPr lvl="1"/>
            <a:r>
              <a:rPr lang="it-IT" sz="2200" dirty="0" err="1"/>
              <a:t>Only</a:t>
            </a:r>
            <a:r>
              <a:rPr lang="it-IT" sz="2200" dirty="0"/>
              <a:t> the </a:t>
            </a:r>
            <a:r>
              <a:rPr lang="it-IT" sz="2200" dirty="0" err="1"/>
              <a:t>module</a:t>
            </a:r>
            <a:r>
              <a:rPr lang="it-IT" sz="2200" dirty="0"/>
              <a:t> can </a:t>
            </a:r>
            <a:r>
              <a:rPr lang="it-IT" sz="2200" dirty="0" err="1"/>
              <a:t>retrieve</a:t>
            </a:r>
            <a:r>
              <a:rPr lang="it-IT" sz="2200" dirty="0"/>
              <a:t> the key</a:t>
            </a:r>
          </a:p>
          <a:p>
            <a:pPr lvl="1"/>
            <a:endParaRPr lang="it-IT" sz="2200" dirty="0"/>
          </a:p>
          <a:p>
            <a:pPr>
              <a:spcAft>
                <a:spcPts val="600"/>
              </a:spcAft>
            </a:pPr>
            <a:r>
              <a:rPr lang="it-IT" dirty="0"/>
              <a:t>N:N </a:t>
            </a:r>
            <a:r>
              <a:rPr lang="it-IT" dirty="0" err="1"/>
              <a:t>relationships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inputs and outputs</a:t>
            </a:r>
          </a:p>
          <a:p>
            <a:pPr lvl="1"/>
            <a:r>
              <a:rPr lang="it-IT" sz="2200" dirty="0" err="1"/>
              <a:t>Currently</a:t>
            </a:r>
            <a:r>
              <a:rPr lang="it-IT" sz="2200" dirty="0"/>
              <a:t> </a:t>
            </a:r>
            <a:r>
              <a:rPr lang="it-IT" sz="2200" dirty="0" err="1"/>
              <a:t>only</a:t>
            </a:r>
            <a:r>
              <a:rPr lang="it-IT" sz="2200" dirty="0"/>
              <a:t> 1:1 </a:t>
            </a:r>
            <a:r>
              <a:rPr lang="it-IT" sz="2200" dirty="0" err="1"/>
              <a:t>relationships</a:t>
            </a:r>
            <a:r>
              <a:rPr lang="it-IT" sz="2200" dirty="0"/>
              <a:t> </a:t>
            </a:r>
            <a:r>
              <a:rPr lang="it-IT" sz="2200" dirty="0" err="1"/>
              <a:t>allowed</a:t>
            </a:r>
            <a:r>
              <a:rPr lang="it-IT" sz="2200" dirty="0"/>
              <a:t> (for </a:t>
            </a:r>
            <a:r>
              <a:rPr lang="it-IT" sz="2200" dirty="0" err="1"/>
              <a:t>simplicity</a:t>
            </a:r>
            <a:r>
              <a:rPr lang="it-IT" sz="2200" dirty="0"/>
              <a:t>)</a:t>
            </a:r>
          </a:p>
          <a:p>
            <a:pPr lvl="1"/>
            <a:r>
              <a:rPr lang="it-IT" sz="2200" dirty="0"/>
              <a:t>Multiple connections </a:t>
            </a:r>
            <a:r>
              <a:rPr lang="it-IT" sz="2200" dirty="0" err="1"/>
              <a:t>would</a:t>
            </a:r>
            <a:r>
              <a:rPr lang="it-IT" sz="2200" dirty="0"/>
              <a:t> be </a:t>
            </a:r>
            <a:r>
              <a:rPr lang="it-IT" sz="2200" dirty="0" err="1"/>
              <a:t>useful</a:t>
            </a:r>
            <a:r>
              <a:rPr lang="it-IT" sz="2200" dirty="0"/>
              <a:t> </a:t>
            </a:r>
          </a:p>
          <a:p>
            <a:pPr lvl="2"/>
            <a:r>
              <a:rPr lang="it-IT" sz="1800" dirty="0"/>
              <a:t>e.g. a </a:t>
            </a:r>
            <a:r>
              <a:rPr lang="it-IT" sz="1800" dirty="0" err="1"/>
              <a:t>sensor</a:t>
            </a:r>
            <a:r>
              <a:rPr lang="it-IT" sz="1800" dirty="0"/>
              <a:t> output </a:t>
            </a:r>
            <a:r>
              <a:rPr lang="it-IT" sz="1800" dirty="0" err="1"/>
              <a:t>connected</a:t>
            </a:r>
            <a:r>
              <a:rPr lang="it-IT" sz="1800" dirty="0"/>
              <a:t> to </a:t>
            </a:r>
            <a:r>
              <a:rPr lang="it-IT" sz="1800" dirty="0" err="1"/>
              <a:t>both</a:t>
            </a:r>
            <a:r>
              <a:rPr lang="it-IT" sz="1800" dirty="0"/>
              <a:t> a «database» and a «</a:t>
            </a:r>
            <a:r>
              <a:rPr lang="it-IT" sz="1800" dirty="0" err="1"/>
              <a:t>computation</a:t>
            </a:r>
            <a:r>
              <a:rPr lang="it-IT" sz="1800" dirty="0"/>
              <a:t>» enclave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89C3D7-5D08-45DB-947D-E2E5E42A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48A3C8-B985-49B5-BF90-CB4962BD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678C9EC-EF88-43F3-A993-4432B028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Future extensions</a:t>
            </a:r>
          </a:p>
        </p:txBody>
      </p:sp>
    </p:spTree>
    <p:extLst>
      <p:ext uri="{BB962C8B-B14F-4D97-AF65-F5344CB8AC3E}">
        <p14:creationId xmlns:p14="http://schemas.microsoft.com/office/powerpoint/2010/main" val="4061241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F8B2098-C5CC-48CD-A6CF-D0BC45D2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59036"/>
            <a:ext cx="11041200" cy="4630947"/>
          </a:xfrm>
        </p:spPr>
        <p:txBody>
          <a:bodyPr>
            <a:normAutofit/>
          </a:bodyPr>
          <a:lstStyle/>
          <a:p>
            <a:r>
              <a:rPr lang="it-IT" dirty="0"/>
              <a:t>The framework </a:t>
            </a:r>
            <a:r>
              <a:rPr lang="it-IT" dirty="0" err="1"/>
              <a:t>provides</a:t>
            </a:r>
            <a:r>
              <a:rPr lang="it-IT" dirty="0"/>
              <a:t> a </a:t>
            </a:r>
            <a:r>
              <a:rPr lang="it-IT" dirty="0" err="1"/>
              <a:t>very</a:t>
            </a:r>
            <a:r>
              <a:rPr lang="it-IT" dirty="0"/>
              <a:t> easy way for developers to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distributed</a:t>
            </a:r>
            <a:r>
              <a:rPr lang="it-IT" dirty="0"/>
              <a:t> SGX </a:t>
            </a:r>
            <a:r>
              <a:rPr lang="it-IT" dirty="0" err="1"/>
              <a:t>applications</a:t>
            </a:r>
            <a:endParaRPr lang="it-IT" dirty="0"/>
          </a:p>
          <a:p>
            <a:endParaRPr lang="it-IT" dirty="0"/>
          </a:p>
          <a:p>
            <a:r>
              <a:rPr lang="it-IT" b="1" dirty="0" err="1"/>
              <a:t>Trusted</a:t>
            </a:r>
            <a:r>
              <a:rPr lang="it-IT" b="1" dirty="0"/>
              <a:t> </a:t>
            </a:r>
            <a:r>
              <a:rPr lang="it-IT" b="1" dirty="0" err="1"/>
              <a:t>paths</a:t>
            </a:r>
            <a:r>
              <a:rPr lang="it-IT" b="1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modules</a:t>
            </a:r>
            <a:r>
              <a:rPr lang="it-IT" dirty="0"/>
              <a:t>, 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i="1" dirty="0" err="1"/>
              <a:t>confidentiality</a:t>
            </a:r>
            <a:r>
              <a:rPr lang="it-IT" dirty="0"/>
              <a:t>, </a:t>
            </a:r>
            <a:r>
              <a:rPr lang="it-IT" i="1" dirty="0" err="1"/>
              <a:t>integrity</a:t>
            </a:r>
            <a:r>
              <a:rPr lang="it-IT" dirty="0"/>
              <a:t> and </a:t>
            </a:r>
            <a:r>
              <a:rPr lang="it-IT" i="1" dirty="0" err="1"/>
              <a:t>authenticity</a:t>
            </a:r>
            <a:r>
              <a:rPr lang="it-IT" dirty="0"/>
              <a:t> of the data</a:t>
            </a:r>
          </a:p>
          <a:p>
            <a:pPr lvl="1"/>
            <a:r>
              <a:rPr lang="it-IT" sz="2200" dirty="0" err="1"/>
              <a:t>Availability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out-of-scope (e.g. EM </a:t>
            </a:r>
            <a:r>
              <a:rPr lang="it-IT" sz="2200" dirty="0" err="1"/>
              <a:t>might</a:t>
            </a:r>
            <a:r>
              <a:rPr lang="it-IT" sz="2200" dirty="0"/>
              <a:t> </a:t>
            </a:r>
            <a:r>
              <a:rPr lang="it-IT" sz="2200" dirty="0" err="1"/>
              <a:t>not</a:t>
            </a:r>
            <a:r>
              <a:rPr lang="it-IT" sz="2200" dirty="0"/>
              <a:t> </a:t>
            </a:r>
            <a:r>
              <a:rPr lang="it-IT" sz="2200" dirty="0" err="1"/>
              <a:t>deliver</a:t>
            </a:r>
            <a:r>
              <a:rPr lang="it-IT" sz="2200" dirty="0"/>
              <a:t> </a:t>
            </a:r>
            <a:r>
              <a:rPr lang="it-IT" sz="2200" dirty="0" err="1"/>
              <a:t>messages</a:t>
            </a:r>
            <a:r>
              <a:rPr lang="it-IT" sz="2200" dirty="0"/>
              <a:t>)</a:t>
            </a:r>
          </a:p>
          <a:p>
            <a:pPr lvl="1"/>
            <a:endParaRPr lang="it-IT" sz="2200" dirty="0"/>
          </a:p>
          <a:p>
            <a:r>
              <a:rPr lang="it-IT" dirty="0"/>
              <a:t>The source of the </a:t>
            </a:r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be </a:t>
            </a:r>
            <a:r>
              <a:rPr lang="it-IT" dirty="0" err="1"/>
              <a:t>trusted</a:t>
            </a:r>
            <a:endParaRPr lang="it-IT" dirty="0"/>
          </a:p>
          <a:p>
            <a:pPr lvl="1"/>
            <a:r>
              <a:rPr lang="it-IT" sz="2200" dirty="0"/>
              <a:t>No </a:t>
            </a:r>
            <a:r>
              <a:rPr lang="it-IT" sz="2200" dirty="0" err="1"/>
              <a:t>s</a:t>
            </a:r>
            <a:r>
              <a:rPr lang="it-IT" sz="2200" i="1" dirty="0" err="1"/>
              <a:t>ecure</a:t>
            </a:r>
            <a:r>
              <a:rPr lang="it-IT" sz="2200" i="1" dirty="0"/>
              <a:t> I/O </a:t>
            </a:r>
            <a:r>
              <a:rPr lang="it-IT" sz="2200" dirty="0"/>
              <a:t>in SGX</a:t>
            </a:r>
          </a:p>
          <a:p>
            <a:pPr lvl="1"/>
            <a:r>
              <a:rPr lang="it-IT" sz="2200" dirty="0" err="1"/>
              <a:t>Need</a:t>
            </a:r>
            <a:r>
              <a:rPr lang="it-IT" sz="2200" dirty="0"/>
              <a:t> to use SGX </a:t>
            </a:r>
            <a:r>
              <a:rPr lang="it-IT" sz="2200" dirty="0" err="1"/>
              <a:t>enclaves</a:t>
            </a:r>
            <a:r>
              <a:rPr lang="it-IT" sz="2200" dirty="0"/>
              <a:t> in </a:t>
            </a:r>
            <a:r>
              <a:rPr lang="it-IT" sz="2200" dirty="0" err="1"/>
              <a:t>combination</a:t>
            </a:r>
            <a:r>
              <a:rPr lang="it-IT" sz="2200" dirty="0"/>
              <a:t> to </a:t>
            </a:r>
            <a:r>
              <a:rPr lang="it-IT" sz="2200" dirty="0" err="1"/>
              <a:t>other</a:t>
            </a:r>
            <a:r>
              <a:rPr lang="it-IT" sz="2200" dirty="0"/>
              <a:t> </a:t>
            </a:r>
            <a:r>
              <a:rPr lang="it-IT" sz="2200" dirty="0" err="1"/>
              <a:t>ones</a:t>
            </a:r>
            <a:r>
              <a:rPr lang="it-IT" sz="2200" dirty="0"/>
              <a:t> (-&gt; </a:t>
            </a:r>
            <a:r>
              <a:rPr lang="it-IT" sz="2200" dirty="0" err="1"/>
              <a:t>Sancus</a:t>
            </a:r>
            <a:r>
              <a:rPr lang="it-IT" sz="2200" dirty="0"/>
              <a:t>)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70FB5F-CCFD-4A21-838A-7FE5F658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FB43E3-5C28-444A-B2BF-E98430EF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A432E7BB-D507-4165-8208-2BDB5BCC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125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A163705-6601-4C3B-8D49-0880A2A5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9F0B916-56B9-4764-83CD-FE2D22BE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15</a:t>
            </a:fld>
            <a:endParaRPr lang="nl-NL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185F5C1-1B32-4725-B7A0-24611AC4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58043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326F0BDE-DF1D-4026-9A0A-9ECC168EE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59036"/>
            <a:ext cx="11041200" cy="47609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 err="1"/>
              <a:t>Sancus</a:t>
            </a:r>
            <a:r>
              <a:rPr lang="it-IT" dirty="0"/>
              <a:t>: </a:t>
            </a:r>
            <a:r>
              <a:rPr lang="it-IT" dirty="0" err="1"/>
              <a:t>Trusted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Environment for embedded devices</a:t>
            </a:r>
          </a:p>
          <a:p>
            <a:pPr lvl="1">
              <a:spcAft>
                <a:spcPts val="600"/>
              </a:spcAft>
            </a:pPr>
            <a:r>
              <a:rPr lang="it-IT" sz="2200" dirty="0" err="1"/>
              <a:t>Important</a:t>
            </a:r>
            <a:r>
              <a:rPr lang="it-IT" sz="2200" dirty="0"/>
              <a:t> feature: </a:t>
            </a:r>
            <a:r>
              <a:rPr lang="it-IT" sz="2200" b="1" dirty="0" err="1"/>
              <a:t>Secure</a:t>
            </a:r>
            <a:r>
              <a:rPr lang="it-IT" sz="2200" b="1" dirty="0"/>
              <a:t> I/O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it-IT" sz="2200" dirty="0"/>
              <a:t>Combination of </a:t>
            </a:r>
            <a:r>
              <a:rPr lang="it-IT" sz="2200" dirty="0" err="1"/>
              <a:t>Sancus</a:t>
            </a:r>
            <a:r>
              <a:rPr lang="it-IT" sz="2200" dirty="0"/>
              <a:t> and SGX </a:t>
            </a:r>
            <a:r>
              <a:rPr lang="it-IT" sz="2200" dirty="0" err="1"/>
              <a:t>enclaves</a:t>
            </a:r>
            <a:r>
              <a:rPr lang="it-IT" sz="2200" dirty="0"/>
              <a:t>: </a:t>
            </a:r>
            <a:r>
              <a:rPr lang="it-IT" sz="2200" b="1" dirty="0"/>
              <a:t>full </a:t>
            </a:r>
            <a:r>
              <a:rPr lang="it-IT" sz="2200" b="1" dirty="0" err="1"/>
              <a:t>trusted</a:t>
            </a:r>
            <a:r>
              <a:rPr lang="it-IT" sz="2200" b="1" dirty="0"/>
              <a:t> </a:t>
            </a:r>
            <a:r>
              <a:rPr lang="it-IT" sz="2200" b="1" dirty="0" err="1"/>
              <a:t>paths</a:t>
            </a:r>
            <a:endParaRPr lang="it-IT" sz="2200" b="1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it-IT" sz="2200" dirty="0"/>
              <a:t>From an input (e.g. </a:t>
            </a:r>
            <a:r>
              <a:rPr lang="it-IT" sz="2200" dirty="0" err="1"/>
              <a:t>sensor</a:t>
            </a:r>
            <a:r>
              <a:rPr lang="it-IT" sz="2200" dirty="0"/>
              <a:t>) to an output (e.g. </a:t>
            </a:r>
            <a:r>
              <a:rPr lang="it-IT" sz="2200" dirty="0" err="1"/>
              <a:t>actuator</a:t>
            </a:r>
            <a:r>
              <a:rPr lang="it-IT" sz="2200" dirty="0"/>
              <a:t>)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it-IT" dirty="0" err="1"/>
              <a:t>Authentic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for </a:t>
            </a:r>
            <a:r>
              <a:rPr lang="it-IT" dirty="0" err="1"/>
              <a:t>Sancus</a:t>
            </a:r>
            <a:r>
              <a:rPr lang="it-IT" dirty="0"/>
              <a:t> devices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implemented</a:t>
            </a:r>
            <a:endParaRPr lang="it-IT" dirty="0"/>
          </a:p>
          <a:p>
            <a:pPr lvl="1"/>
            <a:r>
              <a:rPr lang="it-IT" sz="2200" dirty="0"/>
              <a:t>Goal: «merge» the </a:t>
            </a:r>
            <a:r>
              <a:rPr lang="it-IT" sz="2200" dirty="0" err="1"/>
              <a:t>two</a:t>
            </a:r>
            <a:r>
              <a:rPr lang="it-IT" sz="2200" dirty="0"/>
              <a:t> frameworks </a:t>
            </a:r>
            <a:r>
              <a:rPr lang="it-IT" sz="2200" dirty="0" err="1"/>
              <a:t>into</a:t>
            </a:r>
            <a:r>
              <a:rPr lang="it-IT" sz="2200" dirty="0"/>
              <a:t> a single one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479AD34-7CA5-409C-916E-0FE06820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1FE12-52A2-4E41-95E3-C7C86AB6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FAD9B301-90D6-4187-B980-5F379CC0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 with </a:t>
            </a:r>
            <a:r>
              <a:rPr lang="it-IT" dirty="0" err="1"/>
              <a:t>Sancus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502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F18E33-62DC-449E-AD01-E57FA18D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F13992-FE71-409B-B22D-8BA6FE86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911A764-FEA5-498D-B726-BEF3E9775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359036"/>
            <a:ext cx="5724209" cy="4850964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it-IT" dirty="0"/>
              <a:t>Simple </a:t>
            </a:r>
            <a:r>
              <a:rPr lang="it-IT" dirty="0" err="1"/>
              <a:t>application</a:t>
            </a:r>
            <a:r>
              <a:rPr lang="it-IT" dirty="0"/>
              <a:t>, </a:t>
            </a:r>
            <a:r>
              <a:rPr lang="it-IT" dirty="0" err="1"/>
              <a:t>illustrated</a:t>
            </a:r>
            <a:r>
              <a:rPr lang="it-IT" dirty="0"/>
              <a:t> in the first </a:t>
            </a:r>
            <a:r>
              <a:rPr lang="it-IT" dirty="0" err="1"/>
              <a:t>presentation</a:t>
            </a:r>
            <a:endParaRPr lang="it-IT" dirty="0"/>
          </a:p>
          <a:p>
            <a:pPr>
              <a:spcAft>
                <a:spcPts val="1200"/>
              </a:spcAft>
            </a:pPr>
            <a:r>
              <a:rPr lang="it-IT" dirty="0" err="1"/>
              <a:t>Automatic</a:t>
            </a:r>
            <a:r>
              <a:rPr lang="it-IT" dirty="0"/>
              <a:t> water supply of a </a:t>
            </a:r>
            <a:r>
              <a:rPr lang="it-IT" dirty="0" err="1"/>
              <a:t>flowerpot</a:t>
            </a:r>
            <a:endParaRPr lang="it-IT" dirty="0"/>
          </a:p>
          <a:p>
            <a:pPr lvl="1">
              <a:spcAft>
                <a:spcPts val="600"/>
              </a:spcAft>
            </a:pPr>
            <a:r>
              <a:rPr lang="it-IT" sz="2200" b="1" dirty="0" err="1"/>
              <a:t>Sancus</a:t>
            </a:r>
            <a:r>
              <a:rPr lang="it-IT" sz="2200" b="1" dirty="0"/>
              <a:t> 1: </a:t>
            </a:r>
            <a:r>
              <a:rPr lang="it-IT" sz="2200" dirty="0" err="1"/>
              <a:t>retrieve</a:t>
            </a:r>
            <a:r>
              <a:rPr lang="it-IT" sz="2200" dirty="0"/>
              <a:t> data </a:t>
            </a:r>
            <a:r>
              <a:rPr lang="it-IT" sz="2200" dirty="0" err="1"/>
              <a:t>using</a:t>
            </a:r>
            <a:r>
              <a:rPr lang="it-IT" sz="2200" dirty="0"/>
              <a:t> </a:t>
            </a:r>
            <a:r>
              <a:rPr lang="it-IT" sz="2200" dirty="0" err="1"/>
              <a:t>sensors</a:t>
            </a:r>
            <a:endParaRPr lang="it-IT" sz="2200" dirty="0"/>
          </a:p>
          <a:p>
            <a:pPr lvl="1">
              <a:spcAft>
                <a:spcPts val="600"/>
              </a:spcAft>
            </a:pPr>
            <a:r>
              <a:rPr lang="it-IT" sz="2200" b="1" dirty="0"/>
              <a:t>SGX server: </a:t>
            </a:r>
            <a:r>
              <a:rPr lang="it-IT" sz="2200" dirty="0" err="1"/>
              <a:t>execute</a:t>
            </a:r>
            <a:r>
              <a:rPr lang="it-IT" sz="2200" dirty="0"/>
              <a:t> some </a:t>
            </a:r>
            <a:r>
              <a:rPr lang="it-IT" sz="2200" dirty="0" err="1"/>
              <a:t>logic</a:t>
            </a:r>
            <a:r>
              <a:rPr lang="it-IT" sz="2200" dirty="0"/>
              <a:t> and make </a:t>
            </a:r>
            <a:r>
              <a:rPr lang="it-IT" sz="2200" dirty="0" err="1"/>
              <a:t>decisions</a:t>
            </a:r>
            <a:endParaRPr lang="it-IT" sz="2200" dirty="0"/>
          </a:p>
          <a:p>
            <a:pPr lvl="1"/>
            <a:r>
              <a:rPr lang="it-IT" sz="2200" b="1" dirty="0" err="1"/>
              <a:t>Sancus</a:t>
            </a:r>
            <a:r>
              <a:rPr lang="it-IT" sz="2200" b="1" dirty="0"/>
              <a:t> 2:</a:t>
            </a:r>
            <a:r>
              <a:rPr lang="it-IT" sz="2200" dirty="0"/>
              <a:t> </a:t>
            </a:r>
            <a:r>
              <a:rPr lang="it-IT" sz="2200" dirty="0" err="1"/>
              <a:t>enable</a:t>
            </a:r>
            <a:r>
              <a:rPr lang="it-IT" sz="2200" dirty="0"/>
              <a:t>/</a:t>
            </a:r>
            <a:r>
              <a:rPr lang="it-IT" sz="2200" dirty="0" err="1"/>
              <a:t>disable</a:t>
            </a:r>
            <a:r>
              <a:rPr lang="it-IT" sz="2200" dirty="0"/>
              <a:t> the water </a:t>
            </a:r>
            <a:r>
              <a:rPr lang="it-IT" sz="2200" dirty="0" err="1"/>
              <a:t>tap</a:t>
            </a:r>
            <a:endParaRPr lang="it-IT" sz="2200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F8E4C64-2A04-4B6A-9CD1-F07B4E3DEE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4577" t="6110" r="7103" b="6140"/>
          <a:stretch/>
        </p:blipFill>
        <p:spPr>
          <a:xfrm>
            <a:off x="5976000" y="1359036"/>
            <a:ext cx="6096730" cy="4320208"/>
          </a:xfr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DB0BB3AE-6B4F-46C9-BA8A-A9BF883B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Prototype</a:t>
            </a:r>
            <a:r>
              <a:rPr lang="it-IT" dirty="0"/>
              <a:t> for Smart Farming</a:t>
            </a:r>
          </a:p>
        </p:txBody>
      </p:sp>
    </p:spTree>
    <p:extLst>
      <p:ext uri="{BB962C8B-B14F-4D97-AF65-F5344CB8AC3E}">
        <p14:creationId xmlns:p14="http://schemas.microsoft.com/office/powerpoint/2010/main" val="3977914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9DAAD8BD-8644-48B8-9EEA-EE34762D2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it-IT" b="1" dirty="0" err="1"/>
              <a:t>Availability</a:t>
            </a:r>
            <a:r>
              <a:rPr lang="it-IT" b="1" dirty="0"/>
              <a:t> </a:t>
            </a:r>
            <a:r>
              <a:rPr lang="it-IT" b="1" dirty="0" err="1"/>
              <a:t>concerns</a:t>
            </a:r>
            <a:r>
              <a:rPr lang="it-IT" b="1" dirty="0"/>
              <a:t>: </a:t>
            </a:r>
            <a:r>
              <a:rPr lang="it-IT" dirty="0" err="1"/>
              <a:t>implement</a:t>
            </a:r>
            <a:r>
              <a:rPr lang="it-IT" dirty="0"/>
              <a:t> some «backup» </a:t>
            </a:r>
            <a:r>
              <a:rPr lang="it-IT" dirty="0" err="1"/>
              <a:t>logic</a:t>
            </a:r>
            <a:r>
              <a:rPr lang="it-IT" dirty="0"/>
              <a:t> to be </a:t>
            </a:r>
            <a:r>
              <a:rPr lang="it-IT" dirty="0" err="1"/>
              <a:t>executed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availability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guaranteed</a:t>
            </a:r>
            <a:r>
              <a:rPr lang="it-IT" dirty="0"/>
              <a:t> (e.g. the network </a:t>
            </a:r>
            <a:r>
              <a:rPr lang="it-IT" dirty="0" err="1"/>
              <a:t>goes</a:t>
            </a:r>
            <a:r>
              <a:rPr lang="it-IT" dirty="0"/>
              <a:t> down)</a:t>
            </a:r>
            <a:endParaRPr lang="it-IT" b="1" dirty="0"/>
          </a:p>
          <a:p>
            <a:pPr>
              <a:spcAft>
                <a:spcPts val="1200"/>
              </a:spcAft>
            </a:pPr>
            <a:r>
              <a:rPr lang="it-IT" b="1" dirty="0"/>
              <a:t>General network API: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Event Managers in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be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mediums</a:t>
            </a:r>
            <a:endParaRPr lang="it-IT" b="1" dirty="0"/>
          </a:p>
          <a:p>
            <a:r>
              <a:rPr lang="it-IT" b="1" dirty="0"/>
              <a:t>End-user </a:t>
            </a:r>
            <a:r>
              <a:rPr lang="it-IT" b="1" dirty="0" err="1"/>
              <a:t>application</a:t>
            </a:r>
            <a:r>
              <a:rPr lang="it-IT" b="1" dirty="0"/>
              <a:t>: </a:t>
            </a:r>
            <a:r>
              <a:rPr lang="it-IT" dirty="0"/>
              <a:t>a dashboard for the end-user (i.e. the farmer) </a:t>
            </a:r>
            <a:r>
              <a:rPr lang="it-IT" dirty="0" err="1"/>
              <a:t>used</a:t>
            </a:r>
            <a:r>
              <a:rPr lang="it-IT" dirty="0"/>
              <a:t> to monitor the system and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commands</a:t>
            </a:r>
            <a:endParaRPr lang="it-IT" b="1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A09C38B-26D4-420E-837B-56E1FDAB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B3A8E9-5CD9-4DD8-856A-4980DFA3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45B4119-018F-4EB9-B61B-61A116EB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ideas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143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DFAEF27-4A8A-4104-B42B-2D0B3A85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874349D-954B-4506-B816-24F757DA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19</a:t>
            </a:fld>
            <a:endParaRPr lang="nl-NL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B5DB7EC-CC04-4A2E-A2ED-53F34366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Related</a:t>
            </a:r>
            <a:r>
              <a:rPr lang="it-IT" dirty="0"/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3718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B0411BD-EBD0-4A8C-BF3E-C8864F8F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D7F5031-1EA6-4F7D-BC19-C2BA2BED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E8B342F-9D40-448E-A01F-38F019D8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5546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9B0B4D7-091E-4A10-BB23-3E1BCDF1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657D88-0AE7-4554-9088-B078AFCC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5CC5D5A6-2AEE-4A42-930D-F3C4CD9F5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it-IT" dirty="0" err="1"/>
              <a:t>Developed</a:t>
            </a:r>
            <a:r>
              <a:rPr lang="it-IT" dirty="0"/>
              <a:t> by </a:t>
            </a:r>
            <a:r>
              <a:rPr lang="it-IT" dirty="0" err="1"/>
              <a:t>researchers</a:t>
            </a:r>
            <a:r>
              <a:rPr lang="it-IT" dirty="0"/>
              <a:t> from the Stanford University</a:t>
            </a:r>
          </a:p>
          <a:p>
            <a:pPr>
              <a:spcAft>
                <a:spcPts val="1200"/>
              </a:spcAft>
            </a:pPr>
            <a:r>
              <a:rPr lang="it-IT" b="1" dirty="0"/>
              <a:t>Goal</a:t>
            </a:r>
            <a:r>
              <a:rPr lang="it-IT" dirty="0"/>
              <a:t>: </a:t>
            </a:r>
            <a:r>
              <a:rPr lang="it-IT" dirty="0" err="1"/>
              <a:t>secure</a:t>
            </a:r>
            <a:r>
              <a:rPr lang="it-IT" dirty="0"/>
              <a:t> sensitive </a:t>
            </a:r>
            <a:r>
              <a:rPr lang="it-IT" dirty="0" err="1"/>
              <a:t>form</a:t>
            </a:r>
            <a:r>
              <a:rPr lang="it-IT" dirty="0"/>
              <a:t> fields of a web page</a:t>
            </a:r>
          </a:p>
          <a:p>
            <a:pPr>
              <a:spcAft>
                <a:spcPts val="1200"/>
              </a:spcAft>
            </a:pPr>
            <a:r>
              <a:rPr lang="it-IT" dirty="0"/>
              <a:t>Establishment of a </a:t>
            </a:r>
            <a:r>
              <a:rPr lang="it-IT" i="1" dirty="0" err="1"/>
              <a:t>trusted</a:t>
            </a:r>
            <a:r>
              <a:rPr lang="it-IT" i="1" dirty="0"/>
              <a:t> </a:t>
            </a:r>
            <a:r>
              <a:rPr lang="it-IT" i="1" dirty="0" err="1"/>
              <a:t>path</a:t>
            </a:r>
            <a:r>
              <a:rPr lang="it-IT" i="1" dirty="0"/>
              <a:t> </a:t>
            </a:r>
            <a:r>
              <a:rPr lang="it-IT" dirty="0"/>
              <a:t>from end-user to remote server</a:t>
            </a:r>
          </a:p>
          <a:p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concern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confidentiality</a:t>
            </a:r>
            <a:r>
              <a:rPr lang="it-IT" b="1" dirty="0"/>
              <a:t> </a:t>
            </a:r>
            <a:r>
              <a:rPr lang="it-IT" dirty="0"/>
              <a:t>of data (e.g. credit card info)</a:t>
            </a:r>
          </a:p>
          <a:p>
            <a:pPr lvl="1"/>
            <a:r>
              <a:rPr lang="it-IT" dirty="0" err="1"/>
              <a:t>Different</a:t>
            </a:r>
            <a:r>
              <a:rPr lang="it-IT" dirty="0"/>
              <a:t> from </a:t>
            </a:r>
            <a:r>
              <a:rPr lang="it-IT" dirty="0" err="1"/>
              <a:t>ours</a:t>
            </a:r>
            <a:r>
              <a:rPr lang="it-IT" dirty="0"/>
              <a:t> (</a:t>
            </a:r>
            <a:r>
              <a:rPr lang="it-IT" b="1" dirty="0" err="1"/>
              <a:t>integrity</a:t>
            </a:r>
            <a:r>
              <a:rPr lang="it-IT" dirty="0"/>
              <a:t>)</a:t>
            </a:r>
          </a:p>
        </p:txBody>
      </p:sp>
      <p:pic>
        <p:nvPicPr>
          <p:cNvPr id="15" name="Segnaposto contenuto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EC2E30E-C7FC-4FF2-AA9D-AEE6F271C0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216650" y="2352647"/>
            <a:ext cx="5856080" cy="3070705"/>
          </a:xfr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E65870FB-D55A-4BC1-BA00-1A520E04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Fidelius</a:t>
            </a:r>
            <a:r>
              <a:rPr lang="en-US" dirty="0"/>
              <a:t>: Protecting User Secrets from Compromised Browsers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0847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8D565D1-D552-45DF-A804-4CE4E171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28DCD60-95B7-493F-8DE3-D1F8C8B3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21</a:t>
            </a:fld>
            <a:endParaRPr lang="nl-NL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62BB109-3B14-4D68-B7B1-DDDFE5B5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0514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3092E72D-76E3-4512-8A5E-4EC25CD3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SGX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brings</a:t>
            </a:r>
            <a:r>
              <a:rPr lang="it-IT" dirty="0"/>
              <a:t> the </a:t>
            </a:r>
            <a:r>
              <a:rPr lang="it-IT" dirty="0" err="1"/>
              <a:t>Authentic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framework to 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1"/>
            <a:r>
              <a:rPr lang="it-IT" sz="2200" dirty="0" err="1"/>
              <a:t>We</a:t>
            </a:r>
            <a:r>
              <a:rPr lang="it-IT" sz="2200" dirty="0"/>
              <a:t> can </a:t>
            </a:r>
            <a:r>
              <a:rPr lang="it-IT" sz="2200" dirty="0" err="1"/>
              <a:t>now</a:t>
            </a:r>
            <a:r>
              <a:rPr lang="it-IT" sz="2200" dirty="0"/>
              <a:t> </a:t>
            </a:r>
            <a:r>
              <a:rPr lang="it-IT" sz="2200" dirty="0" err="1"/>
              <a:t>define</a:t>
            </a:r>
            <a:r>
              <a:rPr lang="it-IT" sz="2200" dirty="0"/>
              <a:t> </a:t>
            </a:r>
            <a:r>
              <a:rPr lang="it-IT" sz="2200" dirty="0" err="1"/>
              <a:t>modules</a:t>
            </a:r>
            <a:r>
              <a:rPr lang="it-IT" sz="2200" dirty="0"/>
              <a:t> to </a:t>
            </a:r>
            <a:r>
              <a:rPr lang="it-IT" sz="2200" dirty="0" err="1"/>
              <a:t>perform</a:t>
            </a:r>
            <a:r>
              <a:rPr lang="it-IT" sz="2200" dirty="0"/>
              <a:t> some </a:t>
            </a:r>
            <a:r>
              <a:rPr lang="it-IT" sz="2200" dirty="0" err="1"/>
              <a:t>expensive</a:t>
            </a:r>
            <a:r>
              <a:rPr lang="it-IT" sz="2200" dirty="0"/>
              <a:t> </a:t>
            </a:r>
            <a:r>
              <a:rPr lang="it-IT" sz="2200" dirty="0" err="1"/>
              <a:t>computation</a:t>
            </a:r>
            <a:r>
              <a:rPr lang="it-IT" sz="2200" dirty="0"/>
              <a:t>..</a:t>
            </a:r>
          </a:p>
          <a:p>
            <a:pPr lvl="1"/>
            <a:r>
              <a:rPr lang="it-IT" sz="2200" dirty="0"/>
              <a:t>..or to store data </a:t>
            </a:r>
            <a:r>
              <a:rPr lang="it-IT" sz="2200" dirty="0" err="1"/>
              <a:t>into</a:t>
            </a:r>
            <a:r>
              <a:rPr lang="it-IT" sz="2200" dirty="0"/>
              <a:t> a </a:t>
            </a:r>
            <a:r>
              <a:rPr lang="it-IT" sz="2200" dirty="0" err="1"/>
              <a:t>central</a:t>
            </a:r>
            <a:r>
              <a:rPr lang="it-IT" sz="2200" dirty="0"/>
              <a:t> database</a:t>
            </a:r>
          </a:p>
          <a:p>
            <a:pPr lvl="1"/>
            <a:r>
              <a:rPr lang="it-IT" sz="2200" dirty="0" err="1"/>
              <a:t>Microcontrollers</a:t>
            </a:r>
            <a:r>
              <a:rPr lang="it-IT" sz="2200" dirty="0"/>
              <a:t> alone </a:t>
            </a:r>
            <a:r>
              <a:rPr lang="it-IT" sz="2200" dirty="0" err="1"/>
              <a:t>cannot</a:t>
            </a:r>
            <a:r>
              <a:rPr lang="it-IT" sz="2200" dirty="0"/>
              <a:t> </a:t>
            </a:r>
            <a:r>
              <a:rPr lang="it-IT" sz="2200" dirty="0" err="1"/>
              <a:t>perform</a:t>
            </a:r>
            <a:r>
              <a:rPr lang="it-IT" sz="2200" dirty="0"/>
              <a:t> </a:t>
            </a:r>
            <a:r>
              <a:rPr lang="it-IT" sz="2200" dirty="0" err="1"/>
              <a:t>these</a:t>
            </a:r>
            <a:r>
              <a:rPr lang="it-IT" sz="2200" dirty="0"/>
              <a:t> </a:t>
            </a:r>
            <a:r>
              <a:rPr lang="it-IT" sz="2200" dirty="0" err="1"/>
              <a:t>operations</a:t>
            </a:r>
            <a:endParaRPr lang="it-IT" sz="2200" dirty="0"/>
          </a:p>
          <a:p>
            <a:pPr lvl="1"/>
            <a:endParaRPr lang="it-IT" sz="2200" dirty="0"/>
          </a:p>
          <a:p>
            <a:r>
              <a:rPr lang="it-IT" dirty="0"/>
              <a:t>The framework can be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extended</a:t>
            </a:r>
            <a:r>
              <a:rPr lang="it-IT" dirty="0"/>
              <a:t> in future work</a:t>
            </a:r>
          </a:p>
          <a:p>
            <a:pPr lvl="1"/>
            <a:r>
              <a:rPr lang="it-IT" sz="2200" dirty="0"/>
              <a:t>New features</a:t>
            </a:r>
          </a:p>
          <a:p>
            <a:pPr lvl="1"/>
            <a:r>
              <a:rPr lang="it-IT" sz="2200" dirty="0"/>
              <a:t>Support for </a:t>
            </a:r>
            <a:r>
              <a:rPr lang="it-IT" sz="2200" dirty="0" err="1"/>
              <a:t>other</a:t>
            </a:r>
            <a:r>
              <a:rPr lang="it-IT" sz="2200" dirty="0"/>
              <a:t> </a:t>
            </a:r>
            <a:r>
              <a:rPr lang="it-IT" sz="2200" dirty="0" err="1"/>
              <a:t>architectures</a:t>
            </a:r>
            <a:endParaRPr lang="it-IT" sz="2200" dirty="0"/>
          </a:p>
          <a:p>
            <a:pPr lvl="1"/>
            <a:r>
              <a:rPr lang="it-IT" sz="2200" dirty="0"/>
              <a:t>Support for </a:t>
            </a:r>
            <a:r>
              <a:rPr lang="it-IT" sz="2200" dirty="0" err="1"/>
              <a:t>other</a:t>
            </a:r>
            <a:r>
              <a:rPr lang="it-IT" sz="2200" dirty="0"/>
              <a:t> comm. </a:t>
            </a:r>
            <a:r>
              <a:rPr lang="it-IT" sz="2200" dirty="0" err="1"/>
              <a:t>mediums</a:t>
            </a:r>
            <a:endParaRPr lang="it-IT" sz="220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136EBFA-B7DF-46D9-850C-91FC6D7E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73575F-2B76-462F-B70F-24BADE46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ED2B398-AE1A-4D95-AC82-74777715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145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3634CF44-4C14-4651-9918-79516E3C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hlinkClick r:id="rId2"/>
              </a:rPr>
              <a:t>Authentic</a:t>
            </a:r>
            <a:r>
              <a:rPr lang="it-IT" dirty="0">
                <a:hlinkClick r:id="rId2"/>
              </a:rPr>
              <a:t> </a:t>
            </a:r>
            <a:r>
              <a:rPr lang="it-IT" dirty="0" err="1">
                <a:hlinkClick r:id="rId2"/>
              </a:rPr>
              <a:t>Execution</a:t>
            </a:r>
            <a:endParaRPr lang="it-IT" dirty="0"/>
          </a:p>
          <a:p>
            <a:r>
              <a:rPr lang="it-IT" dirty="0" err="1">
                <a:hlinkClick r:id="rId3"/>
              </a:rPr>
              <a:t>Rust</a:t>
            </a:r>
            <a:r>
              <a:rPr lang="it-IT" dirty="0">
                <a:hlinkClick r:id="rId3"/>
              </a:rPr>
              <a:t> programming </a:t>
            </a:r>
            <a:r>
              <a:rPr lang="it-IT" dirty="0" err="1">
                <a:hlinkClick r:id="rId3"/>
              </a:rPr>
              <a:t>language</a:t>
            </a:r>
            <a:endParaRPr lang="it-IT" dirty="0"/>
          </a:p>
          <a:p>
            <a:r>
              <a:rPr lang="it-IT" dirty="0" err="1">
                <a:hlinkClick r:id="rId4"/>
              </a:rPr>
              <a:t>Fortanix</a:t>
            </a:r>
            <a:r>
              <a:rPr lang="it-IT" dirty="0">
                <a:hlinkClick r:id="rId4"/>
              </a:rPr>
              <a:t> EDP</a:t>
            </a:r>
            <a:endParaRPr lang="it-IT" dirty="0"/>
          </a:p>
          <a:p>
            <a:r>
              <a:rPr lang="it-IT" dirty="0">
                <a:hlinkClick r:id="rId5"/>
              </a:rPr>
              <a:t>Remote </a:t>
            </a:r>
            <a:r>
              <a:rPr lang="it-IT" dirty="0" err="1">
                <a:hlinkClick r:id="rId5"/>
              </a:rPr>
              <a:t>Attestation</a:t>
            </a:r>
            <a:r>
              <a:rPr lang="it-IT" dirty="0">
                <a:hlinkClick r:id="rId5"/>
              </a:rPr>
              <a:t> </a:t>
            </a:r>
            <a:r>
              <a:rPr lang="it-IT" dirty="0" err="1">
                <a:hlinkClick r:id="rId5"/>
              </a:rPr>
              <a:t>Rust</a:t>
            </a:r>
            <a:r>
              <a:rPr lang="it-IT" dirty="0">
                <a:hlinkClick r:id="rId5"/>
              </a:rPr>
              <a:t> code</a:t>
            </a:r>
            <a:endParaRPr lang="it-IT" dirty="0"/>
          </a:p>
          <a:p>
            <a:r>
              <a:rPr lang="it-IT" dirty="0" err="1">
                <a:hlinkClick r:id="rId6"/>
              </a:rPr>
              <a:t>Fidelius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3A48B1B-62D7-47C3-9274-A2025F05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153B86-7648-438D-9215-66FEC998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7968955C-F38B-408A-AF5F-C8217756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229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7978F9A-A824-466C-B4DC-87F9E52A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30016"/>
            <a:ext cx="11041200" cy="4465983"/>
          </a:xfrm>
        </p:spPr>
        <p:txBody>
          <a:bodyPr>
            <a:normAutofit/>
          </a:bodyPr>
          <a:lstStyle/>
          <a:p>
            <a:r>
              <a:rPr lang="it-IT" b="1" dirty="0"/>
              <a:t>Goal</a:t>
            </a:r>
            <a:r>
              <a:rPr lang="it-IT" dirty="0"/>
              <a:t>: </a:t>
            </a:r>
            <a:r>
              <a:rPr lang="it-IT" dirty="0" err="1"/>
              <a:t>provide</a:t>
            </a:r>
            <a:r>
              <a:rPr lang="it-IT" dirty="0"/>
              <a:t> a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 of a </a:t>
            </a:r>
            <a:r>
              <a:rPr lang="it-IT" dirty="0" err="1"/>
              <a:t>distributed</a:t>
            </a:r>
            <a:r>
              <a:rPr lang="it-IT" dirty="0"/>
              <a:t>, event-</a:t>
            </a:r>
            <a:r>
              <a:rPr lang="it-IT" dirty="0" err="1"/>
              <a:t>driven</a:t>
            </a:r>
            <a:r>
              <a:rPr lang="it-IT" dirty="0"/>
              <a:t> </a:t>
            </a:r>
            <a:r>
              <a:rPr lang="it-IT" dirty="0" err="1"/>
              <a:t>application</a:t>
            </a:r>
            <a:endParaRPr lang="it-IT" dirty="0"/>
          </a:p>
          <a:p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practice</a:t>
            </a:r>
            <a:r>
              <a:rPr lang="it-IT" dirty="0"/>
              <a:t>: </a:t>
            </a:r>
            <a:r>
              <a:rPr lang="it-IT" dirty="0" err="1"/>
              <a:t>extend</a:t>
            </a:r>
            <a:r>
              <a:rPr lang="it-IT" dirty="0"/>
              <a:t> the concept of «</a:t>
            </a:r>
            <a:r>
              <a:rPr lang="it-IT" dirty="0" err="1"/>
              <a:t>Authentic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» with new features</a:t>
            </a:r>
          </a:p>
          <a:p>
            <a:pPr lvl="1"/>
            <a:r>
              <a:rPr lang="it-IT" dirty="0"/>
              <a:t>Support for Intel SGX</a:t>
            </a:r>
          </a:p>
          <a:p>
            <a:pPr lvl="1"/>
            <a:r>
              <a:rPr lang="it-IT" dirty="0"/>
              <a:t>Integration with </a:t>
            </a:r>
            <a:r>
              <a:rPr lang="it-IT" dirty="0" err="1"/>
              <a:t>Sancus</a:t>
            </a:r>
            <a:endParaRPr lang="it-IT" dirty="0"/>
          </a:p>
          <a:p>
            <a:endParaRPr lang="it-IT" dirty="0"/>
          </a:p>
          <a:p>
            <a:r>
              <a:rPr lang="it-IT" dirty="0"/>
              <a:t>Application: Smart Farming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EBBF5A-1B84-4E21-B241-D08A5BEC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2DAFA5-1C6C-42F8-904B-D80C013F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15E2FA52-18D2-4738-922B-E44A9D2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Recap</a:t>
            </a:r>
            <a:r>
              <a:rPr lang="it-IT" dirty="0"/>
              <a:t>: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thesis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4021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559C45E-B599-4432-8DA9-E4B19E70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C9C8231-5E16-4DE4-836A-A991478C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4</a:t>
            </a:fld>
            <a:endParaRPr lang="nl-NL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82BF55C-395C-4A64-B1FF-B392E7A1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Authentic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between</a:t>
            </a:r>
            <a:r>
              <a:rPr lang="it-IT" dirty="0"/>
              <a:t> SGX </a:t>
            </a:r>
            <a:r>
              <a:rPr lang="it-IT" dirty="0" err="1"/>
              <a:t>enclaves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375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CDBA3F80-548A-4D3E-889C-5428F0A5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59036"/>
            <a:ext cx="11041200" cy="476096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it-IT" b="1" dirty="0"/>
              <a:t>Goal</a:t>
            </a:r>
            <a:r>
              <a:rPr lang="it-IT" dirty="0"/>
              <a:t>: </a:t>
            </a:r>
            <a:r>
              <a:rPr lang="it-IT" dirty="0" err="1"/>
              <a:t>keep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and </a:t>
            </a:r>
            <a:r>
              <a:rPr lang="it-IT" dirty="0" err="1"/>
              <a:t>philosophy</a:t>
            </a:r>
            <a:r>
              <a:rPr lang="it-IT" dirty="0"/>
              <a:t> of the </a:t>
            </a:r>
            <a:r>
              <a:rPr lang="it-IT" dirty="0" err="1"/>
              <a:t>Sancus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  <a:p>
            <a:pPr lvl="1">
              <a:spcAft>
                <a:spcPts val="1200"/>
              </a:spcAft>
            </a:pPr>
            <a:r>
              <a:rPr lang="it-IT" dirty="0"/>
              <a:t>The developer </a:t>
            </a:r>
            <a:r>
              <a:rPr lang="it-IT" dirty="0" err="1"/>
              <a:t>defines</a:t>
            </a:r>
            <a:endParaRPr lang="it-IT" dirty="0"/>
          </a:p>
          <a:p>
            <a:pPr lvl="2">
              <a:spcAft>
                <a:spcPts val="1200"/>
              </a:spcAft>
            </a:pPr>
            <a:r>
              <a:rPr lang="it-IT" sz="1800" dirty="0"/>
              <a:t>The </a:t>
            </a:r>
            <a:r>
              <a:rPr lang="it-IT" sz="1800" dirty="0" err="1"/>
              <a:t>main</a:t>
            </a:r>
            <a:r>
              <a:rPr lang="it-IT" sz="1800" dirty="0"/>
              <a:t> </a:t>
            </a:r>
            <a:r>
              <a:rPr lang="it-IT" sz="1800" dirty="0" err="1"/>
              <a:t>logic</a:t>
            </a:r>
            <a:r>
              <a:rPr lang="it-IT" sz="1800" dirty="0"/>
              <a:t> of the </a:t>
            </a:r>
            <a:r>
              <a:rPr lang="it-IT" sz="1800" dirty="0" err="1"/>
              <a:t>modules</a:t>
            </a:r>
            <a:r>
              <a:rPr lang="it-IT" sz="1800" dirty="0"/>
              <a:t> (with some </a:t>
            </a:r>
            <a:r>
              <a:rPr lang="it-IT" sz="1800" b="1" dirty="0" err="1"/>
              <a:t>annotations</a:t>
            </a:r>
            <a:r>
              <a:rPr lang="it-IT" sz="1800" dirty="0"/>
              <a:t> in the code)</a:t>
            </a:r>
          </a:p>
          <a:p>
            <a:pPr lvl="2">
              <a:spcAft>
                <a:spcPts val="1800"/>
              </a:spcAft>
            </a:pPr>
            <a:r>
              <a:rPr lang="it-IT" sz="1800" dirty="0"/>
              <a:t>A </a:t>
            </a:r>
            <a:r>
              <a:rPr lang="it-IT" sz="1800" dirty="0" err="1"/>
              <a:t>description</a:t>
            </a:r>
            <a:r>
              <a:rPr lang="it-IT" sz="1800" dirty="0"/>
              <a:t> of the system to be </a:t>
            </a:r>
            <a:r>
              <a:rPr lang="it-IT" sz="1800" dirty="0" err="1"/>
              <a:t>built</a:t>
            </a:r>
            <a:r>
              <a:rPr lang="it-IT" sz="1800" dirty="0"/>
              <a:t> (</a:t>
            </a:r>
            <a:r>
              <a:rPr lang="it-IT" sz="1800" b="1" dirty="0" err="1"/>
              <a:t>descriptor</a:t>
            </a:r>
            <a:r>
              <a:rPr lang="it-IT" sz="1800" b="1" dirty="0"/>
              <a:t> file</a:t>
            </a:r>
            <a:r>
              <a:rPr lang="it-IT" sz="1800" dirty="0"/>
              <a:t>)</a:t>
            </a:r>
          </a:p>
          <a:p>
            <a:pPr lvl="1">
              <a:spcAft>
                <a:spcPts val="1200"/>
              </a:spcAft>
            </a:pP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rest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compile time		</a:t>
            </a:r>
          </a:p>
          <a:p>
            <a:pPr lvl="2">
              <a:spcBef>
                <a:spcPts val="600"/>
              </a:spcBef>
            </a:pPr>
            <a:r>
              <a:rPr lang="it-IT" sz="1800" dirty="0" err="1"/>
              <a:t>Authentic</a:t>
            </a:r>
            <a:r>
              <a:rPr lang="it-IT" sz="1800" dirty="0"/>
              <a:t> </a:t>
            </a:r>
            <a:r>
              <a:rPr lang="it-IT" sz="1800" dirty="0" err="1"/>
              <a:t>Execution</a:t>
            </a:r>
            <a:r>
              <a:rPr lang="it-IT" sz="1800" dirty="0"/>
              <a:t>, </a:t>
            </a:r>
            <a:r>
              <a:rPr lang="it-IT" sz="1800" dirty="0" err="1"/>
              <a:t>Enclaved</a:t>
            </a:r>
            <a:r>
              <a:rPr lang="it-IT" sz="1800" dirty="0"/>
              <a:t> </a:t>
            </a:r>
            <a:r>
              <a:rPr lang="it-IT" sz="1800" dirty="0" err="1"/>
              <a:t>Execution</a:t>
            </a:r>
            <a:endParaRPr lang="it-IT" sz="180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9C639F0-E3DC-45AD-BA84-722A3190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9AB576-5CB0-438B-AFB3-17EB8439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CEE5BE-C4E7-47DE-8E38-A30DFB63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017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327691FC-6726-443C-BF85-CCBD19F71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it-IT" dirty="0"/>
              <a:t>The </a:t>
            </a:r>
            <a:r>
              <a:rPr lang="it-IT" dirty="0" err="1"/>
              <a:t>applications</a:t>
            </a:r>
            <a:r>
              <a:rPr lang="it-IT" dirty="0"/>
              <a:t> are </a:t>
            </a:r>
            <a:r>
              <a:rPr lang="it-IT" dirty="0" err="1"/>
              <a:t>written</a:t>
            </a:r>
            <a:r>
              <a:rPr lang="it-IT" dirty="0"/>
              <a:t> in </a:t>
            </a:r>
            <a:r>
              <a:rPr lang="it-IT" i="1" dirty="0" err="1"/>
              <a:t>Rust</a:t>
            </a:r>
            <a:endParaRPr lang="it-IT" i="1" dirty="0"/>
          </a:p>
          <a:p>
            <a:pPr lvl="1"/>
            <a:r>
              <a:rPr lang="it-IT" sz="2200" dirty="0" err="1"/>
              <a:t>Modern</a:t>
            </a:r>
            <a:r>
              <a:rPr lang="it-IT" sz="2200" dirty="0"/>
              <a:t>, </a:t>
            </a:r>
            <a:r>
              <a:rPr lang="it-IT" sz="2200" dirty="0" err="1"/>
              <a:t>efficient</a:t>
            </a:r>
            <a:endParaRPr lang="it-IT" sz="2200" dirty="0"/>
          </a:p>
          <a:p>
            <a:pPr lvl="1"/>
            <a:r>
              <a:rPr lang="it-IT" sz="2200" b="1" dirty="0" err="1"/>
              <a:t>Safe</a:t>
            </a:r>
            <a:endParaRPr lang="it-IT" sz="2200" dirty="0"/>
          </a:p>
          <a:p>
            <a:pPr lvl="1"/>
            <a:endParaRPr lang="it-IT" dirty="0"/>
          </a:p>
          <a:p>
            <a:pPr>
              <a:spcAft>
                <a:spcPts val="1200"/>
              </a:spcAft>
            </a:pPr>
            <a:r>
              <a:rPr lang="it-IT" i="1" dirty="0" err="1"/>
              <a:t>Fortanix</a:t>
            </a:r>
            <a:r>
              <a:rPr lang="it-IT" i="1" dirty="0"/>
              <a:t> EDP </a:t>
            </a:r>
            <a:r>
              <a:rPr lang="it-IT" dirty="0" err="1"/>
              <a:t>is</a:t>
            </a:r>
            <a:r>
              <a:rPr lang="it-IT" dirty="0"/>
              <a:t> the framework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write</a:t>
            </a:r>
            <a:r>
              <a:rPr lang="it-IT" dirty="0"/>
              <a:t> SGX </a:t>
            </a:r>
            <a:r>
              <a:rPr lang="it-IT" dirty="0" err="1"/>
              <a:t>applications</a:t>
            </a:r>
            <a:endParaRPr lang="it-IT" dirty="0"/>
          </a:p>
          <a:p>
            <a:pPr lvl="1"/>
            <a:r>
              <a:rPr lang="it-IT" sz="2200" dirty="0"/>
              <a:t>Full </a:t>
            </a:r>
            <a:r>
              <a:rPr lang="it-IT" sz="2200" dirty="0" err="1"/>
              <a:t>abstraction</a:t>
            </a:r>
            <a:r>
              <a:rPr lang="it-IT" sz="2200" dirty="0"/>
              <a:t> over the SGX </a:t>
            </a:r>
            <a:r>
              <a:rPr lang="it-IT" sz="2200" dirty="0" err="1"/>
              <a:t>layer</a:t>
            </a:r>
            <a:endParaRPr lang="it-IT" sz="2200" dirty="0"/>
          </a:p>
          <a:p>
            <a:pPr lvl="1"/>
            <a:r>
              <a:rPr lang="it-IT" sz="2200" dirty="0" err="1"/>
              <a:t>Allows</a:t>
            </a:r>
            <a:r>
              <a:rPr lang="it-IT" sz="2200" dirty="0"/>
              <a:t> to </a:t>
            </a:r>
            <a:r>
              <a:rPr lang="it-IT" sz="2200" dirty="0" err="1"/>
              <a:t>write</a:t>
            </a:r>
            <a:r>
              <a:rPr lang="it-IT" sz="2200" dirty="0"/>
              <a:t> a SGX </a:t>
            </a:r>
            <a:r>
              <a:rPr lang="it-IT" sz="2200" dirty="0" err="1"/>
              <a:t>module</a:t>
            </a:r>
            <a:r>
              <a:rPr lang="it-IT" sz="2200" dirty="0"/>
              <a:t> </a:t>
            </a:r>
            <a:r>
              <a:rPr lang="it-IT" sz="2200" dirty="0" err="1"/>
              <a:t>as</a:t>
            </a:r>
            <a:r>
              <a:rPr lang="it-IT" sz="2200" dirty="0"/>
              <a:t> a </a:t>
            </a:r>
            <a:r>
              <a:rPr lang="it-IT" sz="2200" dirty="0" err="1"/>
              <a:t>normal</a:t>
            </a:r>
            <a:r>
              <a:rPr lang="it-IT" sz="2200" dirty="0"/>
              <a:t>, native </a:t>
            </a:r>
            <a:r>
              <a:rPr lang="it-IT" sz="2200" dirty="0" err="1"/>
              <a:t>application</a:t>
            </a:r>
            <a:endParaRPr lang="it-IT" sz="220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A20B24-568E-4FD3-8DE3-D4F3E0FF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82C0A2-93C4-41B3-96C0-DF3E016A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14DFB8C8-CAE4-474B-BBC6-3C9895C6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Platform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AEA6B5-E3F8-434D-9DDF-90BB9A5BA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756" y="228655"/>
            <a:ext cx="2054087" cy="154056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913E612-C949-4136-A9A3-99E52D78E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113" y="414000"/>
            <a:ext cx="1152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7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BB80597-A2C3-4BD2-9E9A-29D73AD8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73DA01-0FD0-499F-8870-AB89F2FA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8B8FD86-E0E3-465E-8A0A-702637D0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5957322" cy="4464000"/>
          </a:xfrm>
        </p:spPr>
        <p:txBody>
          <a:bodyPr>
            <a:normAutofit/>
          </a:bodyPr>
          <a:lstStyle/>
          <a:p>
            <a:r>
              <a:rPr lang="it-IT" dirty="0"/>
              <a:t>The developer </a:t>
            </a:r>
            <a:r>
              <a:rPr lang="it-IT" dirty="0" err="1"/>
              <a:t>passes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input a folder, </a:t>
            </a:r>
            <a:r>
              <a:rPr lang="it-IT" dirty="0" err="1"/>
              <a:t>containing</a:t>
            </a:r>
            <a:r>
              <a:rPr lang="it-IT" dirty="0"/>
              <a:t>:</a:t>
            </a:r>
            <a:br>
              <a:rPr lang="it-IT" dirty="0"/>
            </a:br>
            <a:endParaRPr lang="it-IT" dirty="0"/>
          </a:p>
          <a:p>
            <a:pPr lvl="1"/>
            <a:r>
              <a:rPr lang="it-IT" dirty="0" err="1"/>
              <a:t>Description</a:t>
            </a:r>
            <a:r>
              <a:rPr lang="it-IT" dirty="0"/>
              <a:t> of the system</a:t>
            </a:r>
          </a:p>
          <a:p>
            <a:pPr lvl="2"/>
            <a:r>
              <a:rPr lang="it-IT" sz="1800" dirty="0" err="1"/>
              <a:t>Specified</a:t>
            </a:r>
            <a:r>
              <a:rPr lang="it-IT" sz="1800" dirty="0"/>
              <a:t> in a </a:t>
            </a:r>
            <a:r>
              <a:rPr lang="it-IT" sz="1800" b="1" dirty="0" err="1"/>
              <a:t>configuration</a:t>
            </a:r>
            <a:r>
              <a:rPr lang="it-IT" sz="1800" b="1" dirty="0"/>
              <a:t> file</a:t>
            </a:r>
          </a:p>
          <a:p>
            <a:pPr lvl="1"/>
            <a:endParaRPr lang="it-IT" dirty="0"/>
          </a:p>
          <a:p>
            <a:pPr lvl="1"/>
            <a:r>
              <a:rPr lang="it-IT" dirty="0" err="1"/>
              <a:t>Description</a:t>
            </a:r>
            <a:r>
              <a:rPr lang="it-IT" dirty="0"/>
              <a:t> of the single </a:t>
            </a:r>
            <a:r>
              <a:rPr lang="it-IT" dirty="0" err="1"/>
              <a:t>modules</a:t>
            </a:r>
            <a:endParaRPr lang="it-IT" dirty="0"/>
          </a:p>
          <a:p>
            <a:pPr lvl="2"/>
            <a:r>
              <a:rPr lang="it-IT" sz="1800" dirty="0" err="1"/>
              <a:t>Each</a:t>
            </a:r>
            <a:r>
              <a:rPr lang="it-IT" sz="1800" dirty="0"/>
              <a:t> </a:t>
            </a:r>
            <a:r>
              <a:rPr lang="it-IT" sz="1800" dirty="0" err="1"/>
              <a:t>module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a separate </a:t>
            </a:r>
            <a:r>
              <a:rPr lang="it-IT" sz="1800" b="1" dirty="0" err="1"/>
              <a:t>Rust</a:t>
            </a:r>
            <a:r>
              <a:rPr lang="it-IT" sz="1800" b="1" dirty="0"/>
              <a:t> project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8D92492B-B99B-4B93-9D13-DCABF12B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Input: from the developer to the framework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D22A586-C171-45D9-BF2B-0CC18245C8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01238" y="1720173"/>
            <a:ext cx="3325562" cy="3417654"/>
          </a:xfrm>
        </p:spPr>
      </p:pic>
    </p:spTree>
    <p:extLst>
      <p:ext uri="{BB962C8B-B14F-4D97-AF65-F5344CB8AC3E}">
        <p14:creationId xmlns:p14="http://schemas.microsoft.com/office/powerpoint/2010/main" val="409454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7E43ABC-0916-40F0-B45D-6396441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1B4114-4DC7-49F1-A9AB-0DDDB059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8B0A9C-5054-4F86-9106-EFBD9899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99" y="1656000"/>
            <a:ext cx="5930817" cy="4464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it-IT" dirty="0"/>
              <a:t>The input JSON file </a:t>
            </a:r>
            <a:r>
              <a:rPr lang="it-IT" dirty="0" err="1"/>
              <a:t>contains</a:t>
            </a:r>
            <a:r>
              <a:rPr lang="it-IT" dirty="0"/>
              <a:t> a full </a:t>
            </a:r>
            <a:r>
              <a:rPr lang="it-IT" dirty="0" err="1"/>
              <a:t>description</a:t>
            </a:r>
            <a:r>
              <a:rPr lang="it-IT" dirty="0"/>
              <a:t> of the system</a:t>
            </a:r>
          </a:p>
          <a:p>
            <a:r>
              <a:rPr lang="it-IT" sz="2000" b="1" dirty="0" err="1"/>
              <a:t>Nodes</a:t>
            </a:r>
            <a:endParaRPr lang="it-IT" sz="2000" b="1" dirty="0"/>
          </a:p>
          <a:p>
            <a:pPr lvl="1"/>
            <a:r>
              <a:rPr lang="it-IT" sz="2000" dirty="0" err="1"/>
              <a:t>Subsystems</a:t>
            </a:r>
            <a:endParaRPr lang="it-IT" sz="2000" dirty="0"/>
          </a:p>
          <a:p>
            <a:pPr lvl="1"/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node</a:t>
            </a:r>
            <a:r>
              <a:rPr lang="it-IT" sz="2000" dirty="0"/>
              <a:t> </a:t>
            </a:r>
            <a:r>
              <a:rPr lang="it-IT" sz="2000" dirty="0" err="1"/>
              <a:t>has</a:t>
            </a:r>
            <a:r>
              <a:rPr lang="it-IT" sz="2000" dirty="0"/>
              <a:t> an Event Manager </a:t>
            </a:r>
          </a:p>
          <a:p>
            <a:pPr>
              <a:spcBef>
                <a:spcPts val="1800"/>
              </a:spcBef>
            </a:pPr>
            <a:r>
              <a:rPr lang="it-IT" sz="2000" b="1" dirty="0" err="1"/>
              <a:t>Modules</a:t>
            </a:r>
            <a:r>
              <a:rPr lang="it-IT" sz="2000" dirty="0"/>
              <a:t> </a:t>
            </a:r>
          </a:p>
          <a:p>
            <a:pPr lvl="1"/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module</a:t>
            </a:r>
            <a:r>
              <a:rPr lang="it-IT" sz="2000" dirty="0"/>
              <a:t> </a:t>
            </a:r>
            <a:r>
              <a:rPr lang="it-IT" sz="2000" dirty="0" err="1"/>
              <a:t>belongs</a:t>
            </a:r>
            <a:r>
              <a:rPr lang="it-IT" sz="2000" dirty="0"/>
              <a:t> to a </a:t>
            </a:r>
            <a:r>
              <a:rPr lang="it-IT" sz="2000" dirty="0" err="1"/>
              <a:t>node</a:t>
            </a:r>
            <a:endParaRPr lang="it-IT" sz="2000" dirty="0"/>
          </a:p>
          <a:p>
            <a:pPr lvl="1"/>
            <a:r>
              <a:rPr lang="it-IT" sz="2000" dirty="0" err="1"/>
              <a:t>Except</a:t>
            </a:r>
            <a:r>
              <a:rPr lang="it-IT" sz="2000" dirty="0"/>
              <a:t> for Remote </a:t>
            </a:r>
            <a:r>
              <a:rPr lang="it-IT" sz="2000" dirty="0" err="1"/>
              <a:t>Attestation</a:t>
            </a:r>
            <a:r>
              <a:rPr lang="it-IT" sz="2000" dirty="0"/>
              <a:t>, a </a:t>
            </a:r>
            <a:r>
              <a:rPr lang="it-IT" sz="2000" dirty="0" err="1"/>
              <a:t>module</a:t>
            </a:r>
            <a:r>
              <a:rPr lang="it-IT" sz="2000" dirty="0"/>
              <a:t> </a:t>
            </a:r>
            <a:r>
              <a:rPr lang="it-IT" sz="2000" dirty="0" err="1"/>
              <a:t>directly</a:t>
            </a:r>
            <a:r>
              <a:rPr lang="it-IT" sz="2000" dirty="0"/>
              <a:t> </a:t>
            </a:r>
            <a:r>
              <a:rPr lang="it-IT" sz="2000" dirty="0" err="1"/>
              <a:t>communicates</a:t>
            </a:r>
            <a:r>
              <a:rPr lang="it-IT" sz="2000" dirty="0"/>
              <a:t> </a:t>
            </a:r>
            <a:r>
              <a:rPr lang="it-IT" sz="2000" b="1" dirty="0" err="1"/>
              <a:t>only</a:t>
            </a:r>
            <a:r>
              <a:rPr lang="it-IT" sz="2000" dirty="0"/>
              <a:t> with the EM</a:t>
            </a:r>
          </a:p>
          <a:p>
            <a:pPr>
              <a:spcBef>
                <a:spcPts val="1800"/>
              </a:spcBef>
            </a:pPr>
            <a:r>
              <a:rPr lang="it-IT" sz="2000" b="1" dirty="0"/>
              <a:t>Connections</a:t>
            </a:r>
          </a:p>
          <a:p>
            <a:pPr lvl="1">
              <a:spcBef>
                <a:spcPts val="0"/>
              </a:spcBef>
            </a:pPr>
            <a:r>
              <a:rPr lang="it-IT" sz="2000" i="1" dirty="0" err="1"/>
              <a:t>Trusted</a:t>
            </a:r>
            <a:r>
              <a:rPr lang="it-IT" sz="2000" i="1" dirty="0"/>
              <a:t> </a:t>
            </a:r>
            <a:r>
              <a:rPr lang="it-IT" sz="2000" i="1" dirty="0" err="1"/>
              <a:t>path</a:t>
            </a:r>
            <a:r>
              <a:rPr lang="it-IT" sz="2000" i="1" dirty="0"/>
              <a:t> </a:t>
            </a:r>
            <a:r>
              <a:rPr lang="it-IT" sz="2000" dirty="0" err="1"/>
              <a:t>between</a:t>
            </a:r>
            <a:r>
              <a:rPr lang="it-IT" sz="2000" dirty="0"/>
              <a:t> the output of a </a:t>
            </a:r>
            <a:r>
              <a:rPr lang="it-IT" sz="2000" dirty="0" err="1"/>
              <a:t>module</a:t>
            </a:r>
            <a:r>
              <a:rPr lang="it-IT" sz="2000" dirty="0"/>
              <a:t> and the input of </a:t>
            </a:r>
            <a:r>
              <a:rPr lang="it-IT" sz="2000" dirty="0" err="1"/>
              <a:t>another</a:t>
            </a:r>
            <a:endParaRPr lang="it-IT" sz="2000" b="1" dirty="0"/>
          </a:p>
          <a:p>
            <a:pPr lvl="1"/>
            <a:endParaRPr lang="it-IT" sz="2000" dirty="0"/>
          </a:p>
          <a:p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DB39E48-B501-4876-B4E2-5203DA2B25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551234" y="775480"/>
            <a:ext cx="3369548" cy="5307040"/>
          </a:xfrm>
          <a:ln>
            <a:solidFill>
              <a:schemeClr val="tx2"/>
            </a:solidFill>
          </a:ln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0932E9B7-B67A-4CE7-BD9E-FE15C20C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Defining</a:t>
            </a:r>
            <a:r>
              <a:rPr lang="it-IT" dirty="0"/>
              <a:t> the system</a:t>
            </a:r>
          </a:p>
        </p:txBody>
      </p:sp>
    </p:spTree>
    <p:extLst>
      <p:ext uri="{BB962C8B-B14F-4D97-AF65-F5344CB8AC3E}">
        <p14:creationId xmlns:p14="http://schemas.microsoft.com/office/powerpoint/2010/main" val="293003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1CCD42-2D5D-4F92-B83D-3772F22D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DistriNet thesis 2019-2020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B51DA96-8889-40C2-A34F-E06B691E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204E4470-C2E0-4F36-8038-3F386071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complete </a:t>
            </a:r>
            <a:r>
              <a:rPr lang="it-IT" dirty="0" err="1"/>
              <a:t>scheme</a:t>
            </a:r>
            <a:endParaRPr lang="it-IT" dirty="0"/>
          </a:p>
        </p:txBody>
      </p:sp>
      <p:pic>
        <p:nvPicPr>
          <p:cNvPr id="17" name="Segnaposto contenuto 1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FE996DE-AD93-4A86-9583-7565B959A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543" y="1140795"/>
            <a:ext cx="9780113" cy="4576409"/>
          </a:xfrm>
        </p:spPr>
      </p:pic>
    </p:spTree>
    <p:extLst>
      <p:ext uri="{BB962C8B-B14F-4D97-AF65-F5344CB8AC3E}">
        <p14:creationId xmlns:p14="http://schemas.microsoft.com/office/powerpoint/2010/main" val="4102748745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968</Words>
  <Application>Microsoft Office PowerPoint</Application>
  <PresentationFormat>Widescreen</PresentationFormat>
  <Paragraphs>176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KU Leuven</vt:lpstr>
      <vt:lpstr>KU Leuven Sedes</vt:lpstr>
      <vt:lpstr>Authentic Execution  in Smart Farming</vt:lpstr>
      <vt:lpstr>Recap</vt:lpstr>
      <vt:lpstr>Recap: what is this thesis about?</vt:lpstr>
      <vt:lpstr>Authentic Execution  between SGX enclaves</vt:lpstr>
      <vt:lpstr>Introduction</vt:lpstr>
      <vt:lpstr>Platform</vt:lpstr>
      <vt:lpstr>Input: from the developer to the framework</vt:lpstr>
      <vt:lpstr>Defining the system</vt:lpstr>
      <vt:lpstr>The complete scheme</vt:lpstr>
      <vt:lpstr>Security concerns</vt:lpstr>
      <vt:lpstr>Defining a Module</vt:lpstr>
      <vt:lpstr>Details</vt:lpstr>
      <vt:lpstr>Future extensions</vt:lpstr>
      <vt:lpstr>Conclusions</vt:lpstr>
      <vt:lpstr>Next steps</vt:lpstr>
      <vt:lpstr>Integration with Sancus</vt:lpstr>
      <vt:lpstr>Prototype for Smart Farming</vt:lpstr>
      <vt:lpstr>Other ideas</vt:lpstr>
      <vt:lpstr>Related work</vt:lpstr>
      <vt:lpstr>Fidelius: Protecting User Secrets from Compromised Browsers</vt:lpstr>
      <vt:lpstr>Conclusions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2020-03-24T18:21:54Z</dcterms:modified>
</cp:coreProperties>
</file>