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6"/>
  </p:notesMasterIdLst>
  <p:handoutMasterIdLst>
    <p:handoutMasterId r:id="rId27"/>
  </p:handoutMasterIdLst>
  <p:sldIdLst>
    <p:sldId id="261" r:id="rId3"/>
    <p:sldId id="262" r:id="rId4"/>
    <p:sldId id="263" r:id="rId5"/>
    <p:sldId id="264" r:id="rId6"/>
    <p:sldId id="266" r:id="rId7"/>
    <p:sldId id="277" r:id="rId8"/>
    <p:sldId id="278" r:id="rId9"/>
    <p:sldId id="281" r:id="rId10"/>
    <p:sldId id="283" r:id="rId11"/>
    <p:sldId id="282" r:id="rId12"/>
    <p:sldId id="279" r:id="rId13"/>
    <p:sldId id="280" r:id="rId14"/>
    <p:sldId id="285" r:id="rId15"/>
    <p:sldId id="28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E18BCA66-E695-4C7E-9259-3808E3E8B46A}">
          <p14:sldIdLst>
            <p14:sldId id="261"/>
            <p14:sldId id="262"/>
            <p14:sldId id="263"/>
            <p14:sldId id="264"/>
            <p14:sldId id="266"/>
            <p14:sldId id="277"/>
            <p14:sldId id="278"/>
            <p14:sldId id="281"/>
            <p14:sldId id="283"/>
            <p14:sldId id="282"/>
            <p14:sldId id="279"/>
            <p14:sldId id="280"/>
            <p14:sldId id="285"/>
            <p14:sldId id="28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72" d="100"/>
          <a:sy n="72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24-3-2020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24-3-2020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E800-A427-444A-9BEC-D53E7FB9C7E9}" type="datetime1">
              <a:rPr lang="nl-BE" smtClean="0"/>
              <a:t>24/03/2020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31-20CF-4C51-9293-AF1C93DA5746}" type="datetime1">
              <a:rPr lang="nl-BE" smtClean="0"/>
              <a:t>24/03/2020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F0A-78BB-4B33-8382-8AD630925EFC}" type="datetime1">
              <a:rPr lang="nl-BE" smtClean="0"/>
              <a:t>24/03/2020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D9EA-446B-4F56-A6BB-C5E41654972B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632-C964-42FB-A0EF-705B076DACA9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72E7-A0C8-46E0-BC7A-12C08C68AE47}" type="datetime1">
              <a:rPr lang="nl-BE" smtClean="0"/>
              <a:t>24/03/2020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4F-6900-480E-8681-34233E761329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87E3-D814-417F-92AC-992ECF7BE42A}" type="datetime1">
              <a:rPr lang="nl-BE" smtClean="0"/>
              <a:t>24/03/2020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78C8-C133-454A-BD34-5B237E19F5DD}" type="datetime1">
              <a:rPr lang="nl-BE" smtClean="0"/>
              <a:t>24/03/2020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53E-C728-4189-A7AB-3D2302472AFD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C2686630-7D8F-4B10-BC6C-3E1F762F628E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DistriNet thesis 2019-2020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7C2329F-CE75-4B62-B037-89547A2DA8D6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DistriNet thesis 2019-2020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" TargetMode="External"/><Relationship Id="rId2" Type="http://schemas.openxmlformats.org/officeDocument/2006/relationships/hyperlink" Target="https://people.cs.kuleuven.be/~jantobias.muehlberg/stm17/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ypto.stanford.edu/fidelius/" TargetMode="External"/><Relationship Id="rId5" Type="http://schemas.openxmlformats.org/officeDocument/2006/relationships/hyperlink" Target="https://github.com/ndokmai/rust-sgx-remote-attestation" TargetMode="External"/><Relationship Id="rId4" Type="http://schemas.openxmlformats.org/officeDocument/2006/relationships/hyperlink" Target="https://edp.fortanix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FFC2BA7-F806-41F0-A866-3DCE6025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570205"/>
          </a:xfrm>
        </p:spPr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Thesis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019428-59B9-4AC3-8012-515E45D8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in Smart Farming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CC3BEE-1A78-4E88-85B9-BF130A49BE10}"/>
              </a:ext>
            </a:extLst>
          </p:cNvPr>
          <p:cNvSpPr txBox="1"/>
          <p:nvPr/>
        </p:nvSpPr>
        <p:spPr>
          <a:xfrm>
            <a:off x="350716" y="5683167"/>
            <a:ext cx="589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Student</a:t>
            </a:r>
            <a:r>
              <a:rPr lang="it-IT" dirty="0">
                <a:solidFill>
                  <a:schemeClr val="bg1"/>
                </a:solidFill>
              </a:rPr>
              <a:t>: Gianluca Scopelliti</a:t>
            </a:r>
          </a:p>
          <a:p>
            <a:r>
              <a:rPr lang="it-IT" dirty="0">
                <a:solidFill>
                  <a:schemeClr val="bg1"/>
                </a:solidFill>
              </a:rPr>
              <a:t>Promotor: Frank </a:t>
            </a:r>
            <a:r>
              <a:rPr lang="it-IT" dirty="0" err="1">
                <a:solidFill>
                  <a:schemeClr val="bg1"/>
                </a:solidFill>
              </a:rPr>
              <a:t>Piessens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bg1"/>
                </a:solidFill>
              </a:rPr>
              <a:t>Supervisors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Jan</a:t>
            </a:r>
            <a:r>
              <a:rPr lang="it-IT" dirty="0">
                <a:solidFill>
                  <a:schemeClr val="bg1"/>
                </a:solidFill>
              </a:rPr>
              <a:t> Tobias </a:t>
            </a:r>
            <a:r>
              <a:rPr lang="it-IT" dirty="0" err="1">
                <a:solidFill>
                  <a:schemeClr val="bg1"/>
                </a:solidFill>
              </a:rPr>
              <a:t>Mühlberg</a:t>
            </a:r>
            <a:r>
              <a:rPr lang="it-IT" dirty="0">
                <a:solidFill>
                  <a:schemeClr val="bg1"/>
                </a:solidFill>
              </a:rPr>
              <a:t>, Fritz </a:t>
            </a:r>
            <a:r>
              <a:rPr lang="it-IT" dirty="0" err="1">
                <a:solidFill>
                  <a:schemeClr val="bg1"/>
                </a:solidFill>
              </a:rPr>
              <a:t>Alder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BE8048C-DCA7-42E1-987D-72326D28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00" y="1326071"/>
            <a:ext cx="11041200" cy="4785225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SMs</a:t>
            </a:r>
            <a:r>
              <a:rPr lang="it-IT" dirty="0"/>
              <a:t> and the </a:t>
            </a:r>
            <a:r>
              <a:rPr lang="it-IT" dirty="0" err="1"/>
              <a:t>Deployer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b="1" dirty="0" err="1"/>
              <a:t>trusted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event managers, the </a:t>
            </a:r>
            <a:r>
              <a:rPr lang="it-IT" dirty="0" err="1"/>
              <a:t>nodes</a:t>
            </a:r>
            <a:r>
              <a:rPr lang="it-IT" dirty="0"/>
              <a:t> and the </a:t>
            </a:r>
            <a:r>
              <a:rPr lang="it-IT" dirty="0" err="1"/>
              <a:t>communication</a:t>
            </a:r>
            <a:r>
              <a:rPr lang="it-IT" dirty="0"/>
              <a:t> network </a:t>
            </a:r>
            <a:r>
              <a:rPr lang="it-IT" b="1" dirty="0"/>
              <a:t>are </a:t>
            </a:r>
            <a:r>
              <a:rPr lang="it-IT" b="1" dirty="0" err="1"/>
              <a:t>not</a:t>
            </a:r>
            <a:r>
              <a:rPr lang="it-IT" b="1" dirty="0"/>
              <a:t>.</a:t>
            </a:r>
          </a:p>
          <a:p>
            <a:pPr>
              <a:spcAft>
                <a:spcPts val="1200"/>
              </a:spcAft>
            </a:pPr>
            <a:r>
              <a:rPr lang="it-IT" dirty="0"/>
              <a:t>To </a:t>
            </a:r>
            <a:r>
              <a:rPr lang="it-IT" dirty="0" err="1"/>
              <a:t>guarantee</a:t>
            </a:r>
            <a:r>
              <a:rPr lang="it-IT" dirty="0"/>
              <a:t> strong security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scenario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Confidentiality</a:t>
            </a:r>
            <a:r>
              <a:rPr lang="it-IT" dirty="0"/>
              <a:t>, </a:t>
            </a:r>
            <a:r>
              <a:rPr lang="it-IT" dirty="0" err="1"/>
              <a:t>Integrity</a:t>
            </a:r>
            <a:r>
              <a:rPr lang="it-IT" dirty="0"/>
              <a:t> and </a:t>
            </a:r>
            <a:r>
              <a:rPr lang="it-IT" dirty="0" err="1"/>
              <a:t>Authenticity</a:t>
            </a:r>
            <a:r>
              <a:rPr lang="it-IT" dirty="0"/>
              <a:t> of the data),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principles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«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» paper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.</a:t>
            </a:r>
          </a:p>
          <a:p>
            <a:pPr lvl="1">
              <a:spcAft>
                <a:spcPts val="1200"/>
              </a:spcAft>
            </a:pPr>
            <a:r>
              <a:rPr lang="it-IT" sz="2200" b="1" dirty="0"/>
              <a:t>Remote </a:t>
            </a:r>
            <a:r>
              <a:rPr lang="it-IT" sz="2200" b="1" dirty="0" err="1"/>
              <a:t>Attestation</a:t>
            </a:r>
            <a:r>
              <a:rPr lang="it-IT" sz="2200" b="1" dirty="0"/>
              <a:t> </a:t>
            </a:r>
            <a:r>
              <a:rPr lang="it-IT" sz="2200" dirty="0" err="1"/>
              <a:t>ensures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a </a:t>
            </a:r>
            <a:r>
              <a:rPr lang="it-IT" sz="2200" dirty="0" err="1"/>
              <a:t>module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correctly</a:t>
            </a:r>
            <a:r>
              <a:rPr lang="it-IT" sz="2200" dirty="0"/>
              <a:t> </a:t>
            </a:r>
            <a:r>
              <a:rPr lang="it-IT" sz="2200" dirty="0" err="1"/>
              <a:t>loaded</a:t>
            </a:r>
            <a:r>
              <a:rPr lang="it-IT" sz="2200" dirty="0"/>
              <a:t> inside a </a:t>
            </a:r>
            <a:r>
              <a:rPr lang="it-IT" sz="2200" dirty="0" err="1"/>
              <a:t>node</a:t>
            </a:r>
            <a:r>
              <a:rPr lang="it-IT" sz="2200" dirty="0"/>
              <a:t> (and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tampered</a:t>
            </a:r>
            <a:r>
              <a:rPr lang="it-IT" sz="2200" dirty="0"/>
              <a:t> with). </a:t>
            </a:r>
            <a:r>
              <a:rPr lang="it-IT" sz="2200" dirty="0" err="1"/>
              <a:t>Moreover</a:t>
            </a:r>
            <a:r>
              <a:rPr lang="it-IT" sz="2200" dirty="0"/>
              <a:t>, a </a:t>
            </a:r>
            <a:r>
              <a:rPr lang="it-IT" sz="2200" b="1" dirty="0"/>
              <a:t>Master Key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established</a:t>
            </a:r>
            <a:r>
              <a:rPr lang="it-IT" sz="2200" dirty="0"/>
              <a:t> </a:t>
            </a:r>
            <a:r>
              <a:rPr lang="it-IT" sz="2200" dirty="0" err="1"/>
              <a:t>during</a:t>
            </a:r>
            <a:r>
              <a:rPr lang="it-IT" sz="2200" dirty="0"/>
              <a:t> the </a:t>
            </a:r>
            <a:r>
              <a:rPr lang="it-IT" sz="2200" dirty="0" err="1"/>
              <a:t>process</a:t>
            </a:r>
            <a:r>
              <a:rPr lang="it-IT" sz="2200" dirty="0"/>
              <a:t>, </a:t>
            </a:r>
            <a:r>
              <a:rPr lang="it-IT" sz="2200" dirty="0" err="1"/>
              <a:t>known</a:t>
            </a:r>
            <a:r>
              <a:rPr lang="it-IT" sz="2200" dirty="0"/>
              <a:t> </a:t>
            </a:r>
            <a:r>
              <a:rPr lang="it-IT" sz="2200" dirty="0" err="1"/>
              <a:t>only</a:t>
            </a:r>
            <a:r>
              <a:rPr lang="it-IT" sz="2200" dirty="0"/>
              <a:t> by the </a:t>
            </a:r>
            <a:r>
              <a:rPr lang="it-IT" sz="2200" dirty="0" err="1"/>
              <a:t>deployer</a:t>
            </a:r>
            <a:r>
              <a:rPr lang="it-IT" sz="2200" dirty="0"/>
              <a:t> and the </a:t>
            </a:r>
            <a:r>
              <a:rPr lang="it-IT" sz="2200" dirty="0" err="1"/>
              <a:t>module</a:t>
            </a:r>
            <a:r>
              <a:rPr lang="it-IT" sz="2200" dirty="0"/>
              <a:t> </a:t>
            </a:r>
            <a:r>
              <a:rPr lang="it-IT" sz="2200" dirty="0" err="1"/>
              <a:t>itself</a:t>
            </a:r>
            <a:r>
              <a:rPr lang="it-IT" sz="2200" dirty="0"/>
              <a:t>.</a:t>
            </a:r>
          </a:p>
          <a:p>
            <a:pPr lvl="1"/>
            <a:r>
              <a:rPr lang="it-IT" sz="2200" dirty="0" err="1"/>
              <a:t>Each</a:t>
            </a:r>
            <a:r>
              <a:rPr lang="it-IT" sz="2200" dirty="0"/>
              <a:t> connection </a:t>
            </a:r>
            <a:r>
              <a:rPr lang="it-IT" sz="2200" dirty="0" err="1"/>
              <a:t>between</a:t>
            </a:r>
            <a:r>
              <a:rPr lang="it-IT" sz="2200" dirty="0"/>
              <a:t> </a:t>
            </a:r>
            <a:r>
              <a:rPr lang="it-IT" sz="2200" dirty="0" err="1"/>
              <a:t>modules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protected</a:t>
            </a:r>
            <a:r>
              <a:rPr lang="it-IT" sz="2200" dirty="0"/>
              <a:t> with a </a:t>
            </a:r>
            <a:r>
              <a:rPr lang="it-IT" sz="2200" b="1" dirty="0"/>
              <a:t>Connection Key</a:t>
            </a:r>
            <a:r>
              <a:rPr lang="it-IT" sz="2200" dirty="0"/>
              <a:t>, </a:t>
            </a:r>
            <a:r>
              <a:rPr lang="it-IT" sz="2200" dirty="0" err="1"/>
              <a:t>generated</a:t>
            </a:r>
            <a:r>
              <a:rPr lang="it-IT" sz="2200" dirty="0"/>
              <a:t> by the </a:t>
            </a:r>
            <a:r>
              <a:rPr lang="it-IT" sz="2200" dirty="0" err="1"/>
              <a:t>deployer</a:t>
            </a:r>
            <a:r>
              <a:rPr lang="it-IT" sz="2200" dirty="0"/>
              <a:t> and </a:t>
            </a:r>
            <a:r>
              <a:rPr lang="it-IT" sz="2200" dirty="0" err="1"/>
              <a:t>sent</a:t>
            </a:r>
            <a:r>
              <a:rPr lang="it-IT" sz="2200" dirty="0"/>
              <a:t> to the </a:t>
            </a:r>
            <a:r>
              <a:rPr lang="it-IT" sz="2200" dirty="0" err="1"/>
              <a:t>two</a:t>
            </a:r>
            <a:r>
              <a:rPr lang="it-IT" sz="2200" dirty="0"/>
              <a:t> </a:t>
            </a:r>
            <a:r>
              <a:rPr lang="it-IT" sz="2200" dirty="0" err="1"/>
              <a:t>modules</a:t>
            </a:r>
            <a:r>
              <a:rPr lang="it-IT" sz="2200" dirty="0"/>
              <a:t> </a:t>
            </a:r>
            <a:r>
              <a:rPr lang="it-IT" sz="2200" dirty="0" err="1"/>
              <a:t>involved</a:t>
            </a:r>
            <a:r>
              <a:rPr lang="it-IT" sz="2200" dirty="0"/>
              <a:t> (</a:t>
            </a:r>
            <a:r>
              <a:rPr lang="it-IT" sz="2200" dirty="0" err="1"/>
              <a:t>encrypted</a:t>
            </a:r>
            <a:r>
              <a:rPr lang="it-IT" sz="2200" dirty="0"/>
              <a:t> with the </a:t>
            </a:r>
            <a:r>
              <a:rPr lang="it-IT" sz="2200" dirty="0" err="1"/>
              <a:t>modules</a:t>
            </a:r>
            <a:r>
              <a:rPr lang="it-IT" sz="2200" dirty="0"/>
              <a:t>’ Master Key).</a:t>
            </a:r>
            <a:endParaRPr lang="it-IT" sz="2200" b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F2F068-22AC-4F27-9CA7-C5D83A4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5D367-0A2B-4D26-AD98-DD82944A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BCD8D76-973B-4DAE-B2B8-6457FE62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concerns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08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166FEC-42CC-46DA-891A-B43BD0D4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82A8D8-99F1-4263-97B1-292F67D9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750897-4BF4-43E2-9859-CDE17620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87" y="1552518"/>
            <a:ext cx="5400000" cy="4464000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The developer </a:t>
            </a:r>
            <a:r>
              <a:rPr lang="it-IT" sz="2000" dirty="0" err="1"/>
              <a:t>creates</a:t>
            </a:r>
            <a:r>
              <a:rPr lang="it-IT" sz="2000" dirty="0"/>
              <a:t> a </a:t>
            </a:r>
            <a:r>
              <a:rPr lang="it-IT" sz="2000" dirty="0" err="1"/>
              <a:t>Rust</a:t>
            </a:r>
            <a:r>
              <a:rPr lang="it-IT" sz="2000" dirty="0"/>
              <a:t> Cargo library and </a:t>
            </a:r>
            <a:r>
              <a:rPr lang="it-IT" sz="2000" dirty="0" err="1"/>
              <a:t>writes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logic</a:t>
            </a:r>
            <a:r>
              <a:rPr lang="it-IT" sz="2000" dirty="0"/>
              <a:t> of the </a:t>
            </a:r>
            <a:r>
              <a:rPr lang="it-IT" sz="2000" dirty="0" err="1"/>
              <a:t>module</a:t>
            </a:r>
            <a:r>
              <a:rPr lang="it-IT" sz="2000" dirty="0"/>
              <a:t>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defining</a:t>
            </a:r>
            <a:r>
              <a:rPr lang="it-IT" sz="2000" dirty="0"/>
              <a:t> inputs, outputs and </a:t>
            </a:r>
            <a:r>
              <a:rPr lang="it-IT" sz="2000" dirty="0" err="1"/>
              <a:t>entrypoints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An </a:t>
            </a:r>
            <a:r>
              <a:rPr lang="it-IT" sz="2000" dirty="0" err="1"/>
              <a:t>external</a:t>
            </a:r>
            <a:r>
              <a:rPr lang="it-IT" sz="2000" dirty="0"/>
              <a:t> script takes the </a:t>
            </a:r>
            <a:r>
              <a:rPr lang="it-IT" sz="2000" dirty="0" err="1"/>
              <a:t>module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input and generate the </a:t>
            </a:r>
            <a:r>
              <a:rPr lang="it-IT" sz="2000" dirty="0" err="1"/>
              <a:t>missing</a:t>
            </a:r>
            <a:r>
              <a:rPr lang="it-IT" sz="2000" dirty="0"/>
              <a:t> code.</a:t>
            </a:r>
          </a:p>
          <a:p>
            <a:endParaRPr lang="it-IT" sz="2000" dirty="0"/>
          </a:p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includes</a:t>
            </a:r>
            <a:r>
              <a:rPr lang="it-IT" sz="2000" dirty="0"/>
              <a:t> a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and </a:t>
            </a:r>
            <a:r>
              <a:rPr lang="it-IT" sz="2000" dirty="0" err="1"/>
              <a:t>all</a:t>
            </a:r>
            <a:r>
              <a:rPr lang="it-IT" sz="2000" dirty="0"/>
              <a:t> the data </a:t>
            </a:r>
            <a:r>
              <a:rPr lang="it-IT" sz="2000" dirty="0" err="1"/>
              <a:t>structures</a:t>
            </a:r>
            <a:r>
              <a:rPr lang="it-IT" sz="2000" dirty="0"/>
              <a:t> and </a:t>
            </a:r>
            <a:r>
              <a:rPr lang="it-IT" sz="2000" dirty="0" err="1"/>
              <a:t>functions</a:t>
            </a:r>
            <a:r>
              <a:rPr lang="it-IT" sz="2000" dirty="0"/>
              <a:t> </a:t>
            </a:r>
            <a:r>
              <a:rPr lang="it-IT" sz="2000" dirty="0" err="1"/>
              <a:t>needed</a:t>
            </a:r>
            <a:r>
              <a:rPr lang="it-IT" sz="2000" dirty="0"/>
              <a:t> for </a:t>
            </a:r>
            <a:r>
              <a:rPr lang="it-IT" sz="2000" dirty="0" err="1"/>
              <a:t>Authentic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r>
              <a:rPr lang="it-IT" sz="2000" dirty="0"/>
              <a:t> to work,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the code for Remote </a:t>
            </a:r>
            <a:r>
              <a:rPr lang="it-IT" sz="2000" dirty="0" err="1"/>
              <a:t>Attestation</a:t>
            </a:r>
            <a:r>
              <a:rPr lang="it-IT" sz="2000" dirty="0"/>
              <a:t> and </a:t>
            </a:r>
            <a:r>
              <a:rPr lang="it-IT" sz="2000" dirty="0" err="1"/>
              <a:t>Enclaved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endParaRPr lang="it-IT" sz="2000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3387C6-C605-4478-94C3-D4562204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Defining</a:t>
            </a:r>
            <a:r>
              <a:rPr lang="it-IT" dirty="0"/>
              <a:t> a Module</a:t>
            </a:r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6704D1-095D-4CC5-88BC-3283B07525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64596" y="609600"/>
            <a:ext cx="5735717" cy="540691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149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53FFF87-6C5A-4E68-A4A1-0967D4FA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it-IT" dirty="0"/>
              <a:t>The </a:t>
            </a:r>
            <a:r>
              <a:rPr lang="it-IT" dirty="0" err="1"/>
              <a:t>module</a:t>
            </a:r>
            <a:r>
              <a:rPr lang="it-IT" dirty="0"/>
              <a:t>, after </a:t>
            </a:r>
            <a:r>
              <a:rPr lang="it-IT" dirty="0" err="1"/>
              <a:t>performing</a:t>
            </a:r>
            <a:r>
              <a:rPr lang="it-IT" dirty="0"/>
              <a:t> Remote </a:t>
            </a:r>
            <a:r>
              <a:rPr lang="it-IT" dirty="0" err="1"/>
              <a:t>Attestation</a:t>
            </a:r>
            <a:r>
              <a:rPr lang="it-IT" dirty="0"/>
              <a:t> with the </a:t>
            </a:r>
            <a:r>
              <a:rPr lang="it-IT" dirty="0" err="1"/>
              <a:t>deployer</a:t>
            </a:r>
            <a:r>
              <a:rPr lang="it-IT" dirty="0"/>
              <a:t>,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listen</a:t>
            </a:r>
            <a:r>
              <a:rPr lang="it-IT" dirty="0"/>
              <a:t> for </a:t>
            </a:r>
            <a:r>
              <a:rPr lang="it-IT" dirty="0" err="1"/>
              <a:t>messages</a:t>
            </a:r>
            <a:r>
              <a:rPr lang="it-IT" dirty="0"/>
              <a:t> (events) </a:t>
            </a:r>
            <a:r>
              <a:rPr lang="it-IT" dirty="0" err="1"/>
              <a:t>sent</a:t>
            </a:r>
            <a:r>
              <a:rPr lang="it-IT" dirty="0"/>
              <a:t> by the Event Manager</a:t>
            </a:r>
          </a:p>
          <a:p>
            <a:pPr lvl="1"/>
            <a:endParaRPr lang="it-IT" dirty="0"/>
          </a:p>
          <a:p>
            <a:pPr>
              <a:spcAft>
                <a:spcPts val="1200"/>
              </a:spcAft>
            </a:pPr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an </a:t>
            </a:r>
            <a:r>
              <a:rPr lang="it-IT" dirty="0" err="1"/>
              <a:t>Entrypoint</a:t>
            </a:r>
            <a:r>
              <a:rPr lang="it-IT" dirty="0"/>
              <a:t> ID and data. </a:t>
            </a:r>
            <a:r>
              <a:rPr lang="it-IT" dirty="0" err="1"/>
              <a:t>Based</a:t>
            </a:r>
            <a:r>
              <a:rPr lang="it-IT" dirty="0"/>
              <a:t> on the EID,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endParaRPr lang="it-IT" dirty="0"/>
          </a:p>
          <a:p>
            <a:pPr lvl="1"/>
            <a:r>
              <a:rPr lang="it-IT" sz="2200" dirty="0"/>
              <a:t>EID 0: </a:t>
            </a:r>
            <a:r>
              <a:rPr lang="it-IT" sz="2200" i="1" dirty="0" err="1"/>
              <a:t>set_key</a:t>
            </a:r>
            <a:endParaRPr lang="it-IT" sz="2200" i="1" dirty="0"/>
          </a:p>
          <a:p>
            <a:pPr lvl="1"/>
            <a:r>
              <a:rPr lang="it-IT" sz="2200" dirty="0"/>
              <a:t>EID 1: </a:t>
            </a:r>
            <a:r>
              <a:rPr lang="it-IT" sz="2200" i="1" dirty="0" err="1"/>
              <a:t>handle_input</a:t>
            </a:r>
            <a:endParaRPr lang="it-IT" sz="2200" i="1" dirty="0"/>
          </a:p>
          <a:p>
            <a:pPr lvl="1"/>
            <a:r>
              <a:rPr lang="it-IT" sz="2200" dirty="0"/>
              <a:t>The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entrypoints</a:t>
            </a:r>
            <a:r>
              <a:rPr lang="it-IT" sz="2200" dirty="0"/>
              <a:t> are </a:t>
            </a:r>
            <a:r>
              <a:rPr lang="it-IT" sz="2200" dirty="0" err="1"/>
              <a:t>defined</a:t>
            </a:r>
            <a:r>
              <a:rPr lang="it-IT" sz="2200" dirty="0"/>
              <a:t> by the developer.</a:t>
            </a:r>
            <a:endParaRPr lang="it-IT" sz="2200" b="1" i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FFA230-7E7B-478E-8C0C-AD4A837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478325-91D5-4FD6-AE38-1B32F890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ECBC2BCC-0FF5-40F1-B6B8-4A3BDC8E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175252"/>
            <a:ext cx="11041200" cy="1152000"/>
          </a:xfrm>
        </p:spPr>
        <p:txBody>
          <a:bodyPr/>
          <a:lstStyle/>
          <a:p>
            <a:r>
              <a:rPr lang="it-IT" dirty="0" err="1"/>
              <a:t>Details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352E6DE-4724-41A5-8993-9C7FDC79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Store the Master Key on disk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i="1" dirty="0"/>
              <a:t>SGX </a:t>
            </a:r>
            <a:r>
              <a:rPr lang="it-IT" b="1" i="1" dirty="0"/>
              <a:t>data </a:t>
            </a:r>
            <a:r>
              <a:rPr lang="it-IT" b="1" i="1" dirty="0" err="1"/>
              <a:t>sealing</a:t>
            </a:r>
            <a:r>
              <a:rPr lang="it-IT" b="1" i="1" dirty="0"/>
              <a:t> </a:t>
            </a:r>
            <a:r>
              <a:rPr lang="it-IT" dirty="0"/>
              <a:t>feature</a:t>
            </a:r>
            <a:endParaRPr lang="it-IT" i="1" dirty="0"/>
          </a:p>
          <a:p>
            <a:pPr lvl="1"/>
            <a:r>
              <a:rPr lang="it-IT" sz="2200" dirty="0" err="1"/>
              <a:t>Useful</a:t>
            </a:r>
            <a:r>
              <a:rPr lang="it-IT" sz="2200" dirty="0"/>
              <a:t> </a:t>
            </a:r>
            <a:r>
              <a:rPr lang="it-IT" sz="2200" dirty="0" err="1"/>
              <a:t>if</a:t>
            </a:r>
            <a:r>
              <a:rPr lang="it-IT" sz="2200" dirty="0"/>
              <a:t> the </a:t>
            </a:r>
            <a:r>
              <a:rPr lang="it-IT" sz="2200" dirty="0" err="1"/>
              <a:t>module</a:t>
            </a:r>
            <a:r>
              <a:rPr lang="it-IT" sz="2200" dirty="0"/>
              <a:t> crashes or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stopped</a:t>
            </a:r>
            <a:r>
              <a:rPr lang="it-IT" sz="2200" dirty="0"/>
              <a:t> and </a:t>
            </a:r>
            <a:r>
              <a:rPr lang="it-IT" sz="2200" dirty="0" err="1"/>
              <a:t>runned</a:t>
            </a:r>
            <a:r>
              <a:rPr lang="it-IT" sz="2200" dirty="0"/>
              <a:t> </a:t>
            </a:r>
            <a:r>
              <a:rPr lang="it-IT" sz="2200" dirty="0" err="1"/>
              <a:t>again</a:t>
            </a:r>
            <a:endParaRPr lang="it-IT" sz="2200" dirty="0"/>
          </a:p>
          <a:p>
            <a:pPr lvl="1"/>
            <a:r>
              <a:rPr lang="it-IT" sz="2200" dirty="0"/>
              <a:t>Thanks to the SGX hardware,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strong </a:t>
            </a:r>
            <a:r>
              <a:rPr lang="it-IT" sz="2200" dirty="0" err="1"/>
              <a:t>guarantees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only</a:t>
            </a:r>
            <a:r>
              <a:rPr lang="it-IT" sz="2200" dirty="0"/>
              <a:t> the </a:t>
            </a:r>
            <a:r>
              <a:rPr lang="it-IT" sz="2200" dirty="0" err="1"/>
              <a:t>module</a:t>
            </a:r>
            <a:r>
              <a:rPr lang="it-IT" sz="2200" dirty="0"/>
              <a:t> </a:t>
            </a:r>
            <a:r>
              <a:rPr lang="it-IT" sz="2200" dirty="0" err="1"/>
              <a:t>would</a:t>
            </a:r>
            <a:r>
              <a:rPr lang="it-IT" sz="2200" dirty="0"/>
              <a:t> be </a:t>
            </a:r>
            <a:r>
              <a:rPr lang="it-IT" sz="2200" dirty="0" err="1"/>
              <a:t>able</a:t>
            </a:r>
            <a:r>
              <a:rPr lang="it-IT" sz="2200" dirty="0"/>
              <a:t> to </a:t>
            </a:r>
            <a:r>
              <a:rPr lang="it-IT" sz="2200" dirty="0" err="1"/>
              <a:t>read</a:t>
            </a:r>
            <a:r>
              <a:rPr lang="it-IT" sz="2200" dirty="0"/>
              <a:t> </a:t>
            </a:r>
            <a:r>
              <a:rPr lang="it-IT" sz="2200" dirty="0" err="1"/>
              <a:t>its</a:t>
            </a:r>
            <a:r>
              <a:rPr lang="it-IT" sz="2200" dirty="0"/>
              <a:t> </a:t>
            </a:r>
            <a:r>
              <a:rPr lang="it-IT" sz="2200" dirty="0" err="1"/>
              <a:t>own</a:t>
            </a:r>
            <a:r>
              <a:rPr lang="it-IT" sz="2200" dirty="0"/>
              <a:t> </a:t>
            </a:r>
            <a:r>
              <a:rPr lang="it-IT" sz="2200" dirty="0" err="1"/>
              <a:t>sealed</a:t>
            </a:r>
            <a:r>
              <a:rPr lang="it-IT" sz="2200" dirty="0"/>
              <a:t> data</a:t>
            </a:r>
          </a:p>
          <a:p>
            <a:pPr lvl="1"/>
            <a:endParaRPr lang="it-IT" sz="2200" dirty="0"/>
          </a:p>
          <a:p>
            <a:r>
              <a:rPr lang="it-IT" dirty="0"/>
              <a:t>N:N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inputs and outputs</a:t>
            </a:r>
          </a:p>
          <a:p>
            <a:pPr lvl="1"/>
            <a:r>
              <a:rPr lang="it-IT" sz="2200" dirty="0" err="1"/>
              <a:t>Current</a:t>
            </a:r>
            <a:r>
              <a:rPr lang="it-IT" sz="2200" dirty="0"/>
              <a:t> </a:t>
            </a:r>
            <a:r>
              <a:rPr lang="it-IT" sz="2200" dirty="0" err="1"/>
              <a:t>implementation</a:t>
            </a:r>
            <a:r>
              <a:rPr lang="it-IT" sz="2200" dirty="0"/>
              <a:t>: An output can </a:t>
            </a:r>
            <a:r>
              <a:rPr lang="it-IT" sz="2200" b="1" dirty="0" err="1"/>
              <a:t>only</a:t>
            </a:r>
            <a:r>
              <a:rPr lang="it-IT" sz="2200" dirty="0"/>
              <a:t> be </a:t>
            </a:r>
            <a:r>
              <a:rPr lang="it-IT" sz="2200" dirty="0" err="1"/>
              <a:t>connected</a:t>
            </a:r>
            <a:r>
              <a:rPr lang="it-IT" sz="2200" dirty="0"/>
              <a:t> to a single input and vice-versa</a:t>
            </a:r>
          </a:p>
          <a:p>
            <a:pPr lvl="1"/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 </a:t>
            </a:r>
            <a:r>
              <a:rPr lang="it-IT" sz="2200" dirty="0" err="1"/>
              <a:t>limitation</a:t>
            </a:r>
            <a:r>
              <a:rPr lang="it-IT" sz="2200" dirty="0"/>
              <a:t> </a:t>
            </a:r>
            <a:r>
              <a:rPr lang="it-IT" sz="2200" dirty="0" err="1"/>
              <a:t>introduced</a:t>
            </a:r>
            <a:r>
              <a:rPr lang="it-IT" sz="2200" dirty="0"/>
              <a:t> for </a:t>
            </a:r>
            <a:r>
              <a:rPr lang="it-IT" sz="2200" dirty="0" err="1"/>
              <a:t>simplicity</a:t>
            </a:r>
            <a:r>
              <a:rPr lang="it-IT" sz="2200" dirty="0"/>
              <a:t>. </a:t>
            </a:r>
            <a:r>
              <a:rPr lang="it-IT" sz="2200" dirty="0" err="1"/>
              <a:t>However</a:t>
            </a:r>
            <a:r>
              <a:rPr lang="it-IT" sz="2200" dirty="0"/>
              <a:t>, multiple connections </a:t>
            </a:r>
            <a:r>
              <a:rPr lang="it-IT" sz="2200" dirty="0" err="1"/>
              <a:t>would</a:t>
            </a:r>
            <a:r>
              <a:rPr lang="it-IT" sz="2200" dirty="0"/>
              <a:t> be </a:t>
            </a:r>
            <a:r>
              <a:rPr lang="it-IT" sz="2200" dirty="0" err="1"/>
              <a:t>useful</a:t>
            </a:r>
            <a:r>
              <a:rPr lang="it-IT" sz="2200" dirty="0"/>
              <a:t> (e.g. a </a:t>
            </a:r>
            <a:r>
              <a:rPr lang="it-IT" sz="2200" dirty="0" err="1"/>
              <a:t>sensor</a:t>
            </a:r>
            <a:r>
              <a:rPr lang="it-IT" sz="2200" dirty="0"/>
              <a:t> output </a:t>
            </a:r>
            <a:r>
              <a:rPr lang="it-IT" sz="2200" dirty="0" err="1"/>
              <a:t>connected</a:t>
            </a:r>
            <a:r>
              <a:rPr lang="it-IT" sz="2200" dirty="0"/>
              <a:t> to </a:t>
            </a:r>
            <a:r>
              <a:rPr lang="it-IT" sz="2200" dirty="0" err="1"/>
              <a:t>both</a:t>
            </a:r>
            <a:r>
              <a:rPr lang="it-IT" sz="2200" dirty="0"/>
              <a:t> a «database» and a «</a:t>
            </a:r>
            <a:r>
              <a:rPr lang="it-IT" sz="2200" dirty="0" err="1"/>
              <a:t>computation</a:t>
            </a:r>
            <a:r>
              <a:rPr lang="it-IT" sz="2200" dirty="0"/>
              <a:t>» enclave).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89C3D7-5D08-45DB-947D-E2E5E42A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48A3C8-B985-49B5-BF90-CB4962B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678C9EC-EF88-43F3-A993-4432B028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Future extensions</a:t>
            </a:r>
          </a:p>
        </p:txBody>
      </p:sp>
    </p:spTree>
    <p:extLst>
      <p:ext uri="{BB962C8B-B14F-4D97-AF65-F5344CB8AC3E}">
        <p14:creationId xmlns:p14="http://schemas.microsoft.com/office/powerpoint/2010/main" val="406124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F8B2098-C5CC-48CD-A6CF-D0BC45D2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630947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The framework </a:t>
            </a:r>
            <a:r>
              <a:rPr lang="it-IT" dirty="0" err="1"/>
              <a:t>provides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easy way for developers to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SGX </a:t>
            </a:r>
            <a:r>
              <a:rPr lang="it-IT" dirty="0" err="1"/>
              <a:t>applications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i="1" dirty="0" err="1"/>
              <a:t>Authentic</a:t>
            </a:r>
            <a:r>
              <a:rPr lang="it-IT" i="1" dirty="0"/>
              <a:t> </a:t>
            </a:r>
            <a:r>
              <a:rPr lang="it-IT" i="1" dirty="0" err="1"/>
              <a:t>Execution</a:t>
            </a:r>
            <a:r>
              <a:rPr lang="it-IT" i="1" dirty="0"/>
              <a:t>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a «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»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i="1" dirty="0" err="1"/>
              <a:t>confidentiality</a:t>
            </a:r>
            <a:r>
              <a:rPr lang="it-IT" dirty="0"/>
              <a:t>, </a:t>
            </a:r>
            <a:r>
              <a:rPr lang="it-IT" i="1" dirty="0" err="1"/>
              <a:t>integrity</a:t>
            </a:r>
            <a:r>
              <a:rPr lang="it-IT" dirty="0"/>
              <a:t> and </a:t>
            </a:r>
            <a:r>
              <a:rPr lang="it-IT" i="1" dirty="0" err="1"/>
              <a:t>authenticity</a:t>
            </a:r>
            <a:r>
              <a:rPr lang="it-IT" dirty="0"/>
              <a:t> of the data</a:t>
            </a:r>
          </a:p>
          <a:p>
            <a:pPr lvl="1"/>
            <a:r>
              <a:rPr lang="it-IT" sz="2200" dirty="0" err="1"/>
              <a:t>Since</a:t>
            </a:r>
            <a:r>
              <a:rPr lang="it-IT" sz="2200" dirty="0"/>
              <a:t> the EM, </a:t>
            </a:r>
            <a:r>
              <a:rPr lang="it-IT" sz="2200" dirty="0" err="1"/>
              <a:t>nodes</a:t>
            </a:r>
            <a:r>
              <a:rPr lang="it-IT" sz="2200" dirty="0"/>
              <a:t> and the network are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trusted</a:t>
            </a:r>
            <a:r>
              <a:rPr lang="it-IT" sz="2200" dirty="0"/>
              <a:t>, </a:t>
            </a:r>
            <a:r>
              <a:rPr lang="it-IT" sz="2200" dirty="0" err="1"/>
              <a:t>availability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out-of-scope (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cannot</a:t>
            </a:r>
            <a:r>
              <a:rPr lang="it-IT" sz="2200" dirty="0"/>
              <a:t>, for </a:t>
            </a:r>
            <a:r>
              <a:rPr lang="it-IT" sz="2200" dirty="0" err="1"/>
              <a:t>example</a:t>
            </a:r>
            <a:r>
              <a:rPr lang="it-IT" sz="2200" dirty="0"/>
              <a:t>, </a:t>
            </a:r>
            <a:r>
              <a:rPr lang="it-IT" sz="2200" dirty="0" err="1"/>
              <a:t>guarantee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the EM </a:t>
            </a:r>
            <a:r>
              <a:rPr lang="it-IT" sz="2200" dirty="0" err="1"/>
              <a:t>will</a:t>
            </a:r>
            <a:r>
              <a:rPr lang="it-IT" sz="2200" dirty="0"/>
              <a:t> </a:t>
            </a:r>
            <a:r>
              <a:rPr lang="it-IT" sz="2200" dirty="0" err="1"/>
              <a:t>deliver</a:t>
            </a:r>
            <a:r>
              <a:rPr lang="it-IT" sz="2200" dirty="0"/>
              <a:t> an event to a </a:t>
            </a:r>
            <a:r>
              <a:rPr lang="it-IT" sz="2200" dirty="0" err="1"/>
              <a:t>module</a:t>
            </a:r>
            <a:r>
              <a:rPr lang="it-IT" sz="2200" dirty="0"/>
              <a:t>)</a:t>
            </a:r>
          </a:p>
          <a:p>
            <a:pPr lvl="1"/>
            <a:endParaRPr lang="it-IT" sz="2200" dirty="0"/>
          </a:p>
          <a:p>
            <a:r>
              <a:rPr lang="it-IT" dirty="0" err="1"/>
              <a:t>Unfortunately</a:t>
            </a:r>
            <a:r>
              <a:rPr lang="it-IT" dirty="0"/>
              <a:t>, the source of the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trusted</a:t>
            </a:r>
            <a:endParaRPr lang="it-IT" dirty="0"/>
          </a:p>
          <a:p>
            <a:pPr lvl="1"/>
            <a:r>
              <a:rPr lang="it-IT" dirty="0"/>
              <a:t>SGX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support for </a:t>
            </a:r>
            <a:r>
              <a:rPr lang="it-IT" dirty="0" err="1"/>
              <a:t>secure</a:t>
            </a:r>
            <a:r>
              <a:rPr lang="it-IT" dirty="0"/>
              <a:t> I/O: in </a:t>
            </a:r>
            <a:r>
              <a:rPr lang="it-IT" dirty="0" err="1"/>
              <a:t>this</a:t>
            </a:r>
            <a:r>
              <a:rPr lang="it-IT" dirty="0"/>
              <a:t> scenario, the source can </a:t>
            </a:r>
            <a:r>
              <a:rPr lang="it-IT" dirty="0" err="1"/>
              <a:t>only</a:t>
            </a:r>
            <a:r>
              <a:rPr lang="it-IT" dirty="0"/>
              <a:t> be an </a:t>
            </a:r>
            <a:r>
              <a:rPr lang="it-IT" dirty="0" err="1"/>
              <a:t>entrypoint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 the developer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everyone</a:t>
            </a:r>
            <a:r>
              <a:rPr lang="it-IT" dirty="0"/>
              <a:t> can call </a:t>
            </a:r>
            <a:r>
              <a:rPr lang="it-IT" dirty="0" err="1"/>
              <a:t>module’s</a:t>
            </a:r>
            <a:r>
              <a:rPr lang="it-IT" dirty="0"/>
              <a:t> </a:t>
            </a:r>
            <a:r>
              <a:rPr lang="it-IT" dirty="0" err="1"/>
              <a:t>entrypoints</a:t>
            </a:r>
            <a:r>
              <a:rPr lang="it-IT" dirty="0"/>
              <a:t>!)</a:t>
            </a:r>
          </a:p>
          <a:p>
            <a:endParaRPr lang="it-IT" dirty="0"/>
          </a:p>
          <a:p>
            <a:r>
              <a:rPr lang="it-IT" dirty="0"/>
              <a:t>To take full </a:t>
            </a:r>
            <a:r>
              <a:rPr lang="it-IT" dirty="0" err="1"/>
              <a:t>advantages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framework, SGX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connected</a:t>
            </a:r>
            <a:r>
              <a:rPr lang="it-IT" dirty="0"/>
              <a:t> to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can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I/O (-&gt; </a:t>
            </a:r>
            <a:r>
              <a:rPr lang="it-IT" dirty="0" err="1"/>
              <a:t>Sancus</a:t>
            </a:r>
            <a:r>
              <a:rPr lang="it-IT" dirty="0"/>
              <a:t>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0FB5F-CCFD-4A21-838A-7FE5F658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FB43E3-5C28-444A-B2BF-E98430E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432E7BB-D507-4165-8208-2BDB5BCC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125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A163705-6601-4C3B-8D49-0880A2A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9F0B916-56B9-4764-83CD-FE2D22BE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15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185F5C1-1B32-4725-B7A0-24611AC4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043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26F0BDE-DF1D-4026-9A0A-9ECC168E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76096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Sancus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Environment for embedded devices;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I/O</a:t>
            </a:r>
          </a:p>
          <a:p>
            <a:pPr lvl="1"/>
            <a:r>
              <a:rPr lang="it-IT" sz="2200" dirty="0" err="1"/>
              <a:t>Developing</a:t>
            </a:r>
            <a:r>
              <a:rPr lang="it-IT" sz="2200" dirty="0"/>
              <a:t> </a:t>
            </a:r>
            <a:r>
              <a:rPr lang="it-IT" sz="2200" dirty="0" err="1"/>
              <a:t>Sancus</a:t>
            </a:r>
            <a:r>
              <a:rPr lang="it-IT" sz="2200" dirty="0"/>
              <a:t> </a:t>
            </a:r>
            <a:r>
              <a:rPr lang="it-IT" sz="2200" dirty="0" err="1"/>
              <a:t>modules</a:t>
            </a:r>
            <a:r>
              <a:rPr lang="it-IT" sz="2200" dirty="0"/>
              <a:t>, </a:t>
            </a:r>
            <a:r>
              <a:rPr lang="it-IT" sz="2200" dirty="0" err="1"/>
              <a:t>we</a:t>
            </a:r>
            <a:r>
              <a:rPr lang="it-IT" sz="2200" dirty="0"/>
              <a:t> can </a:t>
            </a:r>
            <a:r>
              <a:rPr lang="it-IT" sz="2200" dirty="0" err="1"/>
              <a:t>establish</a:t>
            </a:r>
            <a:r>
              <a:rPr lang="it-IT" sz="2200" dirty="0"/>
              <a:t> a </a:t>
            </a:r>
            <a:r>
              <a:rPr lang="it-IT" sz="2200" b="1" dirty="0"/>
              <a:t>full</a:t>
            </a:r>
            <a:r>
              <a:rPr lang="it-IT" sz="2200" dirty="0"/>
              <a:t> </a:t>
            </a:r>
            <a:r>
              <a:rPr lang="it-IT" sz="2200" dirty="0" err="1"/>
              <a:t>trusted</a:t>
            </a:r>
            <a:r>
              <a:rPr lang="it-IT" sz="2200" dirty="0"/>
              <a:t> </a:t>
            </a:r>
            <a:r>
              <a:rPr lang="it-IT" sz="2200" dirty="0" err="1"/>
              <a:t>path</a:t>
            </a:r>
            <a:r>
              <a:rPr lang="it-IT" sz="2200" dirty="0"/>
              <a:t> from an input source to an output</a:t>
            </a:r>
          </a:p>
          <a:p>
            <a:pPr lvl="1">
              <a:spcAft>
                <a:spcPts val="600"/>
              </a:spcAft>
            </a:pPr>
            <a:r>
              <a:rPr lang="it-IT" sz="2200" dirty="0"/>
              <a:t>Use case (</a:t>
            </a:r>
            <a:r>
              <a:rPr lang="it-IT" sz="2200" dirty="0" err="1"/>
              <a:t>applied</a:t>
            </a:r>
            <a:r>
              <a:rPr lang="it-IT" sz="2200" dirty="0"/>
              <a:t> to Smart Farming):</a:t>
            </a:r>
          </a:p>
          <a:p>
            <a:pPr lvl="2"/>
            <a:r>
              <a:rPr lang="it-IT" dirty="0"/>
              <a:t>Sensor: </a:t>
            </a:r>
            <a:r>
              <a:rPr lang="it-IT" dirty="0" err="1"/>
              <a:t>collect</a:t>
            </a:r>
            <a:r>
              <a:rPr lang="it-IT" dirty="0"/>
              <a:t> data from the </a:t>
            </a:r>
            <a:r>
              <a:rPr lang="it-IT" dirty="0" err="1"/>
              <a:t>environment</a:t>
            </a:r>
            <a:r>
              <a:rPr lang="it-IT" dirty="0"/>
              <a:t> (</a:t>
            </a:r>
            <a:r>
              <a:rPr lang="it-IT" dirty="0" err="1"/>
              <a:t>Sancus</a:t>
            </a:r>
            <a:r>
              <a:rPr lang="it-IT" dirty="0"/>
              <a:t>) -&gt;</a:t>
            </a:r>
          </a:p>
          <a:p>
            <a:pPr lvl="2"/>
            <a:r>
              <a:rPr lang="it-IT" dirty="0" err="1"/>
              <a:t>Stats</a:t>
            </a:r>
            <a:r>
              <a:rPr lang="it-IT" dirty="0"/>
              <a:t>: compute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data </a:t>
            </a:r>
            <a:r>
              <a:rPr lang="it-IT" dirty="0" err="1"/>
              <a:t>collected</a:t>
            </a:r>
            <a:r>
              <a:rPr lang="it-IT" dirty="0"/>
              <a:t> (SGX) -&gt;</a:t>
            </a:r>
          </a:p>
          <a:p>
            <a:pPr lvl="2"/>
            <a:r>
              <a:rPr lang="it-IT" dirty="0" err="1"/>
              <a:t>Actuator</a:t>
            </a:r>
            <a:r>
              <a:rPr lang="it-IT" dirty="0"/>
              <a:t>: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on the </a:t>
            </a:r>
            <a:r>
              <a:rPr lang="it-IT" dirty="0" err="1"/>
              <a:t>environment</a:t>
            </a:r>
            <a:r>
              <a:rPr lang="it-IT" dirty="0"/>
              <a:t> (</a:t>
            </a:r>
            <a:r>
              <a:rPr lang="it-IT" dirty="0" err="1"/>
              <a:t>Sancus</a:t>
            </a:r>
            <a:r>
              <a:rPr lang="it-IT" dirty="0"/>
              <a:t>)</a:t>
            </a:r>
          </a:p>
          <a:p>
            <a:pPr lvl="2"/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The code for </a:t>
            </a:r>
            <a:r>
              <a:rPr lang="it-IT" dirty="0" err="1"/>
              <a:t>creating</a:t>
            </a:r>
            <a:r>
              <a:rPr lang="it-IT" dirty="0"/>
              <a:t> an 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for </a:t>
            </a:r>
            <a:r>
              <a:rPr lang="it-IT" dirty="0" err="1"/>
              <a:t>Sancus</a:t>
            </a:r>
            <a:r>
              <a:rPr lang="it-IT" dirty="0"/>
              <a:t> devices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endParaRPr lang="it-IT" dirty="0"/>
          </a:p>
          <a:p>
            <a:pPr lvl="1"/>
            <a:r>
              <a:rPr lang="it-IT" sz="2200" dirty="0"/>
              <a:t>The </a:t>
            </a:r>
            <a:r>
              <a:rPr lang="it-IT" sz="2200" dirty="0" err="1"/>
              <a:t>next</a:t>
            </a:r>
            <a:r>
              <a:rPr lang="it-IT" sz="2200" dirty="0"/>
              <a:t> step of </a:t>
            </a:r>
            <a:r>
              <a:rPr lang="it-IT" sz="2200" dirty="0" err="1"/>
              <a:t>my</a:t>
            </a:r>
            <a:r>
              <a:rPr lang="it-IT" sz="2200" dirty="0"/>
              <a:t> work </a:t>
            </a:r>
            <a:r>
              <a:rPr lang="it-IT" sz="2200" dirty="0" err="1"/>
              <a:t>is</a:t>
            </a:r>
            <a:r>
              <a:rPr lang="it-IT" sz="2200" dirty="0"/>
              <a:t> to «merge» the </a:t>
            </a:r>
            <a:r>
              <a:rPr lang="it-IT" sz="2200" dirty="0" err="1"/>
              <a:t>two</a:t>
            </a:r>
            <a:r>
              <a:rPr lang="it-IT" sz="2200" dirty="0"/>
              <a:t> frameworks </a:t>
            </a:r>
            <a:r>
              <a:rPr lang="it-IT" sz="2200" dirty="0" err="1"/>
              <a:t>into</a:t>
            </a:r>
            <a:r>
              <a:rPr lang="it-IT" sz="2200" dirty="0"/>
              <a:t> a single one, </a:t>
            </a:r>
            <a:r>
              <a:rPr lang="it-IT" sz="2200" dirty="0" err="1"/>
              <a:t>while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the </a:t>
            </a:r>
            <a:r>
              <a:rPr lang="it-IT" sz="2200" dirty="0" err="1"/>
              <a:t>same</a:t>
            </a:r>
            <a:r>
              <a:rPr lang="it-IT" sz="2200" dirty="0"/>
              <a:t> time </a:t>
            </a:r>
            <a:r>
              <a:rPr lang="it-IT" sz="2200" dirty="0" err="1"/>
              <a:t>leaving</a:t>
            </a:r>
            <a:r>
              <a:rPr lang="it-IT" sz="2200" dirty="0"/>
              <a:t> some </a:t>
            </a:r>
            <a:r>
              <a:rPr lang="it-IT" sz="2200" dirty="0" err="1"/>
              <a:t>space</a:t>
            </a:r>
            <a:r>
              <a:rPr lang="it-IT" sz="2200" dirty="0"/>
              <a:t> for the support of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architectures</a:t>
            </a:r>
            <a:r>
              <a:rPr lang="it-IT" sz="2200" dirty="0"/>
              <a:t>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79AD34-7CA5-409C-916E-0FE06820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1FE12-52A2-4E41-95E3-C7C86AB6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AD9B301-90D6-4187-B980-5F379CC0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with </a:t>
            </a:r>
            <a:r>
              <a:rPr lang="it-IT" dirty="0" err="1"/>
              <a:t>Sancus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02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F18E33-62DC-449E-AD01-E57FA18D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F13992-FE71-409B-B22D-8BA6FE86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911A764-FEA5-498D-B726-BEF3E977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5400000" cy="485096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800"/>
              </a:spcAft>
            </a:pPr>
            <a:r>
              <a:rPr lang="it-IT" sz="2800" dirty="0"/>
              <a:t>In the first </a:t>
            </a:r>
            <a:r>
              <a:rPr lang="it-IT" sz="2800" dirty="0" err="1"/>
              <a:t>presentation</a:t>
            </a:r>
            <a:r>
              <a:rPr lang="it-IT" sz="2800" dirty="0"/>
              <a:t> i </a:t>
            </a:r>
            <a:r>
              <a:rPr lang="it-IT" sz="2800" dirty="0" err="1"/>
              <a:t>illustrated</a:t>
            </a:r>
            <a:r>
              <a:rPr lang="it-IT" sz="2800" dirty="0"/>
              <a:t> a </a:t>
            </a:r>
            <a:r>
              <a:rPr lang="it-IT" sz="2800" dirty="0" err="1"/>
              <a:t>prototype</a:t>
            </a:r>
            <a:r>
              <a:rPr lang="it-IT" sz="2800" dirty="0"/>
              <a:t> for a </a:t>
            </a:r>
            <a:r>
              <a:rPr lang="it-IT" sz="2800" dirty="0" err="1"/>
              <a:t>possible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of </a:t>
            </a:r>
            <a:r>
              <a:rPr lang="it-IT" sz="2800" dirty="0" err="1"/>
              <a:t>my</a:t>
            </a:r>
            <a:r>
              <a:rPr lang="it-IT" sz="2800" dirty="0"/>
              <a:t> work </a:t>
            </a:r>
            <a:r>
              <a:rPr lang="it-IT" sz="2800" dirty="0" err="1"/>
              <a:t>applied</a:t>
            </a:r>
            <a:r>
              <a:rPr lang="it-IT" sz="2800" dirty="0"/>
              <a:t> to the Smart Farming field.</a:t>
            </a:r>
          </a:p>
          <a:p>
            <a:pPr>
              <a:spcAft>
                <a:spcPts val="1200"/>
              </a:spcAft>
            </a:pPr>
            <a:r>
              <a:rPr lang="it-IT" sz="2800" dirty="0"/>
              <a:t>The </a:t>
            </a:r>
            <a:r>
              <a:rPr lang="it-IT" sz="2800" dirty="0" err="1"/>
              <a:t>prototype</a:t>
            </a:r>
            <a:r>
              <a:rPr lang="it-IT" sz="2800" dirty="0"/>
              <a:t> </a:t>
            </a:r>
            <a:r>
              <a:rPr lang="it-IT" sz="2800" dirty="0" err="1"/>
              <a:t>consisted</a:t>
            </a:r>
            <a:r>
              <a:rPr lang="it-IT" sz="2800" dirty="0"/>
              <a:t> of a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for </a:t>
            </a:r>
            <a:r>
              <a:rPr lang="it-IT" sz="2800" dirty="0" err="1"/>
              <a:t>automatic</a:t>
            </a:r>
            <a:r>
              <a:rPr lang="it-IT" sz="2800" dirty="0"/>
              <a:t> water supply of a </a:t>
            </a:r>
            <a:r>
              <a:rPr lang="it-IT" sz="2800" dirty="0" err="1"/>
              <a:t>flowerpot</a:t>
            </a:r>
            <a:r>
              <a:rPr lang="it-IT" sz="2800" dirty="0"/>
              <a:t>, </a:t>
            </a:r>
            <a:r>
              <a:rPr lang="it-IT" sz="2800" dirty="0" err="1"/>
              <a:t>where</a:t>
            </a:r>
            <a:r>
              <a:rPr lang="it-IT" sz="2800" dirty="0"/>
              <a:t>:</a:t>
            </a:r>
          </a:p>
          <a:p>
            <a:pPr lvl="1">
              <a:spcAft>
                <a:spcPts val="600"/>
              </a:spcAft>
            </a:pPr>
            <a:r>
              <a:rPr lang="it-IT" sz="2600" b="1" dirty="0"/>
              <a:t>An input </a:t>
            </a:r>
            <a:r>
              <a:rPr lang="it-IT" sz="2600" b="1" dirty="0" err="1"/>
              <a:t>node</a:t>
            </a:r>
            <a:r>
              <a:rPr lang="it-IT" sz="2600" b="1" dirty="0"/>
              <a:t> </a:t>
            </a:r>
            <a:r>
              <a:rPr lang="it-IT" sz="2600" dirty="0"/>
              <a:t>(</a:t>
            </a:r>
            <a:r>
              <a:rPr lang="it-IT" sz="2600" dirty="0" err="1"/>
              <a:t>Sancus</a:t>
            </a:r>
            <a:r>
              <a:rPr lang="it-IT" sz="2600" dirty="0"/>
              <a:t> 1), </a:t>
            </a:r>
            <a:r>
              <a:rPr lang="it-IT" sz="2600" dirty="0" err="1"/>
              <a:t>retrieves</a:t>
            </a:r>
            <a:r>
              <a:rPr lang="it-IT" sz="2600" dirty="0"/>
              <a:t> data from a </a:t>
            </a:r>
            <a:r>
              <a:rPr lang="it-IT" sz="2600" dirty="0" err="1"/>
              <a:t>flowerpot</a:t>
            </a:r>
            <a:r>
              <a:rPr lang="it-IT" sz="2600" dirty="0"/>
              <a:t> </a:t>
            </a:r>
            <a:r>
              <a:rPr lang="it-IT" sz="2600" dirty="0" err="1"/>
              <a:t>using</a:t>
            </a:r>
            <a:r>
              <a:rPr lang="it-IT" sz="2600" dirty="0"/>
              <a:t> </a:t>
            </a:r>
            <a:r>
              <a:rPr lang="it-IT" sz="2600" dirty="0" err="1"/>
              <a:t>sensors</a:t>
            </a:r>
            <a:endParaRPr lang="it-IT" sz="2600" dirty="0"/>
          </a:p>
          <a:p>
            <a:pPr lvl="1">
              <a:spcAft>
                <a:spcPts val="600"/>
              </a:spcAft>
            </a:pPr>
            <a:r>
              <a:rPr lang="it-IT" sz="2600" b="1" dirty="0"/>
              <a:t>A </a:t>
            </a:r>
            <a:r>
              <a:rPr lang="it-IT" sz="2600" b="1" dirty="0" err="1"/>
              <a:t>computation</a:t>
            </a:r>
            <a:r>
              <a:rPr lang="it-IT" sz="2600" b="1" dirty="0"/>
              <a:t> </a:t>
            </a:r>
            <a:r>
              <a:rPr lang="it-IT" sz="2600" b="1" dirty="0" err="1"/>
              <a:t>node</a:t>
            </a:r>
            <a:r>
              <a:rPr lang="it-IT" sz="2600" b="1" dirty="0"/>
              <a:t> </a:t>
            </a:r>
            <a:r>
              <a:rPr lang="it-IT" sz="2600" dirty="0"/>
              <a:t>(SGX server) </a:t>
            </a:r>
            <a:r>
              <a:rPr lang="it-IT" sz="2600" dirty="0" err="1"/>
              <a:t>executes</a:t>
            </a:r>
            <a:r>
              <a:rPr lang="it-IT" sz="2600" dirty="0"/>
              <a:t> some </a:t>
            </a:r>
            <a:r>
              <a:rPr lang="it-IT" sz="2600" dirty="0" err="1"/>
              <a:t>logic</a:t>
            </a:r>
            <a:r>
              <a:rPr lang="it-IT" sz="2600" dirty="0"/>
              <a:t> </a:t>
            </a:r>
            <a:r>
              <a:rPr lang="it-IT" sz="2600" dirty="0" err="1"/>
              <a:t>given</a:t>
            </a:r>
            <a:r>
              <a:rPr lang="it-IT" sz="2600" dirty="0"/>
              <a:t> the data </a:t>
            </a:r>
            <a:r>
              <a:rPr lang="it-IT" sz="2600" dirty="0" err="1"/>
              <a:t>received</a:t>
            </a:r>
            <a:r>
              <a:rPr lang="it-IT" sz="2600" dirty="0"/>
              <a:t> and makes </a:t>
            </a:r>
            <a:r>
              <a:rPr lang="it-IT" sz="2600" dirty="0" err="1"/>
              <a:t>decisions</a:t>
            </a:r>
            <a:endParaRPr lang="it-IT" sz="2600" dirty="0"/>
          </a:p>
          <a:p>
            <a:pPr lvl="1"/>
            <a:r>
              <a:rPr lang="it-IT" sz="2600" b="1" dirty="0"/>
              <a:t>An output </a:t>
            </a:r>
            <a:r>
              <a:rPr lang="it-IT" sz="2600" b="1" dirty="0" err="1"/>
              <a:t>node</a:t>
            </a:r>
            <a:r>
              <a:rPr lang="it-IT" sz="2600" b="1" dirty="0"/>
              <a:t> </a:t>
            </a:r>
            <a:r>
              <a:rPr lang="it-IT" sz="2600" dirty="0"/>
              <a:t>(</a:t>
            </a:r>
            <a:r>
              <a:rPr lang="it-IT" sz="2600" dirty="0" err="1"/>
              <a:t>Sancus</a:t>
            </a:r>
            <a:r>
              <a:rPr lang="it-IT" sz="2600" dirty="0"/>
              <a:t> 2) </a:t>
            </a:r>
            <a:r>
              <a:rPr lang="it-IT" sz="2600" dirty="0" err="1"/>
              <a:t>receives</a:t>
            </a:r>
            <a:r>
              <a:rPr lang="it-IT" sz="2600" dirty="0"/>
              <a:t> </a:t>
            </a:r>
            <a:r>
              <a:rPr lang="it-IT" sz="2600" dirty="0" err="1"/>
              <a:t>commands</a:t>
            </a:r>
            <a:r>
              <a:rPr lang="it-IT" sz="2600" dirty="0"/>
              <a:t> from the SGX server to </a:t>
            </a:r>
            <a:r>
              <a:rPr lang="it-IT" sz="2600" dirty="0" err="1"/>
              <a:t>enable</a:t>
            </a:r>
            <a:r>
              <a:rPr lang="it-IT" sz="2600" dirty="0"/>
              <a:t>/</a:t>
            </a:r>
            <a:r>
              <a:rPr lang="it-IT" sz="2600" dirty="0" err="1"/>
              <a:t>disable</a:t>
            </a:r>
            <a:r>
              <a:rPr lang="it-IT" sz="2600" dirty="0"/>
              <a:t> the water </a:t>
            </a:r>
            <a:r>
              <a:rPr lang="it-IT" sz="2600" dirty="0" err="1"/>
              <a:t>tap</a:t>
            </a:r>
            <a:endParaRPr lang="it-IT" sz="26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8E4C64-2A04-4B6A-9CD1-F07B4E3DEE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577" t="6110" r="7103" b="6140"/>
          <a:stretch/>
        </p:blipFill>
        <p:spPr>
          <a:xfrm>
            <a:off x="5976000" y="1359036"/>
            <a:ext cx="6096730" cy="4320208"/>
          </a:xfr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DB0BB3AE-6B4F-46C9-BA8A-A9BF883B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r>
              <a:rPr lang="it-IT" dirty="0"/>
              <a:t> for Smart Farming</a:t>
            </a:r>
          </a:p>
        </p:txBody>
      </p:sp>
    </p:spTree>
    <p:extLst>
      <p:ext uri="{BB962C8B-B14F-4D97-AF65-F5344CB8AC3E}">
        <p14:creationId xmlns:p14="http://schemas.microsoft.com/office/powerpoint/2010/main" val="397791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DAAD8BD-8644-48B8-9EEA-EE34762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it-IT" b="1" dirty="0" err="1"/>
              <a:t>Availability</a:t>
            </a:r>
            <a:r>
              <a:rPr lang="it-IT" b="1" dirty="0"/>
              <a:t> </a:t>
            </a:r>
            <a:r>
              <a:rPr lang="it-IT" b="1" dirty="0" err="1"/>
              <a:t>concerns</a:t>
            </a:r>
            <a:r>
              <a:rPr lang="it-IT" b="1" dirty="0"/>
              <a:t>: </a:t>
            </a:r>
            <a:r>
              <a:rPr lang="it-IT" dirty="0" err="1"/>
              <a:t>implement</a:t>
            </a:r>
            <a:r>
              <a:rPr lang="it-IT" dirty="0"/>
              <a:t> some «backup» </a:t>
            </a:r>
            <a:r>
              <a:rPr lang="it-IT" dirty="0" err="1"/>
              <a:t>logic</a:t>
            </a:r>
            <a:r>
              <a:rPr lang="it-IT" dirty="0"/>
              <a:t> to be </a:t>
            </a:r>
            <a:r>
              <a:rPr lang="it-IT" dirty="0" err="1"/>
              <a:t>executed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(e.g. the network </a:t>
            </a:r>
            <a:r>
              <a:rPr lang="it-IT" dirty="0" err="1"/>
              <a:t>goes</a:t>
            </a:r>
            <a:r>
              <a:rPr lang="it-IT" dirty="0"/>
              <a:t> down)</a:t>
            </a:r>
            <a:endParaRPr lang="it-IT" b="1" dirty="0"/>
          </a:p>
          <a:p>
            <a:pPr>
              <a:spcAft>
                <a:spcPts val="1200"/>
              </a:spcAft>
            </a:pPr>
            <a:r>
              <a:rPr lang="it-IT" b="1" dirty="0"/>
              <a:t>General network API: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Event Managers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mediums</a:t>
            </a:r>
            <a:endParaRPr lang="it-IT" b="1" dirty="0"/>
          </a:p>
          <a:p>
            <a:r>
              <a:rPr lang="it-IT" b="1" dirty="0"/>
              <a:t>End-user </a:t>
            </a:r>
            <a:r>
              <a:rPr lang="it-IT" b="1" dirty="0" err="1"/>
              <a:t>application</a:t>
            </a:r>
            <a:r>
              <a:rPr lang="it-IT" b="1" dirty="0"/>
              <a:t>: </a:t>
            </a:r>
            <a:r>
              <a:rPr lang="it-IT" dirty="0"/>
              <a:t>a dashboard for the end-user (i.e. the farmer) </a:t>
            </a:r>
            <a:r>
              <a:rPr lang="it-IT" dirty="0" err="1"/>
              <a:t>used</a:t>
            </a:r>
            <a:r>
              <a:rPr lang="it-IT" dirty="0"/>
              <a:t> to monitor the system and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commands</a:t>
            </a:r>
            <a:endParaRPr lang="it-IT" b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A09C38B-26D4-420E-837B-56E1FDAB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B3A8E9-5CD9-4DD8-856A-4980DFA3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45B4119-018F-4EB9-B61B-61A116EB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ideas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143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DFAEF27-4A8A-4104-B42B-2D0B3A85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74349D-954B-4506-B816-24F757DA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19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5DB7EC-CC04-4A2E-A2ED-53F34366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718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B0411BD-EBD0-4A8C-BF3E-C8864F8F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7F5031-1EA6-4F7D-BC19-C2BA2BED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8B342F-9D40-448E-A01F-38F019D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546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B0B4D7-091E-4A10-BB23-3E1BCDF1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657D88-0AE7-4554-9088-B078AFCC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5CC5D5A6-2AEE-4A42-930D-F3C4CD9F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it-IT" dirty="0"/>
              <a:t>An </a:t>
            </a:r>
            <a:r>
              <a:rPr lang="it-IT" dirty="0" err="1"/>
              <a:t>interesting</a:t>
            </a:r>
            <a:r>
              <a:rPr lang="it-IT" dirty="0"/>
              <a:t> project </a:t>
            </a:r>
            <a:r>
              <a:rPr lang="it-IT" dirty="0" err="1"/>
              <a:t>developed</a:t>
            </a:r>
            <a:r>
              <a:rPr lang="it-IT" dirty="0"/>
              <a:t> by </a:t>
            </a:r>
            <a:r>
              <a:rPr lang="it-IT" dirty="0" err="1"/>
              <a:t>researchers</a:t>
            </a:r>
            <a:r>
              <a:rPr lang="it-IT" dirty="0"/>
              <a:t> from the Stanford University.</a:t>
            </a:r>
          </a:p>
          <a:p>
            <a:pPr>
              <a:spcAft>
                <a:spcPts val="1200"/>
              </a:spcAft>
            </a:pPr>
            <a:r>
              <a:rPr lang="it-IT" dirty="0"/>
              <a:t>Goal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secure</a:t>
            </a:r>
            <a:r>
              <a:rPr lang="it-IT" dirty="0"/>
              <a:t> some sensitive </a:t>
            </a:r>
            <a:r>
              <a:rPr lang="it-IT" dirty="0" err="1"/>
              <a:t>form</a:t>
            </a:r>
            <a:r>
              <a:rPr lang="it-IT" dirty="0"/>
              <a:t> fields of a web page (e.g. credit card info), </a:t>
            </a:r>
            <a:r>
              <a:rPr lang="it-IT" dirty="0" err="1"/>
              <a:t>protecting</a:t>
            </a:r>
            <a:r>
              <a:rPr lang="it-IT" dirty="0"/>
              <a:t> the data </a:t>
            </a:r>
            <a:r>
              <a:rPr lang="it-IT" dirty="0" err="1"/>
              <a:t>inserted</a:t>
            </a:r>
            <a:r>
              <a:rPr lang="it-IT" dirty="0"/>
              <a:t> by the user from the </a:t>
            </a:r>
            <a:r>
              <a:rPr lang="it-IT" dirty="0" err="1"/>
              <a:t>keyboard</a:t>
            </a:r>
            <a:r>
              <a:rPr lang="it-IT" dirty="0"/>
              <a:t> to the remote server.</a:t>
            </a:r>
          </a:p>
          <a:p>
            <a:r>
              <a:rPr lang="it-IT" dirty="0"/>
              <a:t>The concept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establish</a:t>
            </a:r>
            <a:r>
              <a:rPr lang="it-IT" dirty="0"/>
              <a:t> a «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»,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untrusted</a:t>
            </a:r>
            <a:r>
              <a:rPr lang="it-IT" dirty="0"/>
              <a:t> (OS, browser, etc..)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with </a:t>
            </a:r>
            <a:r>
              <a:rPr lang="it-IT" dirty="0" err="1"/>
              <a:t>our</a:t>
            </a:r>
            <a:r>
              <a:rPr lang="it-IT" dirty="0"/>
              <a:t> work,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Fidelius</a:t>
            </a:r>
            <a:r>
              <a:rPr lang="it-IT" dirty="0"/>
              <a:t>’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concern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confidentiality</a:t>
            </a:r>
            <a:r>
              <a:rPr lang="it-IT" dirty="0"/>
              <a:t> of data.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, </a:t>
            </a:r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primarily</a:t>
            </a:r>
            <a:r>
              <a:rPr lang="it-IT" dirty="0"/>
              <a:t> on </a:t>
            </a:r>
            <a:r>
              <a:rPr lang="it-IT" b="1" dirty="0" err="1"/>
              <a:t>integrity</a:t>
            </a:r>
            <a:r>
              <a:rPr lang="it-IT" dirty="0"/>
              <a:t>.</a:t>
            </a:r>
          </a:p>
        </p:txBody>
      </p:sp>
      <p:pic>
        <p:nvPicPr>
          <p:cNvPr id="15" name="Segnaposto contenuto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EC2E30E-C7FC-4FF2-AA9D-AEE6F271C0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16650" y="2352647"/>
            <a:ext cx="5856080" cy="3070705"/>
          </a:xfr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E65870FB-D55A-4BC1-BA00-1A520E04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Fidelius</a:t>
            </a:r>
            <a:r>
              <a:rPr lang="en-US" dirty="0"/>
              <a:t>: Protecting User Secrets from Compromised Browsers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084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8D565D1-D552-45DF-A804-4CE4E171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28DCD60-95B7-493F-8DE3-D1F8C8B3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21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62BB109-3B14-4D68-B7B1-DDDFE5B5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51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092E72D-76E3-4512-8A5E-4EC25CD3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Over the </a:t>
            </a:r>
            <a:r>
              <a:rPr lang="it-IT" dirty="0" err="1"/>
              <a:t>past</a:t>
            </a:r>
            <a:r>
              <a:rPr lang="it-IT" dirty="0"/>
              <a:t> 6-8 weeks, i </a:t>
            </a:r>
            <a:r>
              <a:rPr lang="it-IT" dirty="0" err="1"/>
              <a:t>developed</a:t>
            </a:r>
            <a:r>
              <a:rPr lang="it-IT" dirty="0"/>
              <a:t> a framework for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SGX </a:t>
            </a:r>
            <a:r>
              <a:rPr lang="it-IT" dirty="0" err="1"/>
              <a:t>enclaves</a:t>
            </a:r>
            <a:endParaRPr lang="it-IT" dirty="0"/>
          </a:p>
          <a:p>
            <a:endParaRPr lang="it-IT" dirty="0"/>
          </a:p>
          <a:p>
            <a:r>
              <a:rPr lang="it-IT" dirty="0"/>
              <a:t>Next steps: integrate SGX and </a:t>
            </a:r>
            <a:r>
              <a:rPr lang="it-IT" dirty="0" err="1"/>
              <a:t>Sancus</a:t>
            </a:r>
            <a:r>
              <a:rPr lang="it-IT" dirty="0"/>
              <a:t> </a:t>
            </a:r>
            <a:r>
              <a:rPr lang="it-IT" dirty="0" err="1"/>
              <a:t>enclaves</a:t>
            </a:r>
            <a:endParaRPr lang="it-IT" dirty="0"/>
          </a:p>
          <a:p>
            <a:pPr lvl="1"/>
            <a:r>
              <a:rPr lang="it-IT" dirty="0"/>
              <a:t>At the </a:t>
            </a:r>
            <a:r>
              <a:rPr lang="it-IT" dirty="0" err="1"/>
              <a:t>same</a:t>
            </a:r>
            <a:r>
              <a:rPr lang="it-IT" dirty="0"/>
              <a:t> time: </a:t>
            </a:r>
            <a:r>
              <a:rPr lang="it-IT" dirty="0" err="1"/>
              <a:t>improve</a:t>
            </a:r>
            <a:r>
              <a:rPr lang="it-IT" dirty="0"/>
              <a:t> code, </a:t>
            </a:r>
            <a:r>
              <a:rPr lang="it-IT" dirty="0" err="1"/>
              <a:t>provide</a:t>
            </a:r>
            <a:r>
              <a:rPr lang="it-IT" dirty="0"/>
              <a:t> new features</a:t>
            </a:r>
          </a:p>
          <a:p>
            <a:pPr lvl="1"/>
            <a:r>
              <a:rPr lang="it-IT" dirty="0"/>
              <a:t>Demo for Smart Farming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36EBFA-B7DF-46D9-850C-91FC6D7E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73575F-2B76-462F-B70F-24BADE46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D2B398-AE1A-4D95-AC82-74777715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14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634CF44-4C14-4651-9918-79516E3C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hlinkClick r:id="rId2"/>
              </a:rPr>
              <a:t>Authentic</a:t>
            </a:r>
            <a:r>
              <a:rPr lang="it-IT" dirty="0">
                <a:hlinkClick r:id="rId2"/>
              </a:rPr>
              <a:t> </a:t>
            </a:r>
            <a:r>
              <a:rPr lang="it-IT" dirty="0" err="1">
                <a:hlinkClick r:id="rId2"/>
              </a:rPr>
              <a:t>Execution</a:t>
            </a:r>
            <a:endParaRPr lang="it-IT" dirty="0"/>
          </a:p>
          <a:p>
            <a:r>
              <a:rPr lang="it-IT" dirty="0" err="1">
                <a:hlinkClick r:id="rId3"/>
              </a:rPr>
              <a:t>Rust</a:t>
            </a:r>
            <a:r>
              <a:rPr lang="it-IT" dirty="0">
                <a:hlinkClick r:id="rId3"/>
              </a:rPr>
              <a:t> programming </a:t>
            </a:r>
            <a:r>
              <a:rPr lang="it-IT" dirty="0" err="1">
                <a:hlinkClick r:id="rId3"/>
              </a:rPr>
              <a:t>language</a:t>
            </a:r>
            <a:endParaRPr lang="it-IT" dirty="0"/>
          </a:p>
          <a:p>
            <a:r>
              <a:rPr lang="it-IT" dirty="0" err="1">
                <a:hlinkClick r:id="rId4"/>
              </a:rPr>
              <a:t>Fortanix</a:t>
            </a:r>
            <a:r>
              <a:rPr lang="it-IT" dirty="0">
                <a:hlinkClick r:id="rId4"/>
              </a:rPr>
              <a:t> EDP</a:t>
            </a:r>
            <a:endParaRPr lang="it-IT" dirty="0"/>
          </a:p>
          <a:p>
            <a:r>
              <a:rPr lang="it-IT" dirty="0">
                <a:hlinkClick r:id="rId5"/>
              </a:rPr>
              <a:t>Remote </a:t>
            </a:r>
            <a:r>
              <a:rPr lang="it-IT" dirty="0" err="1">
                <a:hlinkClick r:id="rId5"/>
              </a:rPr>
              <a:t>Attestation</a:t>
            </a:r>
            <a:r>
              <a:rPr lang="it-IT" dirty="0">
                <a:hlinkClick r:id="rId5"/>
              </a:rPr>
              <a:t> </a:t>
            </a:r>
            <a:r>
              <a:rPr lang="it-IT" dirty="0" err="1">
                <a:hlinkClick r:id="rId5"/>
              </a:rPr>
              <a:t>Rust</a:t>
            </a:r>
            <a:r>
              <a:rPr lang="it-IT" dirty="0">
                <a:hlinkClick r:id="rId5"/>
              </a:rPr>
              <a:t> code</a:t>
            </a:r>
            <a:endParaRPr lang="it-IT" dirty="0"/>
          </a:p>
          <a:p>
            <a:r>
              <a:rPr lang="it-IT" dirty="0" err="1">
                <a:hlinkClick r:id="rId6"/>
              </a:rPr>
              <a:t>Fidelius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3A48B1B-62D7-47C3-9274-A2025F05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153B86-7648-438D-9215-66FEC998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7968955C-F38B-408A-AF5F-C821775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29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978F9A-A824-466C-B4DC-87F9E52A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71766"/>
            <a:ext cx="11041200" cy="4724234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of a </a:t>
            </a:r>
            <a:r>
              <a:rPr lang="it-IT" dirty="0" err="1"/>
              <a:t>distributed</a:t>
            </a:r>
            <a:r>
              <a:rPr lang="it-IT" dirty="0"/>
              <a:t>, event-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for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architectures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practice</a:t>
            </a:r>
            <a:r>
              <a:rPr lang="it-IT" dirty="0"/>
              <a:t>, i </a:t>
            </a:r>
            <a:r>
              <a:rPr lang="it-IT" dirty="0" err="1"/>
              <a:t>extend</a:t>
            </a:r>
            <a:r>
              <a:rPr lang="it-IT" dirty="0"/>
              <a:t> the concept of «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», </a:t>
            </a:r>
            <a:r>
              <a:rPr lang="it-IT" dirty="0" err="1"/>
              <a:t>providing</a:t>
            </a:r>
            <a:r>
              <a:rPr lang="it-IT" dirty="0"/>
              <a:t> new features to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support of the Intel SGX </a:t>
            </a:r>
            <a:r>
              <a:rPr lang="it-IT" dirty="0" err="1"/>
              <a:t>architecture</a:t>
            </a:r>
            <a:r>
              <a:rPr lang="it-IT" dirty="0"/>
              <a:t>, and the </a:t>
            </a:r>
            <a:r>
              <a:rPr lang="it-IT" dirty="0" err="1"/>
              <a:t>integration</a:t>
            </a:r>
            <a:r>
              <a:rPr lang="it-IT" dirty="0"/>
              <a:t> with </a:t>
            </a:r>
            <a:r>
              <a:rPr lang="it-IT" dirty="0" err="1"/>
              <a:t>Sancus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Smart Farming,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interesting</a:t>
            </a:r>
            <a:r>
              <a:rPr lang="it-IT" dirty="0"/>
              <a:t> use-case </a:t>
            </a:r>
            <a:r>
              <a:rPr lang="it-IT" dirty="0" err="1"/>
              <a:t>where</a:t>
            </a:r>
            <a:r>
              <a:rPr lang="it-IT" dirty="0"/>
              <a:t> security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concern</a:t>
            </a:r>
            <a:r>
              <a:rPr lang="it-IT" dirty="0"/>
              <a:t>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EBBF5A-1B84-4E21-B241-D08A5BEC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2DAFA5-1C6C-42F8-904B-D80C013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5E2FA52-18D2-4738-922B-E44A9D2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r>
              <a:rPr lang="it-IT" dirty="0"/>
              <a:t>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021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559C45E-B599-4432-8DA9-E4B19E70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9C8231-5E16-4DE4-836A-A991478C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82BF55C-395C-4A64-B1FF-B392E7A1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between</a:t>
            </a:r>
            <a:r>
              <a:rPr lang="it-IT" dirty="0"/>
              <a:t> SGX </a:t>
            </a:r>
            <a:r>
              <a:rPr lang="it-IT" dirty="0" err="1"/>
              <a:t>enclaves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375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DBA3F80-548A-4D3E-889C-5428F0A5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it-IT" dirty="0"/>
              <a:t>The first step of </a:t>
            </a:r>
            <a:r>
              <a:rPr lang="it-IT" dirty="0" err="1"/>
              <a:t>my</a:t>
            </a:r>
            <a:r>
              <a:rPr lang="it-IT" dirty="0"/>
              <a:t> work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an 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framework for </a:t>
            </a:r>
            <a:r>
              <a:rPr lang="it-IT" dirty="0" err="1"/>
              <a:t>applications</a:t>
            </a:r>
            <a:r>
              <a:rPr lang="it-IT" dirty="0"/>
              <a:t> (</a:t>
            </a:r>
            <a:r>
              <a:rPr lang="it-IT" dirty="0" err="1"/>
              <a:t>enclaves</a:t>
            </a:r>
            <a:r>
              <a:rPr lang="it-IT" dirty="0"/>
              <a:t>)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Intel SGX.</a:t>
            </a:r>
          </a:p>
          <a:p>
            <a:pPr>
              <a:spcAft>
                <a:spcPts val="1200"/>
              </a:spcAft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philosophy</a:t>
            </a:r>
            <a:r>
              <a:rPr lang="it-IT" dirty="0"/>
              <a:t> and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</a:t>
            </a:r>
            <a:r>
              <a:rPr lang="it-IT" dirty="0" err="1"/>
              <a:t>Sancus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lvl="1">
              <a:spcAft>
                <a:spcPts val="1200"/>
              </a:spcAft>
            </a:pPr>
            <a:r>
              <a:rPr lang="it-IT" sz="2200" dirty="0"/>
              <a:t>The framework </a:t>
            </a:r>
            <a:r>
              <a:rPr lang="it-IT" sz="2200" dirty="0" err="1"/>
              <a:t>provides</a:t>
            </a:r>
            <a:r>
              <a:rPr lang="it-IT" sz="2200" dirty="0"/>
              <a:t> to the developer an </a:t>
            </a:r>
            <a:r>
              <a:rPr lang="it-IT" sz="2200" dirty="0" err="1"/>
              <a:t>abstraction</a:t>
            </a:r>
            <a:r>
              <a:rPr lang="it-IT" sz="2200" dirty="0"/>
              <a:t> </a:t>
            </a:r>
            <a:r>
              <a:rPr lang="it-IT" sz="2200" dirty="0" err="1"/>
              <a:t>where</a:t>
            </a:r>
            <a:r>
              <a:rPr lang="it-IT" sz="2200" dirty="0"/>
              <a:t> </a:t>
            </a:r>
            <a:r>
              <a:rPr lang="it-IT" sz="2200" dirty="0" err="1"/>
              <a:t>all</a:t>
            </a:r>
            <a:r>
              <a:rPr lang="it-IT" sz="2200" dirty="0"/>
              <a:t> the </a:t>
            </a:r>
            <a:r>
              <a:rPr lang="it-IT" sz="2200" dirty="0" err="1"/>
              <a:t>main</a:t>
            </a:r>
            <a:r>
              <a:rPr lang="it-IT" sz="2200" dirty="0"/>
              <a:t> </a:t>
            </a:r>
            <a:r>
              <a:rPr lang="it-IT" sz="2200" dirty="0" err="1"/>
              <a:t>functionalities</a:t>
            </a:r>
            <a:r>
              <a:rPr lang="it-IT" sz="2200" dirty="0"/>
              <a:t> are </a:t>
            </a:r>
            <a:r>
              <a:rPr lang="it-IT" sz="2200" dirty="0" err="1"/>
              <a:t>provided</a:t>
            </a:r>
            <a:r>
              <a:rPr lang="it-IT" sz="2200" dirty="0"/>
              <a:t> </a:t>
            </a:r>
            <a:r>
              <a:rPr lang="it-IT" sz="2200" dirty="0" err="1"/>
              <a:t>automatically</a:t>
            </a:r>
            <a:r>
              <a:rPr lang="it-IT" sz="2200" dirty="0"/>
              <a:t>. </a:t>
            </a:r>
          </a:p>
          <a:p>
            <a:pPr lvl="1">
              <a:spcAft>
                <a:spcPts val="1200"/>
              </a:spcAft>
            </a:pPr>
            <a:r>
              <a:rPr lang="it-IT" sz="2200" dirty="0"/>
              <a:t>The developer </a:t>
            </a:r>
            <a:r>
              <a:rPr lang="it-IT" sz="2200" dirty="0" err="1"/>
              <a:t>only</a:t>
            </a:r>
            <a:r>
              <a:rPr lang="it-IT" sz="2200" dirty="0"/>
              <a:t> </a:t>
            </a:r>
            <a:r>
              <a:rPr lang="it-IT" sz="2200" dirty="0" err="1"/>
              <a:t>needs</a:t>
            </a:r>
            <a:r>
              <a:rPr lang="it-IT" sz="2200" dirty="0"/>
              <a:t> to </a:t>
            </a:r>
            <a:r>
              <a:rPr lang="it-IT" sz="2200" dirty="0" err="1"/>
              <a:t>write</a:t>
            </a:r>
            <a:r>
              <a:rPr lang="it-IT" sz="2200" dirty="0"/>
              <a:t> the core </a:t>
            </a:r>
            <a:r>
              <a:rPr lang="it-IT" sz="2200" dirty="0" err="1"/>
              <a:t>logic</a:t>
            </a:r>
            <a:r>
              <a:rPr lang="it-IT" sz="2200" dirty="0"/>
              <a:t> of the </a:t>
            </a:r>
            <a:r>
              <a:rPr lang="it-IT" sz="2200" dirty="0" err="1"/>
              <a:t>module</a:t>
            </a:r>
            <a:r>
              <a:rPr lang="it-IT" sz="2200" dirty="0"/>
              <a:t>, </a:t>
            </a:r>
            <a:r>
              <a:rPr lang="it-IT" sz="2200" dirty="0" err="1"/>
              <a:t>defining</a:t>
            </a:r>
            <a:r>
              <a:rPr lang="it-IT" sz="2200" dirty="0"/>
              <a:t> </a:t>
            </a:r>
            <a:r>
              <a:rPr lang="it-IT" sz="2200" dirty="0" err="1"/>
              <a:t>also</a:t>
            </a:r>
            <a:r>
              <a:rPr lang="it-IT" sz="2200" dirty="0"/>
              <a:t> </a:t>
            </a:r>
            <a:r>
              <a:rPr lang="it-IT" sz="2200" dirty="0" err="1"/>
              <a:t>how</a:t>
            </a:r>
            <a:r>
              <a:rPr lang="it-IT" sz="2200" dirty="0"/>
              <a:t> the </a:t>
            </a:r>
            <a:r>
              <a:rPr lang="it-IT" sz="2200" dirty="0" err="1"/>
              <a:t>modules</a:t>
            </a:r>
            <a:r>
              <a:rPr lang="it-IT" sz="2200" dirty="0"/>
              <a:t> are </a:t>
            </a:r>
            <a:r>
              <a:rPr lang="it-IT" sz="2200" dirty="0" err="1"/>
              <a:t>connected</a:t>
            </a:r>
            <a:r>
              <a:rPr lang="it-IT" sz="2200" dirty="0"/>
              <a:t> </a:t>
            </a:r>
            <a:r>
              <a:rPr lang="it-IT" sz="2200" dirty="0" err="1"/>
              <a:t>each</a:t>
            </a:r>
            <a:r>
              <a:rPr lang="it-IT" sz="2200" dirty="0"/>
              <a:t> </a:t>
            </a:r>
            <a:r>
              <a:rPr lang="it-IT" sz="2200" dirty="0" err="1"/>
              <a:t>other</a:t>
            </a:r>
            <a:r>
              <a:rPr lang="it-IT" sz="2200" dirty="0"/>
              <a:t>, </a:t>
            </a:r>
            <a:r>
              <a:rPr lang="it-IT" sz="2200" dirty="0" err="1"/>
              <a:t>using</a:t>
            </a:r>
            <a:r>
              <a:rPr lang="it-IT" sz="2200" dirty="0"/>
              <a:t> a </a:t>
            </a:r>
            <a:r>
              <a:rPr lang="it-IT" sz="2200" b="1" dirty="0" err="1"/>
              <a:t>descriptor</a:t>
            </a:r>
            <a:r>
              <a:rPr lang="it-IT" sz="2200" b="1" dirty="0"/>
              <a:t> file </a:t>
            </a:r>
            <a:r>
              <a:rPr lang="it-IT" sz="2200" dirty="0"/>
              <a:t>and </a:t>
            </a:r>
            <a:r>
              <a:rPr lang="it-IT" sz="2200" b="1" dirty="0" err="1"/>
              <a:t>annotations</a:t>
            </a:r>
            <a:r>
              <a:rPr lang="it-IT" sz="2200" b="1" dirty="0"/>
              <a:t> </a:t>
            </a:r>
            <a:r>
              <a:rPr lang="it-IT" sz="2200" dirty="0"/>
              <a:t>in the code.</a:t>
            </a:r>
          </a:p>
          <a:p>
            <a:pPr lvl="1"/>
            <a:r>
              <a:rPr lang="it-IT" sz="2200" dirty="0"/>
              <a:t> </a:t>
            </a:r>
            <a:r>
              <a:rPr lang="it-IT" sz="2200" dirty="0" err="1"/>
              <a:t>All</a:t>
            </a:r>
            <a:r>
              <a:rPr lang="it-IT" sz="2200" dirty="0"/>
              <a:t> the </a:t>
            </a:r>
            <a:r>
              <a:rPr lang="it-IT" sz="2200" dirty="0" err="1"/>
              <a:t>rest</a:t>
            </a:r>
            <a:r>
              <a:rPr lang="it-IT" sz="2200" dirty="0"/>
              <a:t> (i.e. the code for </a:t>
            </a:r>
            <a:r>
              <a:rPr lang="it-IT" sz="2200" dirty="0" err="1"/>
              <a:t>Enclaved</a:t>
            </a:r>
            <a:r>
              <a:rPr lang="it-IT" sz="2200" dirty="0"/>
              <a:t> </a:t>
            </a:r>
            <a:r>
              <a:rPr lang="it-IT" sz="2200" dirty="0" err="1"/>
              <a:t>Execution</a:t>
            </a:r>
            <a:r>
              <a:rPr lang="it-IT" sz="2200" dirty="0"/>
              <a:t> and </a:t>
            </a:r>
            <a:r>
              <a:rPr lang="it-IT" sz="2200" dirty="0" err="1"/>
              <a:t>Authentic</a:t>
            </a:r>
            <a:r>
              <a:rPr lang="it-IT" sz="2200" dirty="0"/>
              <a:t> </a:t>
            </a:r>
            <a:r>
              <a:rPr lang="it-IT" sz="2200" dirty="0" err="1"/>
              <a:t>Execution</a:t>
            </a:r>
            <a:r>
              <a:rPr lang="it-IT" sz="2200" dirty="0"/>
              <a:t>)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added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compile time.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C639F0-E3DC-45AD-BA84-722A3190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9AB576-5CB0-438B-AFB3-17EB8439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CEE5BE-C4E7-47DE-8E38-A30DFB63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01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27691FC-6726-443C-BF85-CCBD19F7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it-IT" dirty="0"/>
              <a:t>The </a:t>
            </a:r>
            <a:r>
              <a:rPr lang="it-IT" dirty="0" err="1"/>
              <a:t>applications</a:t>
            </a:r>
            <a:r>
              <a:rPr lang="it-IT" dirty="0"/>
              <a:t> are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i="1" dirty="0" err="1"/>
              <a:t>Rust</a:t>
            </a:r>
            <a:endParaRPr lang="it-IT" i="1" dirty="0"/>
          </a:p>
          <a:p>
            <a:pPr lvl="1"/>
            <a:r>
              <a:rPr lang="it-IT" sz="2200" dirty="0" err="1"/>
              <a:t>Efficient</a:t>
            </a:r>
            <a:r>
              <a:rPr lang="it-IT" sz="2200" dirty="0"/>
              <a:t>, </a:t>
            </a:r>
            <a:r>
              <a:rPr lang="it-IT" sz="2200" dirty="0" err="1"/>
              <a:t>modern</a:t>
            </a:r>
            <a:r>
              <a:rPr lang="it-IT" sz="2200" dirty="0"/>
              <a:t> programming </a:t>
            </a:r>
            <a:r>
              <a:rPr lang="it-IT" sz="2200" dirty="0" err="1"/>
              <a:t>language</a:t>
            </a:r>
            <a:endParaRPr lang="it-IT" sz="2200" dirty="0"/>
          </a:p>
          <a:p>
            <a:pPr lvl="1"/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 </a:t>
            </a:r>
            <a:r>
              <a:rPr lang="it-IT" sz="2200" b="1" dirty="0" err="1"/>
              <a:t>safe</a:t>
            </a:r>
            <a:r>
              <a:rPr lang="it-IT" sz="2200" b="1" dirty="0"/>
              <a:t> </a:t>
            </a:r>
            <a:r>
              <a:rPr lang="it-IT" sz="2200" dirty="0" err="1"/>
              <a:t>language</a:t>
            </a:r>
            <a:r>
              <a:rPr lang="it-IT" sz="2200" dirty="0"/>
              <a:t>: thanks to the </a:t>
            </a:r>
            <a:r>
              <a:rPr lang="it-IT" sz="2200" dirty="0" err="1"/>
              <a:t>powerful</a:t>
            </a:r>
            <a:r>
              <a:rPr lang="it-IT" sz="2200" dirty="0"/>
              <a:t> </a:t>
            </a:r>
            <a:r>
              <a:rPr lang="it-IT" sz="2200" dirty="0" err="1"/>
              <a:t>Rust</a:t>
            </a:r>
            <a:r>
              <a:rPr lang="it-IT" sz="2200" dirty="0"/>
              <a:t> </a:t>
            </a:r>
            <a:r>
              <a:rPr lang="it-IT" sz="2200" dirty="0" err="1"/>
              <a:t>compiler</a:t>
            </a:r>
            <a:r>
              <a:rPr lang="it-IT" sz="2200" dirty="0"/>
              <a:t>, </a:t>
            </a:r>
            <a:r>
              <a:rPr lang="it-IT" sz="2200" dirty="0" err="1"/>
              <a:t>many</a:t>
            </a:r>
            <a:r>
              <a:rPr lang="it-IT" sz="2200" dirty="0"/>
              <a:t> </a:t>
            </a:r>
            <a:r>
              <a:rPr lang="it-IT" sz="2200" dirty="0" err="1"/>
              <a:t>memory</a:t>
            </a:r>
            <a:r>
              <a:rPr lang="it-IT" sz="2200" dirty="0"/>
              <a:t> management </a:t>
            </a:r>
            <a:r>
              <a:rPr lang="it-IT" sz="2200" dirty="0" err="1"/>
              <a:t>vulnerabilities</a:t>
            </a:r>
            <a:r>
              <a:rPr lang="it-IT" sz="2200" dirty="0"/>
              <a:t> are </a:t>
            </a:r>
            <a:r>
              <a:rPr lang="it-IT" sz="2200" dirty="0" err="1"/>
              <a:t>prevented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compile time; for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ones</a:t>
            </a:r>
            <a:r>
              <a:rPr lang="it-IT" sz="2200" dirty="0"/>
              <a:t>, </a:t>
            </a:r>
            <a:r>
              <a:rPr lang="it-IT" sz="2200" dirty="0" err="1"/>
              <a:t>runtime</a:t>
            </a:r>
            <a:r>
              <a:rPr lang="it-IT" sz="2200" dirty="0"/>
              <a:t> controls are </a:t>
            </a:r>
            <a:r>
              <a:rPr lang="it-IT" sz="2200" dirty="0" err="1"/>
              <a:t>introduced</a:t>
            </a:r>
            <a:r>
              <a:rPr lang="it-IT" sz="2200" dirty="0"/>
              <a:t> (e.g. checking bounds of an array)</a:t>
            </a:r>
            <a:endParaRPr lang="it-IT" sz="2200" b="1" dirty="0"/>
          </a:p>
          <a:p>
            <a:pPr lvl="1"/>
            <a:endParaRPr lang="it-IT" dirty="0"/>
          </a:p>
          <a:p>
            <a:pPr>
              <a:spcAft>
                <a:spcPts val="1200"/>
              </a:spcAft>
            </a:pPr>
            <a:r>
              <a:rPr lang="it-IT" i="1" dirty="0" err="1"/>
              <a:t>Fortanix</a:t>
            </a:r>
            <a:r>
              <a:rPr lang="it-IT" i="1" dirty="0"/>
              <a:t> EDP </a:t>
            </a:r>
            <a:r>
              <a:rPr lang="it-IT" dirty="0" err="1"/>
              <a:t>is</a:t>
            </a:r>
            <a:r>
              <a:rPr lang="it-IT" dirty="0"/>
              <a:t> the framework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SGX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sz="2200" dirty="0"/>
              <a:t>The </a:t>
            </a:r>
            <a:r>
              <a:rPr lang="it-IT" sz="2200" dirty="0" err="1"/>
              <a:t>platform</a:t>
            </a:r>
            <a:r>
              <a:rPr lang="it-IT" sz="2200" dirty="0"/>
              <a:t> </a:t>
            </a:r>
            <a:r>
              <a:rPr lang="it-IT" sz="2200" dirty="0" err="1"/>
              <a:t>provides</a:t>
            </a:r>
            <a:r>
              <a:rPr lang="it-IT" sz="2200" dirty="0"/>
              <a:t> a full </a:t>
            </a:r>
            <a:r>
              <a:rPr lang="it-IT" sz="2200" dirty="0" err="1"/>
              <a:t>abstraction</a:t>
            </a:r>
            <a:r>
              <a:rPr lang="it-IT" sz="2200" dirty="0"/>
              <a:t> over the SGX </a:t>
            </a:r>
            <a:r>
              <a:rPr lang="it-IT" sz="2200" dirty="0" err="1"/>
              <a:t>layer</a:t>
            </a:r>
            <a:r>
              <a:rPr lang="it-IT" sz="2200" dirty="0"/>
              <a:t>, </a:t>
            </a:r>
            <a:r>
              <a:rPr lang="it-IT" sz="2200"/>
              <a:t>wher</a:t>
            </a:r>
            <a:r>
              <a:rPr lang="it-IT" sz="2200" dirty="0"/>
              <a:t>e</a:t>
            </a:r>
            <a:r>
              <a:rPr lang="it-IT" sz="2200"/>
              <a:t> </a:t>
            </a:r>
            <a:r>
              <a:rPr lang="it-IT" sz="2200" dirty="0"/>
              <a:t>the developer can </a:t>
            </a:r>
            <a:r>
              <a:rPr lang="it-IT" sz="2200" dirty="0" err="1"/>
              <a:t>write</a:t>
            </a:r>
            <a:r>
              <a:rPr lang="it-IT" sz="2200" dirty="0"/>
              <a:t> </a:t>
            </a:r>
            <a:r>
              <a:rPr lang="it-IT" sz="2200" dirty="0" err="1"/>
              <a:t>his</a:t>
            </a:r>
            <a:r>
              <a:rPr lang="it-IT" sz="2200" dirty="0"/>
              <a:t> </a:t>
            </a:r>
            <a:r>
              <a:rPr lang="it-IT" sz="2200" dirty="0" err="1"/>
              <a:t>own</a:t>
            </a:r>
            <a:r>
              <a:rPr lang="it-IT" sz="2200" dirty="0"/>
              <a:t> </a:t>
            </a:r>
            <a:r>
              <a:rPr lang="it-IT" sz="2200" dirty="0" err="1"/>
              <a:t>application</a:t>
            </a:r>
            <a:r>
              <a:rPr lang="it-IT" sz="2200" dirty="0"/>
              <a:t> like a </a:t>
            </a:r>
            <a:r>
              <a:rPr lang="it-IT" sz="2200" dirty="0" err="1"/>
              <a:t>normal</a:t>
            </a:r>
            <a:r>
              <a:rPr lang="it-IT" sz="2200" dirty="0"/>
              <a:t>, native one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A20B24-568E-4FD3-8DE3-D4F3E0F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82C0A2-93C4-41B3-96C0-DF3E016A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4DFB8C8-CAE4-474B-BBC6-3C9895C6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Platform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AEA6B5-E3F8-434D-9DDF-90BB9A5B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756" y="228655"/>
            <a:ext cx="2054087" cy="15405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13E612-C949-4136-A9A3-99E52D78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113" y="41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B80597-A2C3-4BD2-9E9A-29D73AD8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73DA01-0FD0-499F-8870-AB89F2FA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8B8FD86-E0E3-465E-8A0A-702637D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957322" cy="4464000"/>
          </a:xfrm>
        </p:spPr>
        <p:txBody>
          <a:bodyPr>
            <a:normAutofit/>
          </a:bodyPr>
          <a:lstStyle/>
          <a:p>
            <a:r>
              <a:rPr lang="it-IT" dirty="0"/>
              <a:t>The developer </a:t>
            </a:r>
            <a:r>
              <a:rPr lang="it-IT" dirty="0" err="1"/>
              <a:t>passes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input a folder, </a:t>
            </a:r>
            <a:r>
              <a:rPr lang="it-IT" dirty="0" err="1"/>
              <a:t>containing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  <a:p>
            <a:pPr lvl="1"/>
            <a:r>
              <a:rPr lang="it-IT" dirty="0" err="1"/>
              <a:t>Description</a:t>
            </a:r>
            <a:r>
              <a:rPr lang="it-IT" dirty="0"/>
              <a:t> of the system:</a:t>
            </a:r>
          </a:p>
          <a:p>
            <a:pPr lvl="2"/>
            <a:r>
              <a:rPr lang="it-IT" sz="1800" dirty="0"/>
              <a:t>The developer </a:t>
            </a:r>
            <a:r>
              <a:rPr lang="it-IT" sz="1800" dirty="0" err="1"/>
              <a:t>specifies</a:t>
            </a:r>
            <a:r>
              <a:rPr lang="it-IT" sz="1800" dirty="0"/>
              <a:t> a </a:t>
            </a:r>
            <a:r>
              <a:rPr lang="it-IT" sz="1800" dirty="0" err="1"/>
              <a:t>configuration</a:t>
            </a:r>
            <a:r>
              <a:rPr lang="it-IT" sz="1800" dirty="0"/>
              <a:t> file, </a:t>
            </a:r>
            <a:r>
              <a:rPr lang="it-IT" sz="1800" dirty="0" err="1"/>
              <a:t>containing</a:t>
            </a:r>
            <a:r>
              <a:rPr lang="it-IT" sz="1800" dirty="0"/>
              <a:t> information </a:t>
            </a:r>
            <a:r>
              <a:rPr lang="it-IT" sz="1800" dirty="0" err="1"/>
              <a:t>about</a:t>
            </a:r>
            <a:r>
              <a:rPr lang="it-IT" sz="1800" dirty="0"/>
              <a:t> the </a:t>
            </a:r>
            <a:r>
              <a:rPr lang="it-IT" sz="1800" dirty="0" err="1"/>
              <a:t>modules</a:t>
            </a:r>
            <a:r>
              <a:rPr lang="it-IT" sz="1800" dirty="0"/>
              <a:t>, </a:t>
            </a:r>
            <a:r>
              <a:rPr lang="it-IT" sz="1800" dirty="0" err="1"/>
              <a:t>nodes</a:t>
            </a:r>
            <a:r>
              <a:rPr lang="it-IT" sz="1800" dirty="0"/>
              <a:t>, connections and so on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Description</a:t>
            </a:r>
            <a:r>
              <a:rPr lang="it-IT" dirty="0"/>
              <a:t> of the single </a:t>
            </a:r>
            <a:r>
              <a:rPr lang="it-IT" dirty="0" err="1"/>
              <a:t>modules</a:t>
            </a:r>
            <a:r>
              <a:rPr lang="it-IT" dirty="0"/>
              <a:t>:</a:t>
            </a:r>
          </a:p>
          <a:p>
            <a:pPr lvl="2"/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/>
              <a:t>module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separate </a:t>
            </a:r>
            <a:r>
              <a:rPr lang="it-IT" sz="1800" dirty="0" err="1"/>
              <a:t>Rust</a:t>
            </a:r>
            <a:r>
              <a:rPr lang="it-IT" sz="1800" dirty="0"/>
              <a:t> project; the developer </a:t>
            </a:r>
            <a:r>
              <a:rPr lang="it-IT" sz="1800" dirty="0" err="1"/>
              <a:t>only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to </a:t>
            </a:r>
            <a:r>
              <a:rPr lang="it-IT" sz="1800" dirty="0" err="1"/>
              <a:t>write</a:t>
            </a:r>
            <a:r>
              <a:rPr lang="it-IT" sz="1800" dirty="0"/>
              <a:t> the core </a:t>
            </a:r>
            <a:r>
              <a:rPr lang="it-IT" sz="1800" dirty="0" err="1"/>
              <a:t>logic</a:t>
            </a:r>
            <a:r>
              <a:rPr lang="it-IT" sz="1800" dirty="0"/>
              <a:t> of the </a:t>
            </a:r>
            <a:r>
              <a:rPr lang="it-IT" sz="1800" dirty="0" err="1"/>
              <a:t>module</a:t>
            </a:r>
            <a:endParaRPr lang="it-IT" sz="1800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8D92492B-B99B-4B93-9D13-DCABF12B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Input: from the developer to the framework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22A586-C171-45D9-BF2B-0CC18245C8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01238" y="1720173"/>
            <a:ext cx="3325562" cy="3417654"/>
          </a:xfrm>
        </p:spPr>
      </p:pic>
    </p:spTree>
    <p:extLst>
      <p:ext uri="{BB962C8B-B14F-4D97-AF65-F5344CB8AC3E}">
        <p14:creationId xmlns:p14="http://schemas.microsoft.com/office/powerpoint/2010/main" val="409454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E43ABC-0916-40F0-B45D-6396441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1B4114-4DC7-49F1-A9AB-0DDDB059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8B0A9C-5054-4F86-9106-EFBD9899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5930817" cy="44640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it-IT" dirty="0"/>
              <a:t>The input JSON file </a:t>
            </a:r>
            <a:r>
              <a:rPr lang="it-IT" dirty="0" err="1"/>
              <a:t>contains</a:t>
            </a:r>
            <a:r>
              <a:rPr lang="it-IT" dirty="0"/>
              <a:t> a full </a:t>
            </a:r>
            <a:r>
              <a:rPr lang="it-IT" dirty="0" err="1"/>
              <a:t>description</a:t>
            </a:r>
            <a:r>
              <a:rPr lang="it-IT" dirty="0"/>
              <a:t> of the system</a:t>
            </a:r>
          </a:p>
          <a:p>
            <a:r>
              <a:rPr lang="it-IT" sz="2000" dirty="0" err="1"/>
              <a:t>Nodes</a:t>
            </a:r>
            <a:endParaRPr lang="it-IT" sz="2000" dirty="0"/>
          </a:p>
          <a:p>
            <a:pPr lvl="1"/>
            <a:r>
              <a:rPr lang="it-IT" sz="2000" dirty="0"/>
              <a:t>A </a:t>
            </a:r>
            <a:r>
              <a:rPr lang="it-IT" sz="2000" dirty="0" err="1"/>
              <a:t>subsystem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</a:t>
            </a:r>
            <a:r>
              <a:rPr lang="it-IT" sz="2000" dirty="0" err="1"/>
              <a:t>modules</a:t>
            </a:r>
            <a:endParaRPr lang="it-IT" sz="2000" dirty="0"/>
          </a:p>
          <a:p>
            <a:pPr lvl="1"/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an Event Manager, </a:t>
            </a:r>
            <a:r>
              <a:rPr lang="it-IT" sz="2000" dirty="0" err="1"/>
              <a:t>which</a:t>
            </a:r>
            <a:r>
              <a:rPr lang="it-IT" sz="2000" dirty="0"/>
              <a:t> handles the events to/from the </a:t>
            </a:r>
            <a:r>
              <a:rPr lang="it-IT" sz="2000" dirty="0" err="1"/>
              <a:t>node</a:t>
            </a:r>
            <a:r>
              <a:rPr lang="it-IT" sz="2000" dirty="0"/>
              <a:t> </a:t>
            </a:r>
          </a:p>
          <a:p>
            <a:pPr>
              <a:spcBef>
                <a:spcPts val="1800"/>
              </a:spcBef>
            </a:pPr>
            <a:r>
              <a:rPr lang="it-IT" sz="2000" dirty="0" err="1"/>
              <a:t>Modules</a:t>
            </a:r>
            <a:r>
              <a:rPr lang="it-IT" sz="2000" dirty="0"/>
              <a:t> </a:t>
            </a:r>
          </a:p>
          <a:p>
            <a:pPr lvl="1"/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module</a:t>
            </a:r>
            <a:r>
              <a:rPr lang="it-IT" sz="2000" dirty="0"/>
              <a:t> </a:t>
            </a:r>
            <a:r>
              <a:rPr lang="it-IT" sz="2000" dirty="0" err="1"/>
              <a:t>belongs</a:t>
            </a:r>
            <a:r>
              <a:rPr lang="it-IT" sz="2000" dirty="0"/>
              <a:t> to a </a:t>
            </a:r>
            <a:r>
              <a:rPr lang="it-IT" sz="2000" dirty="0" err="1"/>
              <a:t>node</a:t>
            </a:r>
            <a:endParaRPr lang="it-IT" sz="2000" dirty="0"/>
          </a:p>
          <a:p>
            <a:pPr lvl="1"/>
            <a:r>
              <a:rPr lang="it-IT" sz="2000" dirty="0" err="1"/>
              <a:t>Except</a:t>
            </a:r>
            <a:r>
              <a:rPr lang="it-IT" sz="2000" dirty="0"/>
              <a:t> for Remote </a:t>
            </a:r>
            <a:r>
              <a:rPr lang="it-IT" sz="2000" dirty="0" err="1"/>
              <a:t>Attestation</a:t>
            </a:r>
            <a:r>
              <a:rPr lang="it-IT" sz="2000" dirty="0"/>
              <a:t>, a </a:t>
            </a:r>
            <a:r>
              <a:rPr lang="it-IT" sz="2000" dirty="0" err="1"/>
              <a:t>module</a:t>
            </a:r>
            <a:r>
              <a:rPr lang="it-IT" sz="2000" dirty="0"/>
              <a:t> </a:t>
            </a:r>
            <a:r>
              <a:rPr lang="it-IT" sz="2000" dirty="0" err="1"/>
              <a:t>directly</a:t>
            </a:r>
            <a:r>
              <a:rPr lang="it-IT" sz="2000" dirty="0"/>
              <a:t> </a:t>
            </a:r>
            <a:r>
              <a:rPr lang="it-IT" sz="2000" dirty="0" err="1"/>
              <a:t>communicates</a:t>
            </a:r>
            <a:r>
              <a:rPr lang="it-IT" sz="2000" dirty="0"/>
              <a:t> </a:t>
            </a:r>
            <a:r>
              <a:rPr lang="it-IT" sz="2000" b="1" dirty="0" err="1"/>
              <a:t>only</a:t>
            </a:r>
            <a:r>
              <a:rPr lang="it-IT" sz="2000" dirty="0"/>
              <a:t> with the EM</a:t>
            </a:r>
          </a:p>
          <a:p>
            <a:pPr>
              <a:spcBef>
                <a:spcPts val="1800"/>
              </a:spcBef>
            </a:pPr>
            <a:r>
              <a:rPr lang="it-IT" sz="2000" dirty="0"/>
              <a:t>Connections</a:t>
            </a:r>
          </a:p>
          <a:p>
            <a:pPr lvl="1">
              <a:spcBef>
                <a:spcPts val="0"/>
              </a:spcBef>
            </a:pPr>
            <a:r>
              <a:rPr lang="it-IT" sz="2000" dirty="0"/>
              <a:t>A connection </a:t>
            </a:r>
            <a:r>
              <a:rPr lang="it-IT" sz="2000" dirty="0" err="1"/>
              <a:t>establishes</a:t>
            </a:r>
            <a:r>
              <a:rPr lang="it-IT" sz="2000" dirty="0"/>
              <a:t> a </a:t>
            </a:r>
            <a:r>
              <a:rPr lang="it-IT" sz="2000" b="1" dirty="0" err="1"/>
              <a:t>trusted</a:t>
            </a:r>
            <a:r>
              <a:rPr lang="it-IT" sz="2000" b="1" dirty="0"/>
              <a:t> </a:t>
            </a:r>
            <a:r>
              <a:rPr lang="it-IT" sz="2000" b="1" dirty="0" err="1"/>
              <a:t>path</a:t>
            </a:r>
            <a:r>
              <a:rPr lang="it-IT" sz="2000" b="1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the output of a </a:t>
            </a:r>
            <a:r>
              <a:rPr lang="it-IT" sz="2000" dirty="0" err="1"/>
              <a:t>module</a:t>
            </a:r>
            <a:r>
              <a:rPr lang="it-IT" sz="2000" dirty="0"/>
              <a:t> and the input of </a:t>
            </a:r>
            <a:r>
              <a:rPr lang="it-IT" sz="2000" dirty="0" err="1"/>
              <a:t>another</a:t>
            </a:r>
            <a:endParaRPr lang="it-IT" sz="2000" b="1" dirty="0"/>
          </a:p>
          <a:p>
            <a:pPr lvl="1"/>
            <a:endParaRPr lang="it-IT" sz="2000" dirty="0"/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DB39E48-B501-4876-B4E2-5203DA2B25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51234" y="775480"/>
            <a:ext cx="3369548" cy="5307040"/>
          </a:xfrm>
          <a:ln>
            <a:solidFill>
              <a:schemeClr val="tx2"/>
            </a:solidFill>
          </a:ln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932E9B7-B67A-4CE7-BD9E-FE15C20C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the system</a:t>
            </a:r>
          </a:p>
        </p:txBody>
      </p:sp>
    </p:spTree>
    <p:extLst>
      <p:ext uri="{BB962C8B-B14F-4D97-AF65-F5344CB8AC3E}">
        <p14:creationId xmlns:p14="http://schemas.microsoft.com/office/powerpoint/2010/main" val="29300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1CCD42-2D5D-4F92-B83D-3772F22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51DA96-8889-40C2-A34F-E06B691E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204E4470-C2E0-4F36-8038-3F386071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complete </a:t>
            </a:r>
            <a:r>
              <a:rPr lang="it-IT" dirty="0" err="1"/>
              <a:t>scheme</a:t>
            </a:r>
            <a:endParaRPr lang="it-IT" dirty="0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41E5BEA-1B0F-4F59-BE90-5371CAEC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55" y="1359036"/>
            <a:ext cx="9906545" cy="4635570"/>
          </a:xfrm>
        </p:spPr>
      </p:pic>
    </p:spTree>
    <p:extLst>
      <p:ext uri="{BB962C8B-B14F-4D97-AF65-F5344CB8AC3E}">
        <p14:creationId xmlns:p14="http://schemas.microsoft.com/office/powerpoint/2010/main" val="410274874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1543</Words>
  <Application>Microsoft Office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KU Leuven</vt:lpstr>
      <vt:lpstr>KU Leuven Sedes</vt:lpstr>
      <vt:lpstr>Authentic Execution  in Smart Farming</vt:lpstr>
      <vt:lpstr>Recap</vt:lpstr>
      <vt:lpstr>Recap: what is this thesis about?</vt:lpstr>
      <vt:lpstr>Authentic Execution  between SGX enclaves</vt:lpstr>
      <vt:lpstr>Introduction</vt:lpstr>
      <vt:lpstr>Platform</vt:lpstr>
      <vt:lpstr>Input: from the developer to the framework</vt:lpstr>
      <vt:lpstr>Defining the system</vt:lpstr>
      <vt:lpstr>The complete scheme</vt:lpstr>
      <vt:lpstr>Security concerns</vt:lpstr>
      <vt:lpstr>Defining a Module</vt:lpstr>
      <vt:lpstr>Details</vt:lpstr>
      <vt:lpstr>Future extensions</vt:lpstr>
      <vt:lpstr>Conclusions</vt:lpstr>
      <vt:lpstr>Next steps</vt:lpstr>
      <vt:lpstr>Integration with Sancus</vt:lpstr>
      <vt:lpstr>Prototype for Smart Farming</vt:lpstr>
      <vt:lpstr>Other ideas</vt:lpstr>
      <vt:lpstr>Related work</vt:lpstr>
      <vt:lpstr>Fidelius: Protecting User Secrets from Compromised Browsers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2020-03-24T09:40:39Z</dcterms:modified>
</cp:coreProperties>
</file>