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8" r:id="rId11"/>
    <p:sldId id="265" r:id="rId12"/>
    <p:sldId id="266" r:id="rId13"/>
    <p:sldId id="269" r:id="rId14"/>
    <p:sldId id="267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497" autoAdjust="0"/>
  </p:normalViewPr>
  <p:slideViewPr>
    <p:cSldViewPr snapToGrid="0">
      <p:cViewPr varScale="1">
        <p:scale>
          <a:sx n="135" d="100"/>
          <a:sy n="135" d="100"/>
        </p:scale>
        <p:origin x="92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c353c86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c353c86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Very brief motivation of the use case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Explain the cycle - use of Sancus &amp; SGX together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No complete prototype! No sensors - LED - simple logic - UART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Three different configurations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c353c86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cc353c86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security: theoretical analysis based on eight different threat scenarios - explanation if and why our system is secure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performance: caused by overhead of using TEE + sw implementation of crypto libraries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cc353c86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cc353c86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cc353c86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cc353c86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cc353c86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cc353c86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dirty="0"/>
              <a:t>sw eseguito su tutte le piattaforme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dirty="0"/>
              <a:t>messaggi nella rete e comunicazione con IO devices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dirty="0"/>
              <a:t>User: authentication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dirty="0"/>
              <a:t>Dati all’interno dei sistemi in RAM e in storage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c353c86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c353c86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c353c86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c353c86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Find another image?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Attack surface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Remote Attestation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Trusted paths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Bonus: Secure I/O &amp; sealing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cc353c86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cc353c86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TODO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c353c86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c353c86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A popup with limitations: only for sancus! (why is it a limitation)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cc353c86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cc353c86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cc353c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cc353c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TODO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/>
              <a:t>Securing Smart Environments with Authentic Execution</a:t>
            </a:r>
            <a:endParaRPr sz="4000"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2571875"/>
            <a:ext cx="39999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b="1"/>
              <a:t>Candidate: </a:t>
            </a:r>
            <a:br>
              <a:rPr lang="it"/>
            </a:br>
            <a:r>
              <a:rPr lang="it"/>
              <a:t>Gianluca Scopelliti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832400" y="2571875"/>
            <a:ext cx="39999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Thesis advisor: </a:t>
            </a:r>
            <a:br>
              <a:rPr lang="it"/>
            </a:br>
            <a:r>
              <a:rPr lang="it"/>
              <a:t>Prof. Cataldo Basile</a:t>
            </a:r>
            <a:endParaRPr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b="1"/>
              <a:t>Supervisors:</a:t>
            </a:r>
            <a:br>
              <a:rPr lang="it"/>
            </a:br>
            <a:r>
              <a:rPr lang="it"/>
              <a:t>Prof. Frank Piessens</a:t>
            </a:r>
            <a:br>
              <a:rPr lang="it"/>
            </a:br>
            <a:r>
              <a:rPr lang="it"/>
              <a:t>Dr. Jan Tobias M</a:t>
            </a:r>
            <a:r>
              <a:rPr lang="it" sz="1500">
                <a:highlight>
                  <a:srgbClr val="FFFFFF"/>
                </a:highlight>
              </a:rPr>
              <a:t>ü</a:t>
            </a:r>
            <a:r>
              <a:rPr lang="it"/>
              <a:t>hlberg</a:t>
            </a:r>
            <a:br>
              <a:rPr lang="it"/>
            </a:br>
            <a:r>
              <a:rPr lang="it"/>
              <a:t>Ir. Fritz Alder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575" y="2294998"/>
            <a:ext cx="2550851" cy="255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E6030-FEA1-48ED-AAEA-F7F39A64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it-IT" dirty="0" err="1"/>
              <a:t>Prototype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489CCC-DF1F-4D7D-98EB-4AF2BBBE0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Simple smart irrigation system</a:t>
            </a:r>
          </a:p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Four modules: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Sensor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Actuator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Controller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Dashboard</a:t>
            </a:r>
          </a:p>
          <a:p>
            <a:pPr>
              <a:spcBef>
                <a:spcPts val="1800"/>
              </a:spcBef>
              <a:buChar char="-"/>
            </a:pPr>
            <a:r>
              <a:rPr lang="en-US" dirty="0"/>
              <a:t>No real I/O devices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dirty="0"/>
              <a:t>Sensor -&gt; simulated in software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dirty="0"/>
              <a:t>Actuator -&gt; Used an LED with Secure I/O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365B7-F2AB-4B55-A6D9-2E79931C6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0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971D5B-0C5B-4F94-929E-E0F55BFB9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31" y="72506"/>
            <a:ext cx="7877169" cy="4835490"/>
          </a:xfrm>
          <a:prstGeom prst="rect">
            <a:avLst/>
          </a:prstGeom>
        </p:spPr>
      </p:pic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3080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Prototype (cont’d)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11</a:t>
            </a:fld>
            <a:endParaRPr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BEACAF03-5BEF-4851-A11A-87E8DFDB0E58}"/>
              </a:ext>
            </a:extLst>
          </p:cNvPr>
          <p:cNvCxnSpPr>
            <a:cxnSpLocks/>
          </p:cNvCxnSpPr>
          <p:nvPr/>
        </p:nvCxnSpPr>
        <p:spPr>
          <a:xfrm>
            <a:off x="3537532" y="3541486"/>
            <a:ext cx="1188764" cy="58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3C77333-BD7F-4FBD-B1A7-D1827236623A}"/>
              </a:ext>
            </a:extLst>
          </p:cNvPr>
          <p:cNvCxnSpPr>
            <a:cxnSpLocks/>
          </p:cNvCxnSpPr>
          <p:nvPr/>
        </p:nvCxnSpPr>
        <p:spPr>
          <a:xfrm flipH="1" flipV="1">
            <a:off x="3484557" y="3709226"/>
            <a:ext cx="1122610" cy="52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63CF3D2-712B-43AA-9C4C-DD6CB4D4CCC4}"/>
              </a:ext>
            </a:extLst>
          </p:cNvPr>
          <p:cNvCxnSpPr>
            <a:cxnSpLocks/>
          </p:cNvCxnSpPr>
          <p:nvPr/>
        </p:nvCxnSpPr>
        <p:spPr>
          <a:xfrm flipV="1">
            <a:off x="3477662" y="2467445"/>
            <a:ext cx="1850175" cy="9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C4D0CBD-8811-433E-AD13-3225DDE24E28}"/>
              </a:ext>
            </a:extLst>
          </p:cNvPr>
          <p:cNvCxnSpPr>
            <a:cxnSpLocks/>
          </p:cNvCxnSpPr>
          <p:nvPr/>
        </p:nvCxnSpPr>
        <p:spPr>
          <a:xfrm flipH="1">
            <a:off x="3248409" y="1351612"/>
            <a:ext cx="421185" cy="142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14E85BF-CDA0-43F6-8EBA-FB4AF897D585}"/>
              </a:ext>
            </a:extLst>
          </p:cNvPr>
          <p:cNvCxnSpPr>
            <a:cxnSpLocks/>
          </p:cNvCxnSpPr>
          <p:nvPr/>
        </p:nvCxnSpPr>
        <p:spPr>
          <a:xfrm flipV="1">
            <a:off x="3429403" y="1392602"/>
            <a:ext cx="432303" cy="140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umetto: rettangolo 17">
            <a:extLst>
              <a:ext uri="{FF2B5EF4-FFF2-40B4-BE49-F238E27FC236}">
                <a16:creationId xmlns:a16="http://schemas.microsoft.com/office/drawing/2014/main" id="{3BCE97F7-8132-41F9-B651-9183414F1379}"/>
              </a:ext>
            </a:extLst>
          </p:cNvPr>
          <p:cNvSpPr/>
          <p:nvPr/>
        </p:nvSpPr>
        <p:spPr>
          <a:xfrm>
            <a:off x="4607167" y="3051632"/>
            <a:ext cx="1929914" cy="723305"/>
          </a:xfrm>
          <a:prstGeom prst="wedgeRectCallout">
            <a:avLst>
              <a:gd name="adj1" fmla="val -35909"/>
              <a:gd name="adj2" fmla="val 716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Give</a:t>
            </a:r>
            <a:r>
              <a:rPr lang="it-IT" dirty="0">
                <a:solidFill>
                  <a:sysClr val="windowText" lastClr="000000"/>
                </a:solidFill>
              </a:rPr>
              <a:t> me the </a:t>
            </a:r>
            <a:r>
              <a:rPr lang="it-IT" dirty="0" err="1">
                <a:solidFill>
                  <a:sysClr val="windowText" lastClr="000000"/>
                </a:solidFill>
              </a:rPr>
              <a:t>current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moisture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level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19" name="Fumetto: rettangolo 18">
            <a:extLst>
              <a:ext uri="{FF2B5EF4-FFF2-40B4-BE49-F238E27FC236}">
                <a16:creationId xmlns:a16="http://schemas.microsoft.com/office/drawing/2014/main" id="{1EAB7F7E-85BB-4252-AB73-07DAFC9693CA}"/>
              </a:ext>
            </a:extLst>
          </p:cNvPr>
          <p:cNvSpPr/>
          <p:nvPr/>
        </p:nvSpPr>
        <p:spPr>
          <a:xfrm>
            <a:off x="1405339" y="4180265"/>
            <a:ext cx="1929914" cy="723305"/>
          </a:xfrm>
          <a:prstGeom prst="wedgeRectCallout">
            <a:avLst>
              <a:gd name="adj1" fmla="val 78881"/>
              <a:gd name="adj2" fmla="val -6047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The </a:t>
            </a:r>
            <a:r>
              <a:rPr lang="it-IT" dirty="0" err="1">
                <a:solidFill>
                  <a:sysClr val="windowText" lastClr="000000"/>
                </a:solidFill>
              </a:rPr>
              <a:t>current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moisture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level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is</a:t>
            </a:r>
            <a:r>
              <a:rPr lang="it-IT" dirty="0">
                <a:solidFill>
                  <a:sysClr val="windowText" lastClr="000000"/>
                </a:solidFill>
              </a:rPr>
              <a:t>: XXX</a:t>
            </a:r>
          </a:p>
        </p:txBody>
      </p:sp>
      <p:sp>
        <p:nvSpPr>
          <p:cNvPr id="21" name="Fumetto: rettangolo 20">
            <a:extLst>
              <a:ext uri="{FF2B5EF4-FFF2-40B4-BE49-F238E27FC236}">
                <a16:creationId xmlns:a16="http://schemas.microsoft.com/office/drawing/2014/main" id="{DCD9D8F8-091A-4555-8BAA-E77F5B312682}"/>
              </a:ext>
            </a:extLst>
          </p:cNvPr>
          <p:cNvSpPr/>
          <p:nvPr/>
        </p:nvSpPr>
        <p:spPr>
          <a:xfrm>
            <a:off x="1353257" y="1315377"/>
            <a:ext cx="1929914" cy="723305"/>
          </a:xfrm>
          <a:prstGeom prst="wedgeRectCallout">
            <a:avLst>
              <a:gd name="adj1" fmla="val 59714"/>
              <a:gd name="adj2" fmla="val 26155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Is</a:t>
            </a:r>
            <a:r>
              <a:rPr lang="it-IT" dirty="0">
                <a:solidFill>
                  <a:sysClr val="windowText" lastClr="000000"/>
                </a:solidFill>
              </a:rPr>
              <a:t> the </a:t>
            </a:r>
            <a:r>
              <a:rPr lang="it-IT" dirty="0" err="1">
                <a:solidFill>
                  <a:sysClr val="windowText" lastClr="000000"/>
                </a:solidFill>
              </a:rPr>
              <a:t>irrigation</a:t>
            </a:r>
            <a:r>
              <a:rPr lang="it-IT" dirty="0">
                <a:solidFill>
                  <a:sysClr val="windowText" lastClr="000000"/>
                </a:solidFill>
              </a:rPr>
              <a:t> system ON?</a:t>
            </a:r>
          </a:p>
        </p:txBody>
      </p:sp>
      <p:sp>
        <p:nvSpPr>
          <p:cNvPr id="23" name="Fumetto: rettangolo 22">
            <a:extLst>
              <a:ext uri="{FF2B5EF4-FFF2-40B4-BE49-F238E27FC236}">
                <a16:creationId xmlns:a16="http://schemas.microsoft.com/office/drawing/2014/main" id="{5CB0334A-1622-4FC7-AD56-DAC2CB7AE63F}"/>
              </a:ext>
            </a:extLst>
          </p:cNvPr>
          <p:cNvSpPr/>
          <p:nvPr/>
        </p:nvSpPr>
        <p:spPr>
          <a:xfrm>
            <a:off x="4005622" y="1240321"/>
            <a:ext cx="1929914" cy="723305"/>
          </a:xfrm>
          <a:prstGeom prst="wedgeRectCallout">
            <a:avLst>
              <a:gd name="adj1" fmla="val -57552"/>
              <a:gd name="adj2" fmla="val 1983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Yes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B4481EF-4000-4F28-8807-C391DBC5A5B4}"/>
              </a:ext>
            </a:extLst>
          </p:cNvPr>
          <p:cNvCxnSpPr>
            <a:cxnSpLocks/>
          </p:cNvCxnSpPr>
          <p:nvPr/>
        </p:nvCxnSpPr>
        <p:spPr>
          <a:xfrm flipH="1">
            <a:off x="3529088" y="2573676"/>
            <a:ext cx="1878488" cy="9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umetto: rettangolo 31">
            <a:extLst>
              <a:ext uri="{FF2B5EF4-FFF2-40B4-BE49-F238E27FC236}">
                <a16:creationId xmlns:a16="http://schemas.microsoft.com/office/drawing/2014/main" id="{D2A1854A-8448-4242-B9FA-0FC8225F64FF}"/>
              </a:ext>
            </a:extLst>
          </p:cNvPr>
          <p:cNvSpPr/>
          <p:nvPr/>
        </p:nvSpPr>
        <p:spPr>
          <a:xfrm>
            <a:off x="5006311" y="2892192"/>
            <a:ext cx="1929914" cy="723305"/>
          </a:xfrm>
          <a:prstGeom prst="wedgeRectCallout">
            <a:avLst>
              <a:gd name="adj1" fmla="val -56852"/>
              <a:gd name="adj2" fmla="val -3303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Irrigation</a:t>
            </a:r>
            <a:r>
              <a:rPr lang="it-IT" dirty="0">
                <a:solidFill>
                  <a:sysClr val="windowText" lastClr="000000"/>
                </a:solidFill>
              </a:rPr>
              <a:t> system </a:t>
            </a:r>
            <a:r>
              <a:rPr lang="it-IT" dirty="0" err="1">
                <a:solidFill>
                  <a:sysClr val="windowText" lastClr="000000"/>
                </a:solidFill>
              </a:rPr>
              <a:t>is</a:t>
            </a:r>
            <a:r>
              <a:rPr lang="it-IT" dirty="0">
                <a:solidFill>
                  <a:sysClr val="windowText" lastClr="000000"/>
                </a:solidFill>
              </a:rPr>
              <a:t> ON</a:t>
            </a:r>
          </a:p>
        </p:txBody>
      </p:sp>
      <p:pic>
        <p:nvPicPr>
          <p:cNvPr id="38" name="Immagine 37" descr="Immagine che contiene luce, disegnando&#10;&#10;Descrizione generata automaticamente">
            <a:extLst>
              <a:ext uri="{FF2B5EF4-FFF2-40B4-BE49-F238E27FC236}">
                <a16:creationId xmlns:a16="http://schemas.microsoft.com/office/drawing/2014/main" id="{0D762678-981B-4CE7-8A52-056570853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922964" y="2281927"/>
            <a:ext cx="367052" cy="622978"/>
          </a:xfrm>
          <a:prstGeom prst="rect">
            <a:avLst/>
          </a:prstGeom>
        </p:spPr>
      </p:pic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CD9B4AD4-5B70-48A9-87DC-9788259BBE53}"/>
              </a:ext>
            </a:extLst>
          </p:cNvPr>
          <p:cNvSpPr/>
          <p:nvPr/>
        </p:nvSpPr>
        <p:spPr>
          <a:xfrm>
            <a:off x="2217153" y="2991540"/>
            <a:ext cx="1203082" cy="2763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5CC8E96-70C2-4B29-881A-BDBA5652D1FD}"/>
              </a:ext>
            </a:extLst>
          </p:cNvPr>
          <p:cNvSpPr/>
          <p:nvPr/>
        </p:nvSpPr>
        <p:spPr>
          <a:xfrm>
            <a:off x="2217153" y="3410777"/>
            <a:ext cx="1203082" cy="2763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A28F1551-F6E8-4C02-8E5D-425F82A4981B}"/>
              </a:ext>
            </a:extLst>
          </p:cNvPr>
          <p:cNvSpPr/>
          <p:nvPr/>
        </p:nvSpPr>
        <p:spPr>
          <a:xfrm>
            <a:off x="4823567" y="2129538"/>
            <a:ext cx="1203082" cy="2763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Actuator</a:t>
            </a:r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F363169A-8B90-4971-B811-E124B533ED07}"/>
              </a:ext>
            </a:extLst>
          </p:cNvPr>
          <p:cNvSpPr/>
          <p:nvPr/>
        </p:nvSpPr>
        <p:spPr>
          <a:xfrm>
            <a:off x="4124755" y="4281747"/>
            <a:ext cx="1203082" cy="2763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</a:t>
            </a:r>
          </a:p>
        </p:txBody>
      </p:sp>
      <p:sp>
        <p:nvSpPr>
          <p:cNvPr id="20" name="Fumetto: rettangolo 19">
            <a:extLst>
              <a:ext uri="{FF2B5EF4-FFF2-40B4-BE49-F238E27FC236}">
                <a16:creationId xmlns:a16="http://schemas.microsoft.com/office/drawing/2014/main" id="{7E1855DF-DDEE-43A9-B65C-99D44AF44744}"/>
              </a:ext>
            </a:extLst>
          </p:cNvPr>
          <p:cNvSpPr/>
          <p:nvPr/>
        </p:nvSpPr>
        <p:spPr>
          <a:xfrm>
            <a:off x="2669874" y="2084147"/>
            <a:ext cx="1929914" cy="723305"/>
          </a:xfrm>
          <a:prstGeom prst="wedgeRectCallout">
            <a:avLst>
              <a:gd name="adj1" fmla="val 30747"/>
              <a:gd name="adj2" fmla="val 68965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Activate</a:t>
            </a:r>
            <a:r>
              <a:rPr lang="it-IT" dirty="0">
                <a:solidFill>
                  <a:sysClr val="windowText" lastClr="000000"/>
                </a:solidFill>
              </a:rPr>
              <a:t> the </a:t>
            </a:r>
            <a:r>
              <a:rPr lang="it-IT" dirty="0" err="1">
                <a:solidFill>
                  <a:sysClr val="windowText" lastClr="000000"/>
                </a:solidFill>
              </a:rPr>
              <a:t>irrigation</a:t>
            </a:r>
            <a:r>
              <a:rPr lang="it-IT" dirty="0">
                <a:solidFill>
                  <a:sysClr val="windowText" lastClr="000000"/>
                </a:solidFill>
              </a:rPr>
              <a:t>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3" grpId="0" animBg="1"/>
      <p:bldP spid="32" grpId="0" animBg="1"/>
      <p:bldP spid="32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701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Conclusions</a:t>
            </a:r>
            <a:endParaRPr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329632"/>
            <a:ext cx="8520600" cy="2735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dirty="0"/>
              <a:t>Code: very small TCB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dirty="0"/>
              <a:t>Thanks to isolation mechanisms of TEEs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b="1" dirty="0"/>
              <a:t>Minimised</a:t>
            </a:r>
            <a:r>
              <a:rPr lang="it" dirty="0"/>
              <a:t> developer effort (between 24 and 53 SLOC for each component’s logic)</a:t>
            </a:r>
            <a:endParaRPr dirty="0"/>
          </a:p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SzPts val="1800"/>
              <a:buChar char="-"/>
            </a:pPr>
            <a:r>
              <a:rPr lang="it" dirty="0"/>
              <a:t>Security: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dirty="0"/>
              <a:t>Strong integrity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dirty="0"/>
              <a:t>Confidentiality of sensitive data</a:t>
            </a:r>
            <a:endParaRPr dirty="0"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AC83F-7A9F-4C03-8B4C-D1ADA441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r>
              <a:rPr lang="it-IT" dirty="0"/>
              <a:t> (</a:t>
            </a:r>
            <a:r>
              <a:rPr lang="it-IT" dirty="0" err="1"/>
              <a:t>cont’d</a:t>
            </a:r>
            <a:r>
              <a:rPr lang="it-IT" dirty="0"/>
              <a:t>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9049EB-D3C6-485E-8791-A2ACAFC1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859455"/>
          </a:xfrm>
        </p:spPr>
        <p:txBody>
          <a:bodyPr/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Performance: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Response time in the order of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~</a:t>
            </a:r>
            <a:r>
              <a:rPr lang="en-US" dirty="0"/>
              <a:t>100ms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b="1" dirty="0"/>
              <a:t>OK</a:t>
            </a:r>
            <a:r>
              <a:rPr lang="en-US" dirty="0"/>
              <a:t> smart irrigation, possible issues with stricter real time requirements</a:t>
            </a:r>
          </a:p>
          <a:p>
            <a:pPr indent="-317500">
              <a:spcBef>
                <a:spcPts val="1800"/>
              </a:spcBef>
              <a:buSzPts val="1400"/>
              <a:buChar char="-"/>
            </a:pPr>
            <a:r>
              <a:rPr lang="en-US" dirty="0"/>
              <a:t>Future work: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dirty="0"/>
              <a:t>Test a complete prototype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dirty="0"/>
              <a:t>Improve performance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dirty="0"/>
              <a:t>Add features (e.g., SGX sealing)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CF9CB0-D076-4EF4-B459-204F2CAD7B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88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1740900"/>
            <a:ext cx="8520600" cy="1122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attention!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Questions?</a:t>
            </a:r>
            <a:endParaRPr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81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Smart Environments?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857250"/>
            <a:ext cx="4047300" cy="396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r>
              <a:rPr lang="it" b="1" dirty="0"/>
              <a:t>Distributed</a:t>
            </a:r>
            <a:r>
              <a:rPr lang="it" dirty="0"/>
              <a:t> applications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buSzPts val="1800"/>
              <a:buChar char="-"/>
            </a:pPr>
            <a:r>
              <a:rPr lang="it" b="1" dirty="0"/>
              <a:t>Connected</a:t>
            </a:r>
            <a:r>
              <a:rPr lang="it" dirty="0"/>
              <a:t> to the physical world </a:t>
            </a:r>
          </a:p>
          <a:p>
            <a:pPr marL="457200" lvl="0" indent="-342900" algn="l" rtl="0">
              <a:spcBef>
                <a:spcPts val="1200"/>
              </a:spcBef>
              <a:buSzPts val="1800"/>
              <a:buChar char="-"/>
            </a:pPr>
            <a:r>
              <a:rPr lang="it-IT" b="1" dirty="0"/>
              <a:t>Heterogeneous</a:t>
            </a:r>
            <a:r>
              <a:rPr lang="it-IT" dirty="0"/>
              <a:t> </a:t>
            </a:r>
          </a:p>
          <a:p>
            <a:pPr marL="457200" lvl="0" indent="-342900" algn="l" rtl="0">
              <a:spcBef>
                <a:spcPts val="1200"/>
              </a:spcBef>
              <a:buSzPts val="1800"/>
              <a:buChar char="-"/>
            </a:pPr>
            <a:r>
              <a:rPr lang="it" dirty="0"/>
              <a:t>(optional) user intervention</a:t>
            </a:r>
            <a:endParaRPr dirty="0"/>
          </a:p>
          <a:p>
            <a:pPr marL="457200" lvl="0" indent="-342900" algn="l" rtl="0">
              <a:spcBef>
                <a:spcPts val="2400"/>
              </a:spcBef>
              <a:spcAft>
                <a:spcPts val="0"/>
              </a:spcAft>
              <a:buSzPts val="1800"/>
              <a:buChar char="-"/>
            </a:pPr>
            <a:r>
              <a:rPr lang="it" dirty="0"/>
              <a:t>Examples: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dirty="0"/>
              <a:t>Smart home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dirty="0"/>
              <a:t>Smart farming</a:t>
            </a:r>
            <a:endParaRPr dirty="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354" y="728928"/>
            <a:ext cx="4549021" cy="19802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354" y="2938200"/>
            <a:ext cx="4549021" cy="19802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magine 42">
            <a:extLst>
              <a:ext uri="{FF2B5EF4-FFF2-40B4-BE49-F238E27FC236}">
                <a16:creationId xmlns:a16="http://schemas.microsoft.com/office/drawing/2014/main" id="{9A3B32B4-580F-4C4F-AF72-5EAD11D3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78" y="884563"/>
            <a:ext cx="6757444" cy="4050426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256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Security Issues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3</a:t>
            </a:fld>
            <a:endParaRPr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B3E634A-DA56-4EF7-8CC9-0055D785EF68}"/>
              </a:ext>
            </a:extLst>
          </p:cNvPr>
          <p:cNvCxnSpPr>
            <a:cxnSpLocks/>
          </p:cNvCxnSpPr>
          <p:nvPr/>
        </p:nvCxnSpPr>
        <p:spPr>
          <a:xfrm flipH="1">
            <a:off x="1892596" y="1881963"/>
            <a:ext cx="361506" cy="19138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3C20906-3A11-42C1-A538-9D77AF48E3D3}"/>
              </a:ext>
            </a:extLst>
          </p:cNvPr>
          <p:cNvCxnSpPr>
            <a:cxnSpLocks/>
          </p:cNvCxnSpPr>
          <p:nvPr/>
        </p:nvCxnSpPr>
        <p:spPr>
          <a:xfrm flipH="1">
            <a:off x="2743200" y="1385777"/>
            <a:ext cx="311888" cy="14531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2E6C368-CE43-442F-99AA-4A468DFBCE84}"/>
              </a:ext>
            </a:extLst>
          </p:cNvPr>
          <p:cNvCxnSpPr>
            <a:cxnSpLocks/>
          </p:cNvCxnSpPr>
          <p:nvPr/>
        </p:nvCxnSpPr>
        <p:spPr>
          <a:xfrm flipH="1">
            <a:off x="7227838" y="3434316"/>
            <a:ext cx="300014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DF5EF4DD-4C94-4990-B0C5-6950F2310E6E}"/>
              </a:ext>
            </a:extLst>
          </p:cNvPr>
          <p:cNvSpPr/>
          <p:nvPr/>
        </p:nvSpPr>
        <p:spPr>
          <a:xfrm>
            <a:off x="6421785" y="1253361"/>
            <a:ext cx="1010093" cy="1306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A5B2C0D-0188-4E3C-A3B4-A4199958879C}"/>
              </a:ext>
            </a:extLst>
          </p:cNvPr>
          <p:cNvSpPr/>
          <p:nvPr/>
        </p:nvSpPr>
        <p:spPr>
          <a:xfrm>
            <a:off x="6496493" y="3080849"/>
            <a:ext cx="640598" cy="797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BE4EEDE-FF06-4F03-A5E7-F4678386A3B7}"/>
              </a:ext>
            </a:extLst>
          </p:cNvPr>
          <p:cNvSpPr/>
          <p:nvPr/>
        </p:nvSpPr>
        <p:spPr>
          <a:xfrm>
            <a:off x="2258546" y="1451111"/>
            <a:ext cx="640598" cy="797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0F4B4B5-1A82-41FA-9711-0C83DA6F6BD4}"/>
              </a:ext>
            </a:extLst>
          </p:cNvPr>
          <p:cNvSpPr/>
          <p:nvPr/>
        </p:nvSpPr>
        <p:spPr>
          <a:xfrm>
            <a:off x="1979442" y="2749519"/>
            <a:ext cx="1198806" cy="797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32954146-4FD5-458D-866E-53BB1579ECD1}"/>
              </a:ext>
            </a:extLst>
          </p:cNvPr>
          <p:cNvCxnSpPr>
            <a:cxnSpLocks/>
          </p:cNvCxnSpPr>
          <p:nvPr/>
        </p:nvCxnSpPr>
        <p:spPr>
          <a:xfrm>
            <a:off x="2953420" y="1959422"/>
            <a:ext cx="507410" cy="31335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30E0DBE8-2A92-4910-B914-15F2820D20DF}"/>
              </a:ext>
            </a:extLst>
          </p:cNvPr>
          <p:cNvCxnSpPr>
            <a:cxnSpLocks/>
          </p:cNvCxnSpPr>
          <p:nvPr/>
        </p:nvCxnSpPr>
        <p:spPr>
          <a:xfrm>
            <a:off x="2919598" y="3213724"/>
            <a:ext cx="71514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6D04CFFB-82EB-4139-B907-3A58550375B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940928" y="3213724"/>
            <a:ext cx="555565" cy="265814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530D29B-7E4E-4365-94FA-8C6DA677A5EE}"/>
              </a:ext>
            </a:extLst>
          </p:cNvPr>
          <p:cNvCxnSpPr>
            <a:cxnSpLocks/>
          </p:cNvCxnSpPr>
          <p:nvPr/>
        </p:nvCxnSpPr>
        <p:spPr>
          <a:xfrm flipV="1">
            <a:off x="5937330" y="1977657"/>
            <a:ext cx="559163" cy="19404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3242EE6-19BB-4F73-8521-2EE184457D00}"/>
              </a:ext>
            </a:extLst>
          </p:cNvPr>
          <p:cNvCxnSpPr>
            <a:cxnSpLocks/>
          </p:cNvCxnSpPr>
          <p:nvPr/>
        </p:nvCxnSpPr>
        <p:spPr>
          <a:xfrm>
            <a:off x="5292090" y="3612413"/>
            <a:ext cx="320040" cy="43380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F1ED737-6ACC-4179-B0EF-2DBC7539784C}"/>
              </a:ext>
            </a:extLst>
          </p:cNvPr>
          <p:cNvCxnSpPr>
            <a:cxnSpLocks/>
          </p:cNvCxnSpPr>
          <p:nvPr/>
        </p:nvCxnSpPr>
        <p:spPr>
          <a:xfrm flipH="1">
            <a:off x="3796829" y="3612413"/>
            <a:ext cx="523711" cy="43380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4EBF7548-4C59-4078-9719-423A6E131401}"/>
              </a:ext>
            </a:extLst>
          </p:cNvPr>
          <p:cNvGrpSpPr/>
          <p:nvPr/>
        </p:nvGrpSpPr>
        <p:grpSpPr>
          <a:xfrm>
            <a:off x="3799279" y="171729"/>
            <a:ext cx="3164038" cy="903142"/>
            <a:chOff x="3796829" y="85487"/>
            <a:chExt cx="3164038" cy="903142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A54BB280-9DB1-466F-ADD1-1A6A63D578CB}"/>
                </a:ext>
              </a:extLst>
            </p:cNvPr>
            <p:cNvSpPr/>
            <p:nvPr/>
          </p:nvSpPr>
          <p:spPr>
            <a:xfrm>
              <a:off x="3796829" y="85487"/>
              <a:ext cx="3164038" cy="9031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8" name="Immagine 67">
              <a:extLst>
                <a:ext uri="{FF2B5EF4-FFF2-40B4-BE49-F238E27FC236}">
                  <a16:creationId xmlns:a16="http://schemas.microsoft.com/office/drawing/2014/main" id="{33131040-0CC5-4097-A54B-9C2D151CD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829" y="85487"/>
              <a:ext cx="775171" cy="820781"/>
            </a:xfrm>
            <a:prstGeom prst="rect">
              <a:avLst/>
            </a:prstGeom>
          </p:spPr>
        </p:pic>
      </p:grp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22FD807B-A796-4F0E-8BF5-949A71EEA5D2}"/>
              </a:ext>
            </a:extLst>
          </p:cNvPr>
          <p:cNvSpPr txBox="1"/>
          <p:nvPr/>
        </p:nvSpPr>
        <p:spPr>
          <a:xfrm>
            <a:off x="4572000" y="217681"/>
            <a:ext cx="2251710" cy="689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Authenticity</a:t>
            </a:r>
            <a:r>
              <a:rPr lang="it-IT" dirty="0">
                <a:solidFill>
                  <a:schemeClr val="accent2"/>
                </a:solidFill>
              </a:rPr>
              <a:t> of the software running on </a:t>
            </a:r>
            <a:r>
              <a:rPr lang="it-IT" dirty="0" err="1">
                <a:solidFill>
                  <a:schemeClr val="accent2"/>
                </a:solidFill>
              </a:rPr>
              <a:t>each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>
                <a:solidFill>
                  <a:schemeClr val="accent2"/>
                </a:solidFill>
              </a:rPr>
              <a:t>node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261846E-3CF1-426C-9FB4-5570B243FB32}"/>
              </a:ext>
            </a:extLst>
          </p:cNvPr>
          <p:cNvSpPr txBox="1"/>
          <p:nvPr/>
        </p:nvSpPr>
        <p:spPr>
          <a:xfrm>
            <a:off x="4572000" y="217681"/>
            <a:ext cx="2251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Confidentiality</a:t>
            </a:r>
            <a:r>
              <a:rPr lang="it-IT" dirty="0">
                <a:solidFill>
                  <a:schemeClr val="accent2"/>
                </a:solidFill>
              </a:rPr>
              <a:t> &amp; </a:t>
            </a:r>
            <a:r>
              <a:rPr lang="it-IT" dirty="0" err="1">
                <a:solidFill>
                  <a:schemeClr val="accent2"/>
                </a:solidFill>
              </a:rPr>
              <a:t>integrity</a:t>
            </a:r>
            <a:r>
              <a:rPr lang="it-IT" dirty="0">
                <a:solidFill>
                  <a:schemeClr val="accent2"/>
                </a:solidFill>
              </a:rPr>
              <a:t> of sensitive data </a:t>
            </a:r>
            <a:r>
              <a:rPr lang="it-IT" dirty="0" err="1">
                <a:solidFill>
                  <a:schemeClr val="accent2"/>
                </a:solidFill>
              </a:rPr>
              <a:t>located</a:t>
            </a:r>
            <a:r>
              <a:rPr lang="it-IT" dirty="0">
                <a:solidFill>
                  <a:schemeClr val="accent2"/>
                </a:solidFill>
              </a:rPr>
              <a:t> in </a:t>
            </a:r>
            <a:r>
              <a:rPr lang="it-IT" dirty="0" err="1">
                <a:solidFill>
                  <a:schemeClr val="accent2"/>
                </a:solidFill>
              </a:rPr>
              <a:t>memory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1A10C3D-2765-4F95-8F0E-AB907BF13C6A}"/>
              </a:ext>
            </a:extLst>
          </p:cNvPr>
          <p:cNvSpPr txBox="1"/>
          <p:nvPr/>
        </p:nvSpPr>
        <p:spPr>
          <a:xfrm>
            <a:off x="4572000" y="217681"/>
            <a:ext cx="2251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Confidentiality</a:t>
            </a:r>
            <a:r>
              <a:rPr lang="it-IT" dirty="0">
                <a:solidFill>
                  <a:schemeClr val="accent2"/>
                </a:solidFill>
              </a:rPr>
              <a:t>, </a:t>
            </a:r>
            <a:r>
              <a:rPr lang="it-IT" dirty="0" err="1">
                <a:solidFill>
                  <a:schemeClr val="accent2"/>
                </a:solidFill>
              </a:rPr>
              <a:t>integrity</a:t>
            </a:r>
            <a:r>
              <a:rPr lang="it-IT" dirty="0">
                <a:solidFill>
                  <a:schemeClr val="accent2"/>
                </a:solidFill>
              </a:rPr>
              <a:t> &amp; </a:t>
            </a:r>
            <a:r>
              <a:rPr lang="it-IT" dirty="0" err="1">
                <a:solidFill>
                  <a:schemeClr val="accent2"/>
                </a:solidFill>
              </a:rPr>
              <a:t>authenticity</a:t>
            </a:r>
            <a:r>
              <a:rPr lang="it-IT" dirty="0">
                <a:solidFill>
                  <a:schemeClr val="accent2"/>
                </a:solidFill>
              </a:rPr>
              <a:t> of sensitive data </a:t>
            </a:r>
            <a:r>
              <a:rPr lang="it-IT" dirty="0" err="1">
                <a:solidFill>
                  <a:schemeClr val="accent2"/>
                </a:solidFill>
              </a:rPr>
              <a:t>stored</a:t>
            </a:r>
            <a:r>
              <a:rPr lang="it-IT" dirty="0">
                <a:solidFill>
                  <a:schemeClr val="accent2"/>
                </a:solidFill>
              </a:rPr>
              <a:t> on disk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EF4E0514-BA8F-4C81-9120-FDB17F361012}"/>
              </a:ext>
            </a:extLst>
          </p:cNvPr>
          <p:cNvSpPr txBox="1"/>
          <p:nvPr/>
        </p:nvSpPr>
        <p:spPr>
          <a:xfrm>
            <a:off x="4572000" y="223080"/>
            <a:ext cx="2251710" cy="72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Confidentiality</a:t>
            </a:r>
            <a:r>
              <a:rPr lang="it-IT" dirty="0">
                <a:solidFill>
                  <a:schemeClr val="accent2"/>
                </a:solidFill>
              </a:rPr>
              <a:t>, </a:t>
            </a:r>
            <a:r>
              <a:rPr lang="it-IT" dirty="0" err="1">
                <a:solidFill>
                  <a:schemeClr val="accent2"/>
                </a:solidFill>
              </a:rPr>
              <a:t>integrity</a:t>
            </a:r>
            <a:r>
              <a:rPr lang="it-IT" dirty="0">
                <a:solidFill>
                  <a:schemeClr val="accent2"/>
                </a:solidFill>
              </a:rPr>
              <a:t> &amp; </a:t>
            </a:r>
            <a:r>
              <a:rPr lang="it-IT" dirty="0" err="1">
                <a:solidFill>
                  <a:schemeClr val="accent2"/>
                </a:solidFill>
              </a:rPr>
              <a:t>authenticity</a:t>
            </a:r>
            <a:r>
              <a:rPr lang="it-IT" dirty="0">
                <a:solidFill>
                  <a:schemeClr val="accent2"/>
                </a:solidFill>
              </a:rPr>
              <a:t> of sensitive data on the network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4B139BF-A179-4508-A179-ECDCBE302AD0}"/>
              </a:ext>
            </a:extLst>
          </p:cNvPr>
          <p:cNvSpPr txBox="1"/>
          <p:nvPr/>
        </p:nvSpPr>
        <p:spPr>
          <a:xfrm>
            <a:off x="4572000" y="216293"/>
            <a:ext cx="2251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Integrity</a:t>
            </a:r>
            <a:r>
              <a:rPr lang="it-IT" dirty="0">
                <a:solidFill>
                  <a:schemeClr val="accent2"/>
                </a:solidFill>
              </a:rPr>
              <a:t> &amp; </a:t>
            </a:r>
            <a:r>
              <a:rPr lang="it-IT" dirty="0" err="1">
                <a:solidFill>
                  <a:schemeClr val="accent2"/>
                </a:solidFill>
              </a:rPr>
              <a:t>authenticity</a:t>
            </a:r>
            <a:r>
              <a:rPr lang="it-IT" dirty="0">
                <a:solidFill>
                  <a:schemeClr val="accent2"/>
                </a:solidFill>
              </a:rPr>
              <a:t> of the interaction with I/O devices (bi-</a:t>
            </a:r>
            <a:r>
              <a:rPr lang="it-IT" dirty="0" err="1">
                <a:solidFill>
                  <a:schemeClr val="accent2"/>
                </a:solidFill>
              </a:rPr>
              <a:t>directional</a:t>
            </a:r>
            <a:r>
              <a:rPr lang="it-IT" dirty="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69" grpId="0"/>
      <p:bldP spid="69" grpId="1"/>
      <p:bldP spid="40" grpId="0"/>
      <p:bldP spid="40" grpId="1"/>
      <p:bldP spid="48" grpId="0"/>
      <p:bldP spid="48" grpId="1"/>
      <p:bldP spid="52" grpId="0"/>
      <p:bldP spid="52" grpId="1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753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Research question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352313"/>
            <a:ext cx="8520600" cy="2620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Proxima Nova"/>
              <a:buChar char="-"/>
            </a:pPr>
            <a:r>
              <a:rPr lang="it" dirty="0"/>
              <a:t>How can we </a:t>
            </a:r>
            <a:r>
              <a:rPr lang="en-GB" dirty="0"/>
              <a:t>protect a system from </a:t>
            </a:r>
            <a:r>
              <a:rPr lang="en-GB" b="1" u="sng" dirty="0"/>
              <a:t>all</a:t>
            </a:r>
            <a:r>
              <a:rPr lang="en-GB" dirty="0"/>
              <a:t> the security issues seen before?</a:t>
            </a:r>
          </a:p>
          <a:p>
            <a:pPr>
              <a:spcBef>
                <a:spcPts val="1800"/>
              </a:spcBef>
              <a:buFont typeface="Proxima Nova"/>
              <a:buChar char="-"/>
            </a:pPr>
            <a:r>
              <a:rPr lang="en-US" dirty="0"/>
              <a:t>While, at the same time, </a:t>
            </a:r>
            <a:r>
              <a:rPr lang="en-US" b="1" dirty="0"/>
              <a:t>minimizing </a:t>
            </a:r>
            <a:r>
              <a:rPr lang="en-US" dirty="0"/>
              <a:t>the Trusted Computing Base (TCB)</a:t>
            </a:r>
          </a:p>
          <a:p>
            <a:pPr>
              <a:spcBef>
                <a:spcPts val="1800"/>
              </a:spcBef>
              <a:buFont typeface="Proxima Nova"/>
              <a:buChar char="-"/>
            </a:pPr>
            <a:r>
              <a:rPr lang="en-GB" dirty="0"/>
              <a:t>The system might be: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it" dirty="0"/>
              <a:t>Heterogeneous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it" dirty="0"/>
              <a:t>Distributed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183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Trusted Execution Environment (TEE)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842250"/>
            <a:ext cx="4940750" cy="411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SzPts val="1800"/>
              <a:buChar char="-"/>
            </a:pPr>
            <a:r>
              <a:rPr lang="it" b="1" dirty="0"/>
              <a:t>Isolation</a:t>
            </a:r>
            <a:r>
              <a:rPr lang="it" dirty="0"/>
              <a:t> of sensitive code and data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SzPts val="1800"/>
              <a:buChar char="-"/>
            </a:pPr>
            <a:r>
              <a:rPr lang="en-GB" b="1" dirty="0"/>
              <a:t>Reduction</a:t>
            </a:r>
            <a:r>
              <a:rPr lang="en-GB" dirty="0"/>
              <a:t> of the attack surface (TCB)</a:t>
            </a: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SzPts val="1800"/>
              <a:buChar char="-"/>
            </a:pPr>
            <a:r>
              <a:rPr lang="it" b="1" dirty="0"/>
              <a:t>Authentication</a:t>
            </a:r>
            <a:r>
              <a:rPr lang="it" dirty="0"/>
              <a:t> of the running software (Remote Attestation)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dirty="0"/>
              <a:t>Examples of TEEs: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it" dirty="0"/>
              <a:t>Intel Security Guard Extensions (SGX)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it-IT" dirty="0"/>
              <a:t>ARM </a:t>
            </a:r>
            <a:r>
              <a:rPr lang="it-IT" dirty="0" err="1"/>
              <a:t>TrustZone</a:t>
            </a:r>
            <a:endParaRPr lang="it-IT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it-IT" dirty="0" err="1"/>
              <a:t>Sancus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450" y="842250"/>
            <a:ext cx="339302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State of the art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Trusted paths between high-end nodes and I/O devices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b="1" i="1" dirty="0" err="1"/>
              <a:t>BitE</a:t>
            </a:r>
            <a:r>
              <a:rPr lang="en-US" dirty="0"/>
              <a:t>: I/O devices with crypto capabilities, no TEE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b="1" i="1" dirty="0"/>
              <a:t>Bumpy</a:t>
            </a:r>
            <a:r>
              <a:rPr lang="en-US" dirty="0"/>
              <a:t>: </a:t>
            </a:r>
            <a:r>
              <a:rPr lang="en-US" dirty="0" err="1"/>
              <a:t>BitE</a:t>
            </a:r>
            <a:r>
              <a:rPr lang="en-US" dirty="0"/>
              <a:t> + Flicker TEE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b="1" i="1" dirty="0"/>
              <a:t>SGXIO</a:t>
            </a:r>
            <a:r>
              <a:rPr lang="en-US" dirty="0"/>
              <a:t>, </a:t>
            </a:r>
            <a:r>
              <a:rPr lang="en-US" b="1" i="1" dirty="0"/>
              <a:t>seL4</a:t>
            </a:r>
            <a:r>
              <a:rPr lang="en-US" dirty="0"/>
              <a:t>: SGX machines with kernel modifications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b="1" i="1" dirty="0"/>
              <a:t>SGX-USB</a:t>
            </a:r>
            <a:r>
              <a:rPr lang="en-US" dirty="0"/>
              <a:t>: proxy devices between SGX platform and I/O peripherals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b="1" i="1" dirty="0" err="1"/>
              <a:t>Fidelius</a:t>
            </a:r>
            <a:r>
              <a:rPr lang="en-US" dirty="0"/>
              <a:t>: SGX machines and trusted I/O devices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lang="en-US" dirty="0"/>
          </a:p>
          <a:p>
            <a:pPr>
              <a:buChar char="-"/>
            </a:pPr>
            <a:r>
              <a:rPr lang="en-US" dirty="0"/>
              <a:t>These solutions </a:t>
            </a:r>
            <a:r>
              <a:rPr lang="en-US" b="1" dirty="0"/>
              <a:t>do not provide </a:t>
            </a:r>
            <a:r>
              <a:rPr lang="en-US" i="1" dirty="0"/>
              <a:t>heterogeneity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dirty="0"/>
              <a:t>Not suitable for Smart Environments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dirty="0"/>
              <a:t>No embedded TEEs used</a:t>
            </a:r>
          </a:p>
          <a:p>
            <a:pPr lvl="1">
              <a:buChar char="-"/>
            </a:pPr>
            <a:endParaRPr lang="en-US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265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Authentic Execution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08850" y="973926"/>
            <a:ext cx="8435100" cy="2010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har char="-"/>
            </a:pPr>
            <a:r>
              <a:rPr lang="it" b="1" dirty="0"/>
              <a:t>Goal</a:t>
            </a:r>
            <a:r>
              <a:rPr lang="it" dirty="0"/>
              <a:t>: strong assurance of the correct execution of a distributed application</a:t>
            </a:r>
          </a:p>
          <a:p>
            <a:pPr>
              <a:spcBef>
                <a:spcPts val="1800"/>
              </a:spcBef>
              <a:buChar char="-"/>
            </a:pPr>
            <a:r>
              <a:rPr lang="it" dirty="0"/>
              <a:t>Its principles can be applied to any TEE -&gt; </a:t>
            </a:r>
            <a:r>
              <a:rPr lang="it" b="1" dirty="0"/>
              <a:t>heterogeneity!</a:t>
            </a:r>
          </a:p>
          <a:p>
            <a:pPr>
              <a:spcBef>
                <a:spcPts val="1800"/>
              </a:spcBef>
              <a:buChar char="-"/>
            </a:pPr>
            <a:r>
              <a:rPr lang="it" dirty="0"/>
              <a:t>The real implementation only supports Sancus</a:t>
            </a:r>
          </a:p>
          <a:p>
            <a:pPr lvl="1">
              <a:spcBef>
                <a:spcPts val="0"/>
              </a:spcBef>
              <a:buChar char="-"/>
            </a:pPr>
            <a:r>
              <a:rPr lang="en-GB" dirty="0"/>
              <a:t>U</a:t>
            </a:r>
            <a:r>
              <a:rPr lang="it" dirty="0"/>
              <a:t>sing the Secure I/O feature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7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EBDEAC0-7BBD-473E-9775-3311504D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325371"/>
            <a:ext cx="8343900" cy="13313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Contributions of this Thesis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r>
              <a:rPr lang="it-IT" dirty="0"/>
              <a:t>Design &amp; Implementation</a:t>
            </a:r>
            <a:r>
              <a:rPr lang="it" dirty="0"/>
              <a:t> of </a:t>
            </a:r>
            <a:r>
              <a:rPr lang="it" b="1" dirty="0"/>
              <a:t>Authentic Execution for Intel </a:t>
            </a:r>
            <a:r>
              <a:rPr lang="it-IT" b="1" dirty="0"/>
              <a:t>SGX</a:t>
            </a:r>
            <a:endParaRPr b="1" dirty="0"/>
          </a:p>
          <a:p>
            <a:pPr lvl="1" indent="-342900"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r>
              <a:rPr lang="it" dirty="0"/>
              <a:t>Ensuring compatibility between Sancus and SGX</a:t>
            </a:r>
            <a:endParaRPr dirty="0"/>
          </a:p>
          <a:p>
            <a:pPr lvl="1" indent="-342900"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r>
              <a:rPr lang="it" dirty="0"/>
              <a:t>Developing tools for automatic deployment</a:t>
            </a:r>
            <a:endParaRPr dirty="0"/>
          </a:p>
          <a:p>
            <a:pPr marL="457200" lvl="0" indent="-342900" algn="l" rtl="0">
              <a:spcBef>
                <a:spcPts val="1800"/>
              </a:spcBef>
              <a:buSzPts val="1800"/>
              <a:buChar char="-"/>
            </a:pPr>
            <a:r>
              <a:rPr lang="it" dirty="0"/>
              <a:t>Design &amp; Implementation of a </a:t>
            </a:r>
            <a:r>
              <a:rPr lang="it" b="1" dirty="0"/>
              <a:t>prototype</a:t>
            </a:r>
            <a:r>
              <a:rPr lang="it" dirty="0"/>
              <a:t> for smart irrigation</a:t>
            </a:r>
            <a:endParaRPr dirty="0"/>
          </a:p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SzPts val="1800"/>
              <a:buChar char="-"/>
            </a:pPr>
            <a:r>
              <a:rPr lang="it" b="1" dirty="0"/>
              <a:t>Evaluation</a:t>
            </a:r>
            <a:r>
              <a:rPr lang="it" dirty="0"/>
              <a:t> of the prototype: code, performance, security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Authentic Execution SGX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427172"/>
            <a:ext cx="8520600" cy="3236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-IT" b="1" dirty="0"/>
              <a:t>Design</a:t>
            </a:r>
            <a:r>
              <a:rPr lang="it-IT" dirty="0"/>
              <a:t>: how to apply the high-level concepts of the paper to this context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it-IT" dirty="0"/>
              <a:t>Programming languages, frameworks, data structures..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it-IT" dirty="0"/>
              <a:t>Small extensions to the framework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it-IT" dirty="0"/>
              <a:t>Application-level network protocol compatible with Sancus</a:t>
            </a:r>
          </a:p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SzPts val="1800"/>
              <a:buChar char="-"/>
            </a:pPr>
            <a:r>
              <a:rPr lang="it-IT" b="1" dirty="0"/>
              <a:t>Implementation</a:t>
            </a:r>
            <a:r>
              <a:rPr lang="it-IT" dirty="0"/>
              <a:t>: framework written entirely in </a:t>
            </a:r>
            <a:r>
              <a:rPr lang="it-IT" b="1" dirty="0"/>
              <a:t>Rust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GB" dirty="0"/>
              <a:t>Modern, fast programming language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GB" b="1" dirty="0"/>
              <a:t>Secure </a:t>
            </a:r>
            <a:r>
              <a:rPr lang="en-GB" dirty="0"/>
              <a:t>by design</a:t>
            </a:r>
            <a:endParaRPr lang="en-GB" b="1"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704</Words>
  <Application>Microsoft Office PowerPoint</Application>
  <PresentationFormat>On-screen Show (16:9)</PresentationFormat>
  <Paragraphs>131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Proxima Nova</vt:lpstr>
      <vt:lpstr>Arial</vt:lpstr>
      <vt:lpstr>Spearmint</vt:lpstr>
      <vt:lpstr>Securing Smart Environments with Authentic Execution</vt:lpstr>
      <vt:lpstr>What are Smart Environments?</vt:lpstr>
      <vt:lpstr>Security Issues</vt:lpstr>
      <vt:lpstr>Research question</vt:lpstr>
      <vt:lpstr>Trusted Execution Environment (TEE)</vt:lpstr>
      <vt:lpstr>State of the art</vt:lpstr>
      <vt:lpstr>Authentic Execution</vt:lpstr>
      <vt:lpstr>Contributions of this Thesis</vt:lpstr>
      <vt:lpstr>Authentic Execution SGX</vt:lpstr>
      <vt:lpstr>Prototype</vt:lpstr>
      <vt:lpstr>Prototype (cont’d)</vt:lpstr>
      <vt:lpstr>Conclusions</vt:lpstr>
      <vt:lpstr>Conclusions (cont’d)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Smart Environments with Authentic Execution</dc:title>
  <cp:lastModifiedBy>SCOPELLITI GIANLUCA</cp:lastModifiedBy>
  <cp:revision>54</cp:revision>
  <dcterms:modified xsi:type="dcterms:W3CDTF">2020-10-20T13:10:11Z</dcterms:modified>
</cp:coreProperties>
</file>