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9"/>
  </p:notes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559" autoAdjust="0"/>
    <p:restoredTop sz="94660"/>
  </p:normalViewPr>
  <p:slideViewPr>
    <p:cSldViewPr snapToGrid="0">
      <p:cViewPr varScale="1">
        <p:scale>
          <a:sx n="83" d="100"/>
          <a:sy n="83" d="100"/>
        </p:scale>
        <p:origin x="86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28F922-D649-4874-97EB-5EE9CCD6D7D8}" type="datetimeFigureOut">
              <a:rPr lang="it-IT" smtClean="0"/>
              <a:t>12/02/2019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C2FF99-7E1C-4C2B-8DC9-C14B2D630E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122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2/12/2019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2/12/2019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2/12/2019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2/12/2019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2/12/2019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CD7437-981B-4E6A-8489-C38C1F85D9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3131127"/>
            <a:ext cx="7566152" cy="1422584"/>
          </a:xfrm>
        </p:spPr>
        <p:txBody>
          <a:bodyPr>
            <a:normAutofit fontScale="90000"/>
          </a:bodyPr>
          <a:lstStyle/>
          <a:p>
            <a:br>
              <a:rPr lang="it-IT" dirty="0"/>
            </a:br>
            <a:br>
              <a:rPr lang="it-IT" dirty="0"/>
            </a:br>
            <a:r>
              <a:rPr lang="it-IT" dirty="0"/>
              <a:t>Phishing Website Detection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AD9692E-502B-42DB-BEDC-3BD66895AE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Creazione e test di un modello SVM in Python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10A7B6D-1A83-4BB5-901E-FA188CCE6F23}"/>
              </a:ext>
            </a:extLst>
          </p:cNvPr>
          <p:cNvSpPr txBox="1"/>
          <p:nvPr/>
        </p:nvSpPr>
        <p:spPr>
          <a:xfrm>
            <a:off x="9272165" y="838256"/>
            <a:ext cx="2919835" cy="16312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r>
              <a:rPr lang="it-IT" sz="1600" dirty="0"/>
              <a:t>Ceccoli Gianluca</a:t>
            </a:r>
          </a:p>
          <a:p>
            <a:r>
              <a:rPr lang="it-IT" sz="1600" dirty="0"/>
              <a:t>Leoni Chiara</a:t>
            </a:r>
          </a:p>
          <a:p>
            <a:r>
              <a:rPr lang="it-IT" sz="1600" dirty="0"/>
              <a:t>Data Analysis and Data </a:t>
            </a:r>
            <a:r>
              <a:rPr lang="it-IT" sz="1600" dirty="0" err="1"/>
              <a:t>Mining</a:t>
            </a:r>
            <a:r>
              <a:rPr lang="it-IT" sz="1600" dirty="0"/>
              <a:t> </a:t>
            </a:r>
          </a:p>
          <a:p>
            <a:r>
              <a:rPr lang="it-IT" sz="1600" dirty="0"/>
              <a:t>2018/2019</a:t>
            </a:r>
          </a:p>
          <a:p>
            <a:br>
              <a:rPr lang="it-IT" dirty="0"/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63988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82B873-E864-43B7-B99F-EFF037CA4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Phishing </a:t>
            </a:r>
            <a:r>
              <a:rPr lang="it-IT" dirty="0" err="1"/>
              <a:t>Websites</a:t>
            </a:r>
            <a:r>
              <a:rPr lang="it-IT" dirty="0"/>
              <a:t> Dataset disponibile su UCI Machine Learning Repository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8D9C1B6-6298-428C-A487-7A7152C86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it-IT" dirty="0"/>
          </a:p>
          <a:p>
            <a:r>
              <a:rPr lang="it-IT" dirty="0"/>
              <a:t>Scopo: riconoscere pattern ricorsivi nei siti malevoli</a:t>
            </a:r>
          </a:p>
          <a:p>
            <a:r>
              <a:rPr lang="it-IT" dirty="0"/>
              <a:t>11055 osservazioni, ognuna corrispondente ad un sito web</a:t>
            </a:r>
          </a:p>
          <a:p>
            <a:r>
              <a:rPr lang="it-IT" dirty="0"/>
              <a:t>Problema di </a:t>
            </a:r>
            <a:r>
              <a:rPr lang="it-IT" b="1" dirty="0"/>
              <a:t>apprendimento supervisionato</a:t>
            </a:r>
          </a:p>
          <a:p>
            <a:r>
              <a:rPr lang="it-IT" dirty="0"/>
              <a:t>I valori assunti dalle feature sono 1, -1 e in alcuni casi zero a seconda del soddisfacimento o meno di criteri specifici per ognuna delle 30 caratteristiche.</a:t>
            </a:r>
          </a:p>
          <a:p>
            <a:r>
              <a:rPr lang="it-IT" dirty="0"/>
              <a:t>Ogni campione è caratterizzato dalle 30 features categoriche descritte nel </a:t>
            </a:r>
            <a:r>
              <a:rPr lang="it-IT" dirty="0" err="1"/>
              <a:t>paper</a:t>
            </a:r>
            <a:r>
              <a:rPr lang="it-IT" dirty="0"/>
              <a:t> </a:t>
            </a:r>
            <a:r>
              <a:rPr lang="it-IT" u="sng" dirty="0"/>
              <a:t>[1]</a:t>
            </a:r>
            <a:r>
              <a:rPr lang="it-IT" dirty="0"/>
              <a:t> ed ha associata la relativa etichetta: </a:t>
            </a:r>
            <a:r>
              <a:rPr lang="it-IT" b="1" dirty="0" err="1"/>
              <a:t>phishing</a:t>
            </a:r>
            <a:r>
              <a:rPr lang="it-IT" b="1" dirty="0"/>
              <a:t> (1)</a:t>
            </a:r>
            <a:r>
              <a:rPr lang="it-IT" dirty="0"/>
              <a:t> o </a:t>
            </a:r>
            <a:r>
              <a:rPr lang="it-IT" b="1" dirty="0"/>
              <a:t>legittimo (-1)</a:t>
            </a:r>
          </a:p>
          <a:p>
            <a:r>
              <a:rPr lang="it-IT" dirty="0"/>
              <a:t>Tutti i passaggi descritti nei paragrafi successivi sono stati eseguiti su </a:t>
            </a:r>
            <a:r>
              <a:rPr lang="it-IT" dirty="0" err="1"/>
              <a:t>Jupiter</a:t>
            </a:r>
            <a:r>
              <a:rPr lang="it-IT" dirty="0"/>
              <a:t> con l’impiego della libreria </a:t>
            </a:r>
            <a:r>
              <a:rPr lang="it-IT" b="1" dirty="0" err="1"/>
              <a:t>scikit-learn</a:t>
            </a:r>
            <a:r>
              <a:rPr lang="it-IT" dirty="0"/>
              <a:t> per la distribuzione di Python/R Anaconda</a:t>
            </a:r>
          </a:p>
          <a:p>
            <a:pPr marL="0" indent="0">
              <a:buNone/>
            </a:pPr>
            <a:br>
              <a:rPr lang="it-IT" dirty="0"/>
            </a:br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FC5FD604-2BF9-4FC5-8463-EBCD3DF441AE}"/>
              </a:ext>
            </a:extLst>
          </p:cNvPr>
          <p:cNvSpPr txBox="1"/>
          <p:nvPr/>
        </p:nvSpPr>
        <p:spPr>
          <a:xfrm>
            <a:off x="3869268" y="5723138"/>
            <a:ext cx="1102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[1] R. Mohammad, F. </a:t>
            </a:r>
            <a:r>
              <a:rPr lang="it-IT" sz="1400" dirty="0" err="1"/>
              <a:t>Thabtah</a:t>
            </a:r>
            <a:r>
              <a:rPr lang="it-IT" sz="1400" dirty="0"/>
              <a:t>, L. </a:t>
            </a:r>
            <a:r>
              <a:rPr lang="it-IT" sz="1400" dirty="0" err="1"/>
              <a:t>McCluskey</a:t>
            </a:r>
            <a:r>
              <a:rPr lang="it-IT" sz="1400" dirty="0"/>
              <a:t>, "</a:t>
            </a:r>
            <a:r>
              <a:rPr lang="it-IT" sz="1400" dirty="0" err="1"/>
              <a:t>Intelligent</a:t>
            </a:r>
            <a:r>
              <a:rPr lang="it-IT" sz="1400" dirty="0"/>
              <a:t> </a:t>
            </a:r>
            <a:r>
              <a:rPr lang="it-IT" sz="1400" dirty="0" err="1"/>
              <a:t>rule-based</a:t>
            </a:r>
            <a:r>
              <a:rPr lang="it-IT" sz="1400" dirty="0"/>
              <a:t> </a:t>
            </a:r>
            <a:r>
              <a:rPr lang="it-IT" sz="1400" dirty="0" err="1"/>
              <a:t>phishing</a:t>
            </a:r>
            <a:r>
              <a:rPr lang="it-IT" sz="1400" dirty="0"/>
              <a:t> </a:t>
            </a:r>
            <a:r>
              <a:rPr lang="it-IT" sz="1400" dirty="0" err="1"/>
              <a:t>websites</a:t>
            </a:r>
            <a:r>
              <a:rPr lang="it-IT" sz="1400" dirty="0"/>
              <a:t> </a:t>
            </a:r>
            <a:r>
              <a:rPr lang="it-IT" sz="1400" dirty="0" err="1"/>
              <a:t>classification</a:t>
            </a:r>
            <a:r>
              <a:rPr lang="it-IT" sz="1400" dirty="0"/>
              <a:t>", </a:t>
            </a:r>
          </a:p>
          <a:p>
            <a:r>
              <a:rPr lang="it-IT" sz="1400" dirty="0"/>
              <a:t>Information Security IET, vol. 8, no. 3, pp. 153-160, </a:t>
            </a:r>
            <a:r>
              <a:rPr lang="it-IT" sz="1400" dirty="0" err="1"/>
              <a:t>May</a:t>
            </a:r>
            <a:r>
              <a:rPr lang="it-IT" sz="1400" dirty="0"/>
              <a:t> 2014</a:t>
            </a:r>
          </a:p>
        </p:txBody>
      </p:sp>
    </p:spTree>
    <p:extLst>
      <p:ext uri="{BB962C8B-B14F-4D97-AF65-F5344CB8AC3E}">
        <p14:creationId xmlns:p14="http://schemas.microsoft.com/office/powerpoint/2010/main" val="1356658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82B873-E864-43B7-B99F-EFF037CA4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Analisi dei dati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8D9C1B6-6298-428C-A487-7A7152C86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it-IT" dirty="0"/>
          </a:p>
          <a:p>
            <a:r>
              <a:rPr lang="it-IT" dirty="0"/>
              <a:t>Controllo di eventuali dati mancanti o trascritti in modo errato</a:t>
            </a:r>
          </a:p>
          <a:p>
            <a:r>
              <a:rPr lang="it-IT" dirty="0"/>
              <a:t>Nessuna normalizzazione (valori già compresi tra -1 e 1)</a:t>
            </a:r>
          </a:p>
          <a:p>
            <a:r>
              <a:rPr lang="it-IT" b="1" strike="sngStrike" dirty="0"/>
              <a:t>Test set 20% </a:t>
            </a:r>
            <a:r>
              <a:rPr lang="it-IT" strike="sngStrike" dirty="0"/>
              <a:t>del dataset, tenuto da parte durante la scelta dei miglior </a:t>
            </a:r>
            <a:r>
              <a:rPr lang="it-IT" strike="sngStrike" dirty="0" err="1"/>
              <a:t>iper</a:t>
            </a:r>
            <a:r>
              <a:rPr lang="it-IT" strike="sngStrike" dirty="0"/>
              <a:t>-parametri ed utilizzato successivamente per misurare l’accuratezza del miglior modello</a:t>
            </a:r>
          </a:p>
          <a:p>
            <a:r>
              <a:rPr lang="it-IT" dirty="0"/>
              <a:t>Elevata dimensionalità che preclude una rappresentazione grafica </a:t>
            </a:r>
            <a:r>
              <a:rPr lang="it-IT" dirty="0">
                <a:sym typeface="Symbol" panose="05050102010706020507" pitchFamily="18" charset="2"/>
              </a:rPr>
              <a:t> </a:t>
            </a:r>
            <a:r>
              <a:rPr lang="it-IT" dirty="0"/>
              <a:t>rappresentazione grafica della distribuzione di ogni feature tramite </a:t>
            </a:r>
            <a:r>
              <a:rPr lang="it-IT" b="1" dirty="0"/>
              <a:t>istogrammi impilati</a:t>
            </a:r>
            <a:r>
              <a:rPr lang="it-IT" dirty="0"/>
              <a:t>, che mostrano anche la proporzione tra le etichette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52697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82B873-E864-43B7-B99F-EFF037CA4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Analisi dei dati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8D9C1B6-6298-428C-A487-7A7152C86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9887" y="322265"/>
            <a:ext cx="8371114" cy="5682342"/>
          </a:xfrm>
        </p:spPr>
        <p:txBody>
          <a:bodyPr anchor="t">
            <a:normAutofit/>
          </a:bodyPr>
          <a:lstStyle/>
          <a:p>
            <a:r>
              <a:rPr lang="it-IT" sz="1800" dirty="0"/>
              <a:t>Considerazioni sulla varianza: esclusione delle feature la cui varianza si aggiri sotto una certa soglia </a:t>
            </a:r>
            <a:r>
              <a:rPr lang="it-IT" sz="1800" dirty="0">
                <a:sym typeface="Symbol" panose="05050102010706020507" pitchFamily="18" charset="2"/>
              </a:rPr>
              <a:t> </a:t>
            </a:r>
            <a:r>
              <a:rPr lang="it-IT" sz="1800" dirty="0"/>
              <a:t>due feature candidate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>
              <a:lnSpc>
                <a:spcPct val="100000"/>
              </a:lnSpc>
              <a:spcBef>
                <a:spcPts val="3000"/>
              </a:spcBef>
            </a:pPr>
            <a:r>
              <a:rPr lang="it-IT" sz="1800" dirty="0"/>
              <a:t>Considerazioni sulla correlazione tra le feature: esclusione delle feature altamente correlate ad altre </a:t>
            </a:r>
            <a:r>
              <a:rPr lang="it-IT" sz="1800" dirty="0">
                <a:sym typeface="Symbol" panose="05050102010706020507" pitchFamily="18" charset="2"/>
              </a:rPr>
              <a:t> </a:t>
            </a:r>
            <a:r>
              <a:rPr lang="it-IT" sz="1800" dirty="0"/>
              <a:t>una feature candidata (quella meno correlata con l’output tra le due individuate)</a:t>
            </a: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1B076163-FA6F-437F-8718-9CFC478F9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8237" y="960979"/>
            <a:ext cx="3142028" cy="2135657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A750A6DB-E549-48D5-B998-4BD831644F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1265" y="960979"/>
            <a:ext cx="3145075" cy="2137729"/>
          </a:xfrm>
          <a:prstGeom prst="rect">
            <a:avLst/>
          </a:prstGeom>
        </p:spPr>
      </p:pic>
      <p:sp>
        <p:nvSpPr>
          <p:cNvPr id="11" name="Rettangolo 10">
            <a:extLst>
              <a:ext uri="{FF2B5EF4-FFF2-40B4-BE49-F238E27FC236}">
                <a16:creationId xmlns:a16="http://schemas.microsoft.com/office/drawing/2014/main" id="{33DD2FA1-0EBE-4713-8708-F24EA5F2CA8A}"/>
              </a:ext>
            </a:extLst>
          </p:cNvPr>
          <p:cNvSpPr/>
          <p:nvPr/>
        </p:nvSpPr>
        <p:spPr>
          <a:xfrm>
            <a:off x="4683150" y="3009548"/>
            <a:ext cx="2485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400" dirty="0">
                <a:solidFill>
                  <a:schemeClr val="bg1">
                    <a:lumMod val="65000"/>
                  </a:schemeClr>
                </a:solidFill>
              </a:rPr>
              <a:t>varianza 0.10230909512304441</a:t>
            </a: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FA468B1D-07A8-4267-ABDD-296339F18FDA}"/>
              </a:ext>
            </a:extLst>
          </p:cNvPr>
          <p:cNvSpPr/>
          <p:nvPr/>
        </p:nvSpPr>
        <p:spPr>
          <a:xfrm>
            <a:off x="8209225" y="3009548"/>
            <a:ext cx="24436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400" dirty="0">
                <a:solidFill>
                  <a:schemeClr val="bg1">
                    <a:lumMod val="65000"/>
                  </a:schemeClr>
                </a:solidFill>
              </a:rPr>
              <a:t>varianza 0.16481398770713482</a:t>
            </a: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F8426B2B-1A9F-4266-A7A4-3B4F3B0A7B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3284" y="4249752"/>
            <a:ext cx="3163548" cy="2150284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9112997B-E1DA-443D-BF52-7BAA5777D7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0628" y="4249752"/>
            <a:ext cx="3163547" cy="2150284"/>
          </a:xfrm>
          <a:prstGeom prst="rect">
            <a:avLst/>
          </a:prstGeom>
        </p:spPr>
      </p:pic>
      <p:sp>
        <p:nvSpPr>
          <p:cNvPr id="24" name="Rettangolo 23">
            <a:extLst>
              <a:ext uri="{FF2B5EF4-FFF2-40B4-BE49-F238E27FC236}">
                <a16:creationId xmlns:a16="http://schemas.microsoft.com/office/drawing/2014/main" id="{3C77FD58-0678-4B82-8680-0AC1062989F2}"/>
              </a:ext>
            </a:extLst>
          </p:cNvPr>
          <p:cNvSpPr/>
          <p:nvPr/>
        </p:nvSpPr>
        <p:spPr>
          <a:xfrm>
            <a:off x="6839476" y="6246147"/>
            <a:ext cx="18085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400" dirty="0">
                <a:solidFill>
                  <a:schemeClr val="bg1">
                    <a:lumMod val="65000"/>
                  </a:schemeClr>
                </a:solidFill>
              </a:rPr>
              <a:t>correlazione 0.939633</a:t>
            </a:r>
          </a:p>
        </p:txBody>
      </p:sp>
    </p:spTree>
    <p:extLst>
      <p:ext uri="{BB962C8B-B14F-4D97-AF65-F5344CB8AC3E}">
        <p14:creationId xmlns:p14="http://schemas.microsoft.com/office/powerpoint/2010/main" val="1709543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82B873-E864-43B7-B99F-EFF037CA4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Analisi dei dati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8D9C1B6-6298-428C-A487-7A7152C86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it-IT" dirty="0"/>
          </a:p>
          <a:p>
            <a:r>
              <a:rPr lang="it-IT" dirty="0"/>
              <a:t>Risultati con 27 feature:</a:t>
            </a:r>
          </a:p>
          <a:p>
            <a:endParaRPr lang="it-IT" dirty="0"/>
          </a:p>
          <a:p>
            <a:r>
              <a:rPr lang="it-IT" dirty="0"/>
              <a:t>Considerazioni:</a:t>
            </a:r>
          </a:p>
          <a:p>
            <a:pPr marL="0" indent="0">
              <a:buNone/>
            </a:pPr>
            <a:endParaRPr lang="it-IT" dirty="0"/>
          </a:p>
          <a:p>
            <a:r>
              <a:rPr lang="it-IT" dirty="0"/>
              <a:t>Feature </a:t>
            </a:r>
            <a:r>
              <a:rPr lang="it-IT" dirty="0" err="1"/>
              <a:t>selection</a:t>
            </a:r>
            <a:r>
              <a:rPr lang="it-IT" dirty="0"/>
              <a:t> più restrittiva: considerare solamente quelle feature che hanno una correlazione con l’output sufficiente             </a:t>
            </a:r>
            <a:r>
              <a:rPr lang="it-IT" dirty="0">
                <a:sym typeface="Symbol" panose="05050102010706020507" pitchFamily="18" charset="2"/>
              </a:rPr>
              <a:t></a:t>
            </a:r>
            <a:r>
              <a:rPr lang="it-IT" dirty="0"/>
              <a:t> consistente riduzione delle feature da 30 a 12</a:t>
            </a:r>
          </a:p>
          <a:p>
            <a:r>
              <a:rPr lang="it-IT" dirty="0"/>
              <a:t>Risultati con 12 feature:</a:t>
            </a:r>
          </a:p>
          <a:p>
            <a:endParaRPr lang="it-IT" dirty="0"/>
          </a:p>
          <a:p>
            <a:r>
              <a:rPr lang="it-IT" dirty="0"/>
              <a:t>Considerazioni:</a:t>
            </a:r>
          </a:p>
        </p:txBody>
      </p:sp>
    </p:spTree>
    <p:extLst>
      <p:ext uri="{BB962C8B-B14F-4D97-AF65-F5344CB8AC3E}">
        <p14:creationId xmlns:p14="http://schemas.microsoft.com/office/powerpoint/2010/main" val="3576632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82B873-E864-43B7-B99F-EFF037CA4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Modello lineare (forse farei una </a:t>
            </a:r>
            <a:r>
              <a:rPr lang="it-IT" dirty="0" err="1"/>
              <a:t>grid</a:t>
            </a:r>
            <a:r>
              <a:rPr lang="it-IT" dirty="0"/>
              <a:t> unica a sto punto)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8D9C1B6-6298-428C-A487-7A7152C86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11319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D1FB3F-80FD-4ACE-8FCB-730CE7586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C124C86-3F43-4B81-8F3F-2101BCB755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02610556"/>
      </p:ext>
    </p:extLst>
  </p:cSld>
  <p:clrMapOvr>
    <a:masterClrMapping/>
  </p:clrMapOvr>
</p:sld>
</file>

<file path=ppt/theme/theme1.xml><?xml version="1.0" encoding="utf-8"?>
<a:theme xmlns:a="http://schemas.openxmlformats.org/drawingml/2006/main" name="Cornic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TM03457475[[fn=Cornice]]</Template>
  <TotalTime>157</TotalTime>
  <Words>363</Words>
  <Application>Microsoft Office PowerPoint</Application>
  <PresentationFormat>Widescreen</PresentationFormat>
  <Paragraphs>46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2" baseType="lpstr">
      <vt:lpstr>Calibri</vt:lpstr>
      <vt:lpstr>Corbel</vt:lpstr>
      <vt:lpstr>Symbol</vt:lpstr>
      <vt:lpstr>Wingdings 2</vt:lpstr>
      <vt:lpstr>Cornice</vt:lpstr>
      <vt:lpstr>  Phishing Website Detection</vt:lpstr>
      <vt:lpstr>Phishing Websites Dataset disponibile su UCI Machine Learning Repository</vt:lpstr>
      <vt:lpstr>Analisi dei dati</vt:lpstr>
      <vt:lpstr>Analisi dei dati</vt:lpstr>
      <vt:lpstr>Analisi dei dati</vt:lpstr>
      <vt:lpstr>Modello lineare (forse farei una grid unica a sto punto)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Phishing Website Detection</dc:title>
  <dc:creator>Chiara</dc:creator>
  <cp:lastModifiedBy>Chiara</cp:lastModifiedBy>
  <cp:revision>15</cp:revision>
  <dcterms:created xsi:type="dcterms:W3CDTF">2019-02-11T13:26:30Z</dcterms:created>
  <dcterms:modified xsi:type="dcterms:W3CDTF">2019-02-12T10:30:10Z</dcterms:modified>
</cp:coreProperties>
</file>