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67" r:id="rId4"/>
    <p:sldId id="259" r:id="rId5"/>
    <p:sldId id="260" r:id="rId6"/>
    <p:sldId id="261" r:id="rId7"/>
    <p:sldId id="268" r:id="rId8"/>
    <p:sldId id="269" r:id="rId9"/>
    <p:sldId id="262" r:id="rId10"/>
    <p:sldId id="266" r:id="rId11"/>
    <p:sldId id="263" r:id="rId12"/>
    <p:sldId id="265"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80" d="100"/>
          <a:sy n="80" d="100"/>
        </p:scale>
        <p:origin x="70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8F922-D649-4874-97EB-5EE9CCD6D7D8}" type="datetimeFigureOut">
              <a:rPr lang="it-IT" smtClean="0"/>
              <a:t>15/02/2019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2FF99-7E1C-4C2B-8DC9-C14B2D630EAE}" type="slidenum">
              <a:rPr lang="it-IT" smtClean="0"/>
              <a:t>‹N›</a:t>
            </a:fld>
            <a:endParaRPr lang="it-IT"/>
          </a:p>
        </p:txBody>
      </p:sp>
    </p:spTree>
    <p:extLst>
      <p:ext uri="{BB962C8B-B14F-4D97-AF65-F5344CB8AC3E}">
        <p14:creationId xmlns:p14="http://schemas.microsoft.com/office/powerpoint/2010/main" val="28512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2/15/2019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D7437-981B-4E6A-8489-C38C1F85D91E}"/>
              </a:ext>
            </a:extLst>
          </p:cNvPr>
          <p:cNvSpPr>
            <a:spLocks noGrp="1"/>
          </p:cNvSpPr>
          <p:nvPr>
            <p:ph type="ctrTitle"/>
          </p:nvPr>
        </p:nvSpPr>
        <p:spPr>
          <a:xfrm>
            <a:off x="1069848" y="3131127"/>
            <a:ext cx="7566152" cy="1422584"/>
          </a:xfrm>
        </p:spPr>
        <p:txBody>
          <a:bodyPr>
            <a:normAutofit fontScale="90000"/>
          </a:bodyPr>
          <a:lstStyle/>
          <a:p>
            <a:br>
              <a:rPr lang="it-IT" dirty="0"/>
            </a:br>
            <a:br>
              <a:rPr lang="it-IT" dirty="0"/>
            </a:br>
            <a:r>
              <a:rPr lang="it-IT" dirty="0"/>
              <a:t>Phishing Website Detection</a:t>
            </a:r>
          </a:p>
        </p:txBody>
      </p:sp>
      <p:sp>
        <p:nvSpPr>
          <p:cNvPr id="3" name="Sottotitolo 2">
            <a:extLst>
              <a:ext uri="{FF2B5EF4-FFF2-40B4-BE49-F238E27FC236}">
                <a16:creationId xmlns:a16="http://schemas.microsoft.com/office/drawing/2014/main" id="{3AD9692E-502B-42DB-BEDC-3BD66895AE73}"/>
              </a:ext>
            </a:extLst>
          </p:cNvPr>
          <p:cNvSpPr>
            <a:spLocks noGrp="1"/>
          </p:cNvSpPr>
          <p:nvPr>
            <p:ph type="subTitle" idx="1"/>
          </p:nvPr>
        </p:nvSpPr>
        <p:spPr/>
        <p:txBody>
          <a:bodyPr/>
          <a:lstStyle/>
          <a:p>
            <a:r>
              <a:rPr lang="it-IT" dirty="0"/>
              <a:t>Creazione e test di un modello SVM in Python</a:t>
            </a:r>
          </a:p>
        </p:txBody>
      </p:sp>
      <p:sp>
        <p:nvSpPr>
          <p:cNvPr id="4" name="CasellaDiTesto 3">
            <a:extLst>
              <a:ext uri="{FF2B5EF4-FFF2-40B4-BE49-F238E27FC236}">
                <a16:creationId xmlns:a16="http://schemas.microsoft.com/office/drawing/2014/main" id="{310A7B6D-1A83-4BB5-901E-FA188CCE6F23}"/>
              </a:ext>
            </a:extLst>
          </p:cNvPr>
          <p:cNvSpPr txBox="1"/>
          <p:nvPr/>
        </p:nvSpPr>
        <p:spPr>
          <a:xfrm>
            <a:off x="9272165" y="838256"/>
            <a:ext cx="2919835" cy="1631216"/>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it-IT" sz="1600" dirty="0"/>
              <a:t>Ceccoli Gianluca</a:t>
            </a:r>
          </a:p>
          <a:p>
            <a:r>
              <a:rPr lang="it-IT" sz="1600" dirty="0"/>
              <a:t>Leoni Chiara</a:t>
            </a:r>
          </a:p>
          <a:p>
            <a:r>
              <a:rPr lang="it-IT" sz="1600" dirty="0"/>
              <a:t>Data Analysis and Data </a:t>
            </a:r>
            <a:r>
              <a:rPr lang="it-IT" sz="1600" dirty="0" err="1"/>
              <a:t>Mining</a:t>
            </a:r>
            <a:r>
              <a:rPr lang="it-IT" sz="1600" dirty="0"/>
              <a:t> </a:t>
            </a:r>
          </a:p>
          <a:p>
            <a:r>
              <a:rPr lang="it-IT" sz="1600" dirty="0"/>
              <a:t>2018/2019</a:t>
            </a:r>
          </a:p>
          <a:p>
            <a:br>
              <a:rPr lang="it-IT" dirty="0"/>
            </a:br>
            <a:endParaRPr lang="it-IT" dirty="0"/>
          </a:p>
        </p:txBody>
      </p:sp>
    </p:spTree>
    <p:extLst>
      <p:ext uri="{BB962C8B-B14F-4D97-AF65-F5344CB8AC3E}">
        <p14:creationId xmlns:p14="http://schemas.microsoft.com/office/powerpoint/2010/main" val="266398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Modello lineare</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a:xfrm>
            <a:off x="4014281" y="864108"/>
            <a:ext cx="7315200" cy="5120640"/>
          </a:xfrm>
        </p:spPr>
        <p:txBody>
          <a:bodyPr>
            <a:normAutofit/>
          </a:bodyPr>
          <a:lstStyle/>
          <a:p>
            <a:pPr marL="0" indent="0">
              <a:buNone/>
            </a:pPr>
            <a:endParaRPr lang="it-IT" dirty="0"/>
          </a:p>
          <a:p>
            <a:pPr marL="0" indent="0">
              <a:buNone/>
            </a:pPr>
            <a:endParaRPr lang="it-IT" dirty="0"/>
          </a:p>
          <a:p>
            <a:endParaRPr lang="it-IT" dirty="0"/>
          </a:p>
          <a:p>
            <a:endParaRPr lang="it-IT" dirty="0"/>
          </a:p>
          <a:p>
            <a:endParaRPr lang="it-IT" dirty="0"/>
          </a:p>
          <a:p>
            <a:endParaRPr lang="it-IT" dirty="0"/>
          </a:p>
          <a:p>
            <a:endParaRPr lang="it-IT" dirty="0"/>
          </a:p>
        </p:txBody>
      </p:sp>
      <p:pic>
        <p:nvPicPr>
          <p:cNvPr id="1027" name="Picture 3" descr="https://lh3.googleusercontent.com/OMwH7tmjh81CqEVjPv7D2elK4iT3J2U4x_PXsD6hyc7wtSMu5Fuyj4fPRu0v_TXZFRkThNulBO1gaoSRZRCwxoHfejOCX7MlQbXzHi0JaIQxHUOVAiih92KXr-zGaXiVEbjf8rE7">
            <a:extLst>
              <a:ext uri="{FF2B5EF4-FFF2-40B4-BE49-F238E27FC236}">
                <a16:creationId xmlns:a16="http://schemas.microsoft.com/office/drawing/2014/main" id="{C6FD5C85-C8DF-463C-ACAF-F4DEA99D1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515" y="1746522"/>
            <a:ext cx="4774610" cy="334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13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Modello RBF</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p:txBody>
          <a:bodyPr>
            <a:normAutofit/>
          </a:bodyPr>
          <a:lstStyle/>
          <a:p>
            <a:r>
              <a:rPr lang="it-IT" dirty="0"/>
              <a:t>C=10 </a:t>
            </a:r>
            <a:r>
              <a:rPr lang="it-IT" dirty="0">
                <a:sym typeface="Symbol" panose="05050102010706020507" pitchFamily="18" charset="2"/>
              </a:rPr>
              <a:t>=0.1 si ripete 7 volte su 10  </a:t>
            </a:r>
            <a:r>
              <a:rPr lang="it-IT" dirty="0"/>
              <a:t>miglior modello con media degli score </a:t>
            </a:r>
            <a:r>
              <a:rPr lang="it-IT" b="1" dirty="0"/>
              <a:t>0.9760963002533048 +/- (0.00003.418874531690116)</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br>
              <a:rPr lang="it-IT" dirty="0"/>
            </a:br>
            <a:endParaRPr lang="it-IT" dirty="0"/>
          </a:p>
        </p:txBody>
      </p:sp>
      <p:pic>
        <p:nvPicPr>
          <p:cNvPr id="3074" name="Picture 2" descr="https://lh4.googleusercontent.com/JJ_SOjxbDpejhx78wBJQVjVAmlGI28_RdU3_D7i190sPOSJ2jsqGwoU0VN8P53vAmLJZ_ADM1vszFgj1gjJIhmUZaT0Tsul-sl-HZCDjmNVWw8vb8hha_jez5C3yhn-3zERWCKYN">
            <a:extLst>
              <a:ext uri="{FF2B5EF4-FFF2-40B4-BE49-F238E27FC236}">
                <a16:creationId xmlns:a16="http://schemas.microsoft.com/office/drawing/2014/main" id="{5438B2E5-F8B0-4A24-A027-1AF36C698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337" y="4133087"/>
            <a:ext cx="2743200" cy="2390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a 4">
            <a:extLst>
              <a:ext uri="{FF2B5EF4-FFF2-40B4-BE49-F238E27FC236}">
                <a16:creationId xmlns:a16="http://schemas.microsoft.com/office/drawing/2014/main" id="{BF6C24B2-0080-42D2-9C41-9250420A5DE9}"/>
              </a:ext>
            </a:extLst>
          </p:cNvPr>
          <p:cNvGraphicFramePr>
            <a:graphicFrameLocks noGrp="1"/>
          </p:cNvGraphicFramePr>
          <p:nvPr>
            <p:extLst>
              <p:ext uri="{D42A27DB-BD31-4B8C-83A1-F6EECF244321}">
                <p14:modId xmlns:p14="http://schemas.microsoft.com/office/powerpoint/2010/main" val="1676142808"/>
              </p:ext>
            </p:extLst>
          </p:nvPr>
        </p:nvGraphicFramePr>
        <p:xfrm>
          <a:off x="3869268" y="1769191"/>
          <a:ext cx="7315199" cy="229616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15538800"/>
                    </a:ext>
                  </a:extLst>
                </a:gridCol>
                <a:gridCol w="1421066">
                  <a:extLst>
                    <a:ext uri="{9D8B030D-6E8A-4147-A177-3AD203B41FA5}">
                      <a16:colId xmlns:a16="http://schemas.microsoft.com/office/drawing/2014/main" val="348667406"/>
                    </a:ext>
                  </a:extLst>
                </a:gridCol>
                <a:gridCol w="4419028">
                  <a:extLst>
                    <a:ext uri="{9D8B030D-6E8A-4147-A177-3AD203B41FA5}">
                      <a16:colId xmlns:a16="http://schemas.microsoft.com/office/drawing/2014/main" val="632916334"/>
                    </a:ext>
                  </a:extLst>
                </a:gridCol>
              </a:tblGrid>
              <a:tr h="0">
                <a:tc>
                  <a:txBody>
                    <a:bodyPr/>
                    <a:lstStyle/>
                    <a:p>
                      <a:r>
                        <a:rPr lang="it-IT" dirty="0"/>
                        <a:t>Parametri</a:t>
                      </a:r>
                    </a:p>
                  </a:txBody>
                  <a:tcPr/>
                </a:tc>
                <a:tc>
                  <a:txBody>
                    <a:bodyPr/>
                    <a:lstStyle/>
                    <a:p>
                      <a:pPr algn="ctr"/>
                      <a:r>
                        <a:rPr lang="it-IT" dirty="0"/>
                        <a:t>Occorrenze</a:t>
                      </a:r>
                    </a:p>
                  </a:txBody>
                  <a:tcPr/>
                </a:tc>
                <a:tc>
                  <a:txBody>
                    <a:bodyPr/>
                    <a:lstStyle/>
                    <a:p>
                      <a:r>
                        <a:rPr lang="it-IT" dirty="0" err="1"/>
                        <a:t>Accuracy</a:t>
                      </a:r>
                      <a:r>
                        <a:rPr lang="it-IT" dirty="0"/>
                        <a:t> sul test set</a:t>
                      </a:r>
                    </a:p>
                  </a:txBody>
                  <a:tcPr/>
                </a:tc>
                <a:extLst>
                  <a:ext uri="{0D108BD9-81ED-4DB2-BD59-A6C34878D82A}">
                    <a16:rowId xmlns:a16="http://schemas.microsoft.com/office/drawing/2014/main" val="3666292966"/>
                  </a:ext>
                </a:extLst>
              </a:tr>
              <a:tr h="370840">
                <a:tc>
                  <a:txBody>
                    <a:bodyPr/>
                    <a:lstStyle/>
                    <a:p>
                      <a:r>
                        <a:rPr lang="it-IT" dirty="0"/>
                        <a:t>C=10 </a:t>
                      </a:r>
                      <a:r>
                        <a:rPr lang="it-IT" dirty="0">
                          <a:sym typeface="Symbol" panose="05050102010706020507" pitchFamily="18" charset="2"/>
                        </a:rPr>
                        <a:t>=0.1</a:t>
                      </a:r>
                      <a:endParaRPr lang="it-IT" dirty="0"/>
                    </a:p>
                  </a:txBody>
                  <a:tcPr/>
                </a:tc>
                <a:tc>
                  <a:txBody>
                    <a:bodyPr/>
                    <a:lstStyle/>
                    <a:p>
                      <a:pPr algn="ctr"/>
                      <a:r>
                        <a:rPr lang="it-IT" dirty="0"/>
                        <a:t>7</a:t>
                      </a:r>
                    </a:p>
                  </a:txBody>
                  <a:tcPr/>
                </a:tc>
                <a:tc>
                  <a:txBody>
                    <a:bodyPr/>
                    <a:lstStyle/>
                    <a:p>
                      <a:r>
                        <a:rPr lang="it-IT" b="0" dirty="0"/>
                        <a:t>[0.9773960216998192, 0.9810126582278481, 0.9719710669077758, 0.9819168173598554, 0.9828209764918626, 0.9710407239819004, 0.9665158371040724]</a:t>
                      </a:r>
                    </a:p>
                  </a:txBody>
                  <a:tcPr/>
                </a:tc>
                <a:extLst>
                  <a:ext uri="{0D108BD9-81ED-4DB2-BD59-A6C34878D82A}">
                    <a16:rowId xmlns:a16="http://schemas.microsoft.com/office/drawing/2014/main" val="4201979726"/>
                  </a:ext>
                </a:extLst>
              </a:tr>
              <a:tr h="370840">
                <a:tc>
                  <a:txBody>
                    <a:bodyPr/>
                    <a:lstStyle/>
                    <a:p>
                      <a:r>
                        <a:rPr lang="it-IT" dirty="0"/>
                        <a:t>C=100 </a:t>
                      </a:r>
                      <a:r>
                        <a:rPr lang="it-IT" dirty="0">
                          <a:sym typeface="Symbol" panose="05050102010706020507" pitchFamily="18" charset="2"/>
                        </a:rPr>
                        <a:t>=0.1</a:t>
                      </a:r>
                      <a:endParaRPr lang="it-IT" dirty="0"/>
                    </a:p>
                  </a:txBody>
                  <a:tcPr/>
                </a:tc>
                <a:tc>
                  <a:txBody>
                    <a:bodyPr/>
                    <a:lstStyle/>
                    <a:p>
                      <a:pPr algn="ctr"/>
                      <a:r>
                        <a:rPr lang="it-IT" dirty="0"/>
                        <a:t>2</a:t>
                      </a:r>
                    </a:p>
                  </a:txBody>
                  <a:tcPr/>
                </a:tc>
                <a:tc>
                  <a:txBody>
                    <a:bodyPr/>
                    <a:lstStyle/>
                    <a:p>
                      <a:r>
                        <a:rPr lang="it-IT" dirty="0"/>
                        <a:t>[0.9484162895927601, 0.9565610859728507</a:t>
                      </a:r>
                    </a:p>
                  </a:txBody>
                  <a:tcPr/>
                </a:tc>
                <a:extLst>
                  <a:ext uri="{0D108BD9-81ED-4DB2-BD59-A6C34878D82A}">
                    <a16:rowId xmlns:a16="http://schemas.microsoft.com/office/drawing/2014/main" val="3142421780"/>
                  </a:ext>
                </a:extLst>
              </a:tr>
              <a:tr h="370840">
                <a:tc>
                  <a:txBody>
                    <a:bodyPr/>
                    <a:lstStyle/>
                    <a:p>
                      <a:r>
                        <a:rPr lang="it-IT" dirty="0"/>
                        <a:t>C=1000 </a:t>
                      </a:r>
                      <a:r>
                        <a:rPr lang="it-IT" dirty="0">
                          <a:sym typeface="Symbol" panose="05050102010706020507" pitchFamily="18" charset="2"/>
                        </a:rPr>
                        <a:t>=0.1</a:t>
                      </a:r>
                      <a:endParaRPr lang="it-IT" dirty="0"/>
                    </a:p>
                  </a:txBody>
                  <a:tcPr/>
                </a:tc>
                <a:tc>
                  <a:txBody>
                    <a:bodyPr/>
                    <a:lstStyle/>
                    <a:p>
                      <a:pPr algn="ctr"/>
                      <a:r>
                        <a:rPr lang="it-IT" dirty="0"/>
                        <a:t>1</a:t>
                      </a:r>
                    </a:p>
                  </a:txBody>
                  <a:tcPr/>
                </a:tc>
                <a:tc>
                  <a:txBody>
                    <a:bodyPr/>
                    <a:lstStyle/>
                    <a:p>
                      <a:r>
                        <a:rPr lang="it-IT" dirty="0"/>
                        <a:t>[0.9493212669683257]</a:t>
                      </a:r>
                    </a:p>
                  </a:txBody>
                  <a:tcPr/>
                </a:tc>
                <a:extLst>
                  <a:ext uri="{0D108BD9-81ED-4DB2-BD59-A6C34878D82A}">
                    <a16:rowId xmlns:a16="http://schemas.microsoft.com/office/drawing/2014/main" val="3152955369"/>
                  </a:ext>
                </a:extLst>
              </a:tr>
            </a:tbl>
          </a:graphicData>
        </a:graphic>
      </p:graphicFrame>
      <p:sp>
        <p:nvSpPr>
          <p:cNvPr id="6" name="Rettangolo 5">
            <a:extLst>
              <a:ext uri="{FF2B5EF4-FFF2-40B4-BE49-F238E27FC236}">
                <a16:creationId xmlns:a16="http://schemas.microsoft.com/office/drawing/2014/main" id="{B59453FB-27A8-45F7-A7A7-E48BFF907674}"/>
              </a:ext>
            </a:extLst>
          </p:cNvPr>
          <p:cNvSpPr/>
          <p:nvPr/>
        </p:nvSpPr>
        <p:spPr>
          <a:xfrm>
            <a:off x="6457537" y="4714037"/>
            <a:ext cx="4542205" cy="738664"/>
          </a:xfrm>
          <a:prstGeom prst="rect">
            <a:avLst/>
          </a:prstGeom>
        </p:spPr>
        <p:txBody>
          <a:bodyPr wrap="none">
            <a:spAutoFit/>
          </a:bodyPr>
          <a:lstStyle/>
          <a:p>
            <a:r>
              <a:rPr lang="it-IT" sz="1400" dirty="0">
                <a:solidFill>
                  <a:schemeClr val="bg1">
                    <a:lumMod val="65000"/>
                  </a:schemeClr>
                </a:solidFill>
              </a:rPr>
              <a:t>Una delle </a:t>
            </a:r>
            <a:r>
              <a:rPr lang="it-IT" sz="1400" dirty="0" err="1">
                <a:solidFill>
                  <a:schemeClr val="bg1">
                    <a:lumMod val="65000"/>
                  </a:schemeClr>
                </a:solidFill>
              </a:rPr>
              <a:t>heatmap</a:t>
            </a:r>
            <a:r>
              <a:rPr lang="it-IT" sz="1400" dirty="0">
                <a:solidFill>
                  <a:schemeClr val="bg1">
                    <a:lumMod val="65000"/>
                  </a:schemeClr>
                </a:solidFill>
              </a:rPr>
              <a:t> stampate ad ogni iterazione</a:t>
            </a:r>
            <a:br>
              <a:rPr lang="it-IT" sz="1400" dirty="0">
                <a:solidFill>
                  <a:schemeClr val="bg1">
                    <a:lumMod val="65000"/>
                  </a:schemeClr>
                </a:solidFill>
              </a:rPr>
            </a:br>
            <a:r>
              <a:rPr lang="it-IT" sz="1400" dirty="0">
                <a:solidFill>
                  <a:schemeClr val="bg1">
                    <a:lumMod val="65000"/>
                  </a:schemeClr>
                </a:solidFill>
              </a:rPr>
              <a:t>per visualizzare graficamente la migliore combinazione </a:t>
            </a:r>
          </a:p>
          <a:p>
            <a:r>
              <a:rPr lang="it-IT" sz="1400" dirty="0">
                <a:solidFill>
                  <a:schemeClr val="bg1">
                    <a:lumMod val="65000"/>
                  </a:schemeClr>
                </a:solidFill>
              </a:rPr>
              <a:t>di parametri in termini di </a:t>
            </a:r>
            <a:r>
              <a:rPr lang="it-IT" sz="1400" dirty="0" err="1">
                <a:solidFill>
                  <a:schemeClr val="bg1">
                    <a:lumMod val="65000"/>
                  </a:schemeClr>
                </a:solidFill>
              </a:rPr>
              <a:t>accuracy</a:t>
            </a:r>
            <a:r>
              <a:rPr lang="it-IT" sz="1400" dirty="0">
                <a:solidFill>
                  <a:schemeClr val="bg1">
                    <a:lumMod val="65000"/>
                  </a:schemeClr>
                </a:solidFill>
              </a:rPr>
              <a:t> media sui </a:t>
            </a:r>
            <a:r>
              <a:rPr lang="it-IT" sz="1400" dirty="0" err="1">
                <a:solidFill>
                  <a:schemeClr val="bg1">
                    <a:lumMod val="65000"/>
                  </a:schemeClr>
                </a:solidFill>
              </a:rPr>
              <a:t>validation</a:t>
            </a:r>
            <a:r>
              <a:rPr lang="it-IT" sz="1400" dirty="0">
                <a:solidFill>
                  <a:schemeClr val="bg1">
                    <a:lumMod val="65000"/>
                  </a:schemeClr>
                </a:solidFill>
              </a:rPr>
              <a:t> sets </a:t>
            </a:r>
          </a:p>
        </p:txBody>
      </p:sp>
    </p:spTree>
    <p:extLst>
      <p:ext uri="{BB962C8B-B14F-4D97-AF65-F5344CB8AC3E}">
        <p14:creationId xmlns:p14="http://schemas.microsoft.com/office/powerpoint/2010/main" val="368860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Modello RBF</a:t>
            </a:r>
          </a:p>
        </p:txBody>
      </p:sp>
      <p:pic>
        <p:nvPicPr>
          <p:cNvPr id="4098" name="Picture 2" descr="https://lh5.googleusercontent.com/PiEjKPwyky--iXbLYsSC8f8rFkeEXYX_JRKNrBuHeKLK87lHQGwXYzPYaYS5awNS1IOPLlUDZY-blaRibMwp-PNELO04vCzDDpqAGeI1_VwqtlaVUekBKgOLbeTNouzWPGubi03o">
            <a:extLst>
              <a:ext uri="{FF2B5EF4-FFF2-40B4-BE49-F238E27FC236}">
                <a16:creationId xmlns:a16="http://schemas.microsoft.com/office/drawing/2014/main" id="{5DC388DA-FD00-4D15-9027-DB1D354C7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231" y="681202"/>
            <a:ext cx="2775238" cy="2008651"/>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s://lh3.googleusercontent.com/KOTvSSi758ePkp965CZISbD6jsWGMctzS-NaLGJFQy2zociZNjMPjejTQ7zsefykMGCTISFNsc4eovNRQa47VPCkeTDx5tQyKoBH22goEOj7QqZaT9bqiYXTRY9bgJHltcaQf_H7">
            <a:extLst>
              <a:ext uri="{FF2B5EF4-FFF2-40B4-BE49-F238E27FC236}">
                <a16:creationId xmlns:a16="http://schemas.microsoft.com/office/drawing/2014/main" id="{D2162411-9065-453A-BAC2-FCBFBC8E9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643" y="681202"/>
            <a:ext cx="27241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lh5.googleusercontent.com/0PUTiiTVT5p3ykN8WdvYrM2Inaktvb50-8VHQQyh8qlSjNlPmfWG2BQBPNEUnnDyJ6p3j4t5E5jQxivkgQZAyvAn7W9xfhdBuzd9IsPukWUEjXcOFH3eJuXCBuXzlYE3eUfLVomb">
            <a:extLst>
              <a:ext uri="{FF2B5EF4-FFF2-40B4-BE49-F238E27FC236}">
                <a16:creationId xmlns:a16="http://schemas.microsoft.com/office/drawing/2014/main" id="{5B7F9CC3-469F-4FEE-B92C-1963A1C22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643" y="2652877"/>
            <a:ext cx="27241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sMPCco51S4V8NKqhMxAmOUAMe9ZvSm23MKutDkk6CSeMl8U-78tRLU_H_c_nfxpfo4Z8VdF5OcONVFYQ6jZogQcNEtWqQnWN6MIfWQ5FppqF56VvwOsPw54VR9fhZ8ATVvvCaYvM">
            <a:extLst>
              <a:ext uri="{FF2B5EF4-FFF2-40B4-BE49-F238E27FC236}">
                <a16:creationId xmlns:a16="http://schemas.microsoft.com/office/drawing/2014/main" id="{D37BB759-B2B7-48BE-9ACF-B02AC776DE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3319" y="2676602"/>
            <a:ext cx="27241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s://lh5.googleusercontent.com/zb-d3kAjdo1LzQ9EYO53rw0jNGCbdq5qKyuahlwWpg_rTu2NWx9j2vDJSwf7BUbq-1sNLakLe1sJm8EID3b9XB8P3TBKrKogwwuXkx3R3-fPXJzVBZCyTOkv9VLUoR5veb2cmPfK">
            <a:extLst>
              <a:ext uri="{FF2B5EF4-FFF2-40B4-BE49-F238E27FC236}">
                <a16:creationId xmlns:a16="http://schemas.microsoft.com/office/drawing/2014/main" id="{28E4B15C-479D-4167-B598-45E129B5AC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3319" y="4648277"/>
            <a:ext cx="27241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s://lh4.googleusercontent.com/iuUv9nFV6stY9DeEWtd5yXiMab0RaI0NKW6efldwsKhowkm5wE2YlxQOeJYuDhQLu_RqY0wiF2dhiAOmmfbsLV38DJp4EhLG-_l-aLb6amBhtb-JoB2ZQlO0_Td0izbJ0qesjBL5">
            <a:extLst>
              <a:ext uri="{FF2B5EF4-FFF2-40B4-BE49-F238E27FC236}">
                <a16:creationId xmlns:a16="http://schemas.microsoft.com/office/drawing/2014/main" id="{28396728-DD67-43B6-BB1B-2AEBEFFA1E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8643" y="4611300"/>
            <a:ext cx="272415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97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a:extLst>
              <a:ext uri="{FF2B5EF4-FFF2-40B4-BE49-F238E27FC236}">
                <a16:creationId xmlns:a16="http://schemas.microsoft.com/office/drawing/2014/main" id="{84EDE1E8-97D6-490E-9A19-AD9CA0850D0F}"/>
              </a:ext>
            </a:extLst>
          </p:cNvPr>
          <p:cNvGraphicFramePr>
            <a:graphicFrameLocks noGrp="1"/>
          </p:cNvGraphicFramePr>
          <p:nvPr>
            <p:extLst>
              <p:ext uri="{D42A27DB-BD31-4B8C-83A1-F6EECF244321}">
                <p14:modId xmlns:p14="http://schemas.microsoft.com/office/powerpoint/2010/main" val="1692725878"/>
              </p:ext>
            </p:extLst>
          </p:nvPr>
        </p:nvGraphicFramePr>
        <p:xfrm>
          <a:off x="3574473" y="2378791"/>
          <a:ext cx="8054109" cy="2331754"/>
        </p:xfrm>
        <a:graphic>
          <a:graphicData uri="http://schemas.openxmlformats.org/drawingml/2006/table">
            <a:tbl>
              <a:tblPr firstRow="1" firstCol="1" bandRow="1">
                <a:tableStyleId>{5C22544A-7EE6-4342-B048-85BDC9FD1C3A}</a:tableStyleId>
              </a:tblPr>
              <a:tblGrid>
                <a:gridCol w="1031148">
                  <a:extLst>
                    <a:ext uri="{9D8B030D-6E8A-4147-A177-3AD203B41FA5}">
                      <a16:colId xmlns:a16="http://schemas.microsoft.com/office/drawing/2014/main" val="2015538800"/>
                    </a:ext>
                  </a:extLst>
                </a:gridCol>
                <a:gridCol w="2330888">
                  <a:extLst>
                    <a:ext uri="{9D8B030D-6E8A-4147-A177-3AD203B41FA5}">
                      <a16:colId xmlns:a16="http://schemas.microsoft.com/office/drawing/2014/main" val="348667406"/>
                    </a:ext>
                  </a:extLst>
                </a:gridCol>
                <a:gridCol w="2309091">
                  <a:extLst>
                    <a:ext uri="{9D8B030D-6E8A-4147-A177-3AD203B41FA5}">
                      <a16:colId xmlns:a16="http://schemas.microsoft.com/office/drawing/2014/main" val="632916334"/>
                    </a:ext>
                  </a:extLst>
                </a:gridCol>
                <a:gridCol w="2382982">
                  <a:extLst>
                    <a:ext uri="{9D8B030D-6E8A-4147-A177-3AD203B41FA5}">
                      <a16:colId xmlns:a16="http://schemas.microsoft.com/office/drawing/2014/main" val="2825224946"/>
                    </a:ext>
                  </a:extLst>
                </a:gridCol>
              </a:tblGrid>
              <a:tr h="502954">
                <a:tc>
                  <a:txBody>
                    <a:bodyPr/>
                    <a:lstStyle/>
                    <a:p>
                      <a:r>
                        <a:rPr lang="it-IT" dirty="0"/>
                        <a:t>Modello</a:t>
                      </a:r>
                    </a:p>
                  </a:txBody>
                  <a:tcPr/>
                </a:tc>
                <a:tc>
                  <a:txBody>
                    <a:bodyPr/>
                    <a:lstStyle/>
                    <a:p>
                      <a:pPr algn="ctr"/>
                      <a:r>
                        <a:rPr lang="it-IT" dirty="0"/>
                        <a:t>12 feature</a:t>
                      </a:r>
                    </a:p>
                  </a:txBody>
                  <a:tcPr/>
                </a:tc>
                <a:tc>
                  <a:txBody>
                    <a:bodyPr/>
                    <a:lstStyle/>
                    <a:p>
                      <a:pPr algn="ctr"/>
                      <a:r>
                        <a:rPr lang="it-IT" dirty="0"/>
                        <a:t>27 feature</a:t>
                      </a:r>
                    </a:p>
                  </a:txBody>
                  <a:tcPr/>
                </a:tc>
                <a:tc>
                  <a:txBody>
                    <a:bodyPr/>
                    <a:lstStyle/>
                    <a:p>
                      <a:pPr algn="ctr"/>
                      <a:r>
                        <a:rPr lang="it-IT" dirty="0"/>
                        <a:t>30 feature</a:t>
                      </a:r>
                    </a:p>
                  </a:txBody>
                  <a:tcPr/>
                </a:tc>
                <a:extLst>
                  <a:ext uri="{0D108BD9-81ED-4DB2-BD59-A6C34878D82A}">
                    <a16:rowId xmlns:a16="http://schemas.microsoft.com/office/drawing/2014/main" val="3666292966"/>
                  </a:ext>
                </a:extLst>
              </a:tr>
              <a:tr h="788840">
                <a:tc>
                  <a:txBody>
                    <a:bodyPr/>
                    <a:lstStyle/>
                    <a:p>
                      <a:r>
                        <a:rPr lang="it-IT" dirty="0"/>
                        <a:t>Lineare</a:t>
                      </a:r>
                    </a:p>
                  </a:txBody>
                  <a:tcPr/>
                </a:tc>
                <a:tc>
                  <a:txBody>
                    <a:bodyPr/>
                    <a:lstStyle/>
                    <a:p>
                      <a:pPr algn="ctr"/>
                      <a:r>
                        <a:rPr lang="it-IT" b="0" dirty="0"/>
                        <a:t>C=1 </a:t>
                      </a:r>
                    </a:p>
                    <a:p>
                      <a:pPr algn="ctr"/>
                      <a:r>
                        <a:rPr lang="it-IT" b="1" dirty="0"/>
                        <a:t>media test score: 0.918324 +/- 5.0e-06</a:t>
                      </a:r>
                      <a:endParaRPr lang="it-IT" dirty="0"/>
                    </a:p>
                  </a:txBody>
                  <a:tcPr/>
                </a:tc>
                <a:tc>
                  <a:txBody>
                    <a:bodyPr/>
                    <a:lstStyle/>
                    <a:p>
                      <a:pPr algn="ctr"/>
                      <a:r>
                        <a:rPr lang="it-IT" dirty="0"/>
                        <a:t>C=1 </a:t>
                      </a:r>
                    </a:p>
                    <a:p>
                      <a:pPr algn="ctr"/>
                      <a:r>
                        <a:rPr lang="it-IT" dirty="0"/>
                        <a:t> </a:t>
                      </a:r>
                      <a:r>
                        <a:rPr lang="it-IT" b="1" dirty="0"/>
                        <a:t>media test score: 0.928832 +/- 4.40e-05</a:t>
                      </a:r>
                    </a:p>
                  </a:txBody>
                  <a:tcPr/>
                </a:tc>
                <a:tc>
                  <a:txBody>
                    <a:bodyPr/>
                    <a:lstStyle/>
                    <a:p>
                      <a:pPr algn="ctr"/>
                      <a:r>
                        <a:rPr lang="it-IT" b="0" dirty="0"/>
                        <a:t>C=1</a:t>
                      </a:r>
                    </a:p>
                    <a:p>
                      <a:pPr algn="ctr"/>
                      <a:r>
                        <a:rPr lang="it-IT" b="1" dirty="0"/>
                        <a:t>media test score:</a:t>
                      </a:r>
                    </a:p>
                    <a:p>
                      <a:pPr algn="ctr"/>
                      <a:r>
                        <a:rPr lang="it-IT" b="1" dirty="0"/>
                        <a:t>0.926713 +/- 0.000104</a:t>
                      </a:r>
                      <a:endParaRPr lang="it-IT" b="0" dirty="0"/>
                    </a:p>
                  </a:txBody>
                  <a:tcPr/>
                </a:tc>
                <a:extLst>
                  <a:ext uri="{0D108BD9-81ED-4DB2-BD59-A6C34878D82A}">
                    <a16:rowId xmlns:a16="http://schemas.microsoft.com/office/drawing/2014/main" val="4201979726"/>
                  </a:ext>
                </a:extLst>
              </a:tr>
              <a:tr h="788840">
                <a:tc>
                  <a:txBody>
                    <a:bodyPr/>
                    <a:lstStyle/>
                    <a:p>
                      <a:r>
                        <a:rPr lang="it-IT" dirty="0"/>
                        <a:t>RBF</a:t>
                      </a:r>
                    </a:p>
                  </a:txBody>
                  <a:tcPr/>
                </a:tc>
                <a:tc>
                  <a:txBody>
                    <a:bodyPr/>
                    <a:lstStyle/>
                    <a:p>
                      <a:pPr algn="ctr"/>
                      <a:r>
                        <a:rPr lang="it-IT" dirty="0"/>
                        <a:t>C= 100, gamma= 0.1</a:t>
                      </a:r>
                    </a:p>
                    <a:p>
                      <a:pPr algn="ctr"/>
                      <a:r>
                        <a:rPr lang="it-IT" b="1" dirty="0"/>
                        <a:t>media test score:</a:t>
                      </a:r>
                      <a:r>
                        <a:rPr lang="it-IT" dirty="0"/>
                        <a:t> </a:t>
                      </a:r>
                    </a:p>
                    <a:p>
                      <a:pPr algn="ctr"/>
                      <a:r>
                        <a:rPr lang="it-IT" b="1" dirty="0"/>
                        <a:t>0.948543 +/-0.000158</a:t>
                      </a:r>
                      <a:endParaRPr lang="it-IT" dirty="0"/>
                    </a:p>
                  </a:txBody>
                  <a:tcPr/>
                </a:tc>
                <a:tc>
                  <a:txBody>
                    <a:bodyPr/>
                    <a:lstStyle/>
                    <a:p>
                      <a:pPr algn="ctr"/>
                      <a:r>
                        <a:rPr lang="it-IT" dirty="0"/>
                        <a:t> C=100, gamma=0.1 </a:t>
                      </a:r>
                    </a:p>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a:t>media test score:</a:t>
                      </a:r>
                      <a:r>
                        <a:rPr lang="it-IT" dirty="0"/>
                        <a:t> </a:t>
                      </a:r>
                    </a:p>
                    <a:p>
                      <a:pPr algn="ctr"/>
                      <a:r>
                        <a:rPr lang="it-IT" b="1" dirty="0"/>
                        <a:t>0.975321 +/- 3.81e-05</a:t>
                      </a:r>
                    </a:p>
                  </a:txBody>
                  <a:tcPr/>
                </a:tc>
                <a:tc>
                  <a:txBody>
                    <a:bodyPr/>
                    <a:lstStyle/>
                    <a:p>
                      <a:pPr algn="ctr"/>
                      <a:r>
                        <a:rPr lang="it-IT" dirty="0"/>
                        <a:t>C=10 </a:t>
                      </a:r>
                      <a:r>
                        <a:rPr lang="it-IT" dirty="0">
                          <a:sym typeface="Symbol" panose="05050102010706020507" pitchFamily="18" charset="2"/>
                        </a:rPr>
                        <a:t>=0.1 </a:t>
                      </a:r>
                    </a:p>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a:t>media test score:</a:t>
                      </a:r>
                      <a:r>
                        <a:rPr lang="it-IT"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a:t>0.976096 +/- 0.000034</a:t>
                      </a:r>
                      <a:endParaRPr lang="it-IT" dirty="0"/>
                    </a:p>
                  </a:txBody>
                  <a:tcPr/>
                </a:tc>
                <a:extLst>
                  <a:ext uri="{0D108BD9-81ED-4DB2-BD59-A6C34878D82A}">
                    <a16:rowId xmlns:a16="http://schemas.microsoft.com/office/drawing/2014/main" val="3142421780"/>
                  </a:ext>
                </a:extLst>
              </a:tr>
            </a:tbl>
          </a:graphicData>
        </a:graphic>
      </p:graphicFrame>
    </p:spTree>
    <p:extLst>
      <p:ext uri="{BB962C8B-B14F-4D97-AF65-F5344CB8AC3E}">
        <p14:creationId xmlns:p14="http://schemas.microsoft.com/office/powerpoint/2010/main" val="280261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Phishing </a:t>
            </a:r>
            <a:r>
              <a:rPr lang="it-IT" dirty="0" err="1"/>
              <a:t>Websites</a:t>
            </a:r>
            <a:r>
              <a:rPr lang="it-IT" dirty="0"/>
              <a:t> Dataset disponibile su UCI Machine Learning Repository</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p:txBody>
          <a:bodyPr>
            <a:normAutofit lnSpcReduction="10000"/>
          </a:bodyPr>
          <a:lstStyle/>
          <a:p>
            <a:endParaRPr lang="it-IT" dirty="0"/>
          </a:p>
          <a:p>
            <a:r>
              <a:rPr lang="it-IT" dirty="0"/>
              <a:t>Scopo: riconoscere pattern ricorsivi nei siti malevoli</a:t>
            </a:r>
          </a:p>
          <a:p>
            <a:r>
              <a:rPr lang="it-IT" dirty="0"/>
              <a:t>11055 osservazioni, ognuna corrispondente ad un sito web</a:t>
            </a:r>
          </a:p>
          <a:p>
            <a:r>
              <a:rPr lang="it-IT" dirty="0"/>
              <a:t>Problema di </a:t>
            </a:r>
            <a:r>
              <a:rPr lang="it-IT" b="1" dirty="0"/>
              <a:t>apprendimento supervisionato</a:t>
            </a:r>
          </a:p>
          <a:p>
            <a:r>
              <a:rPr lang="it-IT" dirty="0"/>
              <a:t>I valori assunti dalle feature sono 1, -1 e in alcuni casi zero a seconda del soddisfacimento o meno di criteri specifici per ognuna delle 30 caratteristiche.</a:t>
            </a:r>
          </a:p>
          <a:p>
            <a:r>
              <a:rPr lang="it-IT" dirty="0"/>
              <a:t>Ogni campione è caratterizzato dalle 30 features categoriche descritte nel </a:t>
            </a:r>
            <a:r>
              <a:rPr lang="it-IT" dirty="0" err="1"/>
              <a:t>paper</a:t>
            </a:r>
            <a:r>
              <a:rPr lang="it-IT" dirty="0"/>
              <a:t> </a:t>
            </a:r>
            <a:r>
              <a:rPr lang="it-IT" u="sng" dirty="0"/>
              <a:t>[1]</a:t>
            </a:r>
            <a:r>
              <a:rPr lang="it-IT" dirty="0"/>
              <a:t> ed ha associata la relativa etichetta: </a:t>
            </a:r>
            <a:r>
              <a:rPr lang="it-IT" b="1" dirty="0" err="1"/>
              <a:t>phishing</a:t>
            </a:r>
            <a:r>
              <a:rPr lang="it-IT" b="1" dirty="0"/>
              <a:t> (1)</a:t>
            </a:r>
            <a:r>
              <a:rPr lang="it-IT" dirty="0"/>
              <a:t> o </a:t>
            </a:r>
            <a:r>
              <a:rPr lang="it-IT" b="1" dirty="0"/>
              <a:t>legittimo (-1)</a:t>
            </a:r>
          </a:p>
          <a:p>
            <a:r>
              <a:rPr lang="it-IT" dirty="0"/>
              <a:t>Tutti i passaggi descritti nei paragrafi successivi sono stati eseguiti su </a:t>
            </a:r>
            <a:r>
              <a:rPr lang="it-IT" dirty="0" err="1"/>
              <a:t>Jupiter</a:t>
            </a:r>
            <a:r>
              <a:rPr lang="it-IT" dirty="0"/>
              <a:t> con l’impiego della libreria </a:t>
            </a:r>
            <a:r>
              <a:rPr lang="it-IT" b="1" dirty="0" err="1"/>
              <a:t>scikit-learn</a:t>
            </a:r>
            <a:r>
              <a:rPr lang="it-IT" dirty="0"/>
              <a:t> per la distribuzione di Python/R Anaconda</a:t>
            </a:r>
          </a:p>
          <a:p>
            <a:pPr marL="0" indent="0">
              <a:buNone/>
            </a:pPr>
            <a:br>
              <a:rPr lang="it-IT" dirty="0"/>
            </a:br>
            <a:endParaRPr lang="it-IT" dirty="0"/>
          </a:p>
        </p:txBody>
      </p:sp>
      <p:sp>
        <p:nvSpPr>
          <p:cNvPr id="4" name="CasellaDiTesto 3">
            <a:extLst>
              <a:ext uri="{FF2B5EF4-FFF2-40B4-BE49-F238E27FC236}">
                <a16:creationId xmlns:a16="http://schemas.microsoft.com/office/drawing/2014/main" id="{FC5FD604-2BF9-4FC5-8463-EBCD3DF441AE}"/>
              </a:ext>
            </a:extLst>
          </p:cNvPr>
          <p:cNvSpPr txBox="1"/>
          <p:nvPr/>
        </p:nvSpPr>
        <p:spPr>
          <a:xfrm>
            <a:off x="3869268" y="5723138"/>
            <a:ext cx="11023600" cy="523220"/>
          </a:xfrm>
          <a:prstGeom prst="rect">
            <a:avLst/>
          </a:prstGeom>
          <a:noFill/>
        </p:spPr>
        <p:txBody>
          <a:bodyPr wrap="square" rtlCol="0">
            <a:spAutoFit/>
          </a:bodyPr>
          <a:lstStyle/>
          <a:p>
            <a:r>
              <a:rPr lang="it-IT" sz="1400" dirty="0"/>
              <a:t>[1] R. Mohammad, F. </a:t>
            </a:r>
            <a:r>
              <a:rPr lang="it-IT" sz="1400" dirty="0" err="1"/>
              <a:t>Thabtah</a:t>
            </a:r>
            <a:r>
              <a:rPr lang="it-IT" sz="1400" dirty="0"/>
              <a:t>, L. </a:t>
            </a:r>
            <a:r>
              <a:rPr lang="it-IT" sz="1400" dirty="0" err="1"/>
              <a:t>McCluskey</a:t>
            </a:r>
            <a:r>
              <a:rPr lang="it-IT" sz="1400" dirty="0"/>
              <a:t>, "</a:t>
            </a:r>
            <a:r>
              <a:rPr lang="it-IT" sz="1400" dirty="0" err="1"/>
              <a:t>Intelligent</a:t>
            </a:r>
            <a:r>
              <a:rPr lang="it-IT" sz="1400" dirty="0"/>
              <a:t> </a:t>
            </a:r>
            <a:r>
              <a:rPr lang="it-IT" sz="1400" dirty="0" err="1"/>
              <a:t>rule-based</a:t>
            </a:r>
            <a:r>
              <a:rPr lang="it-IT" sz="1400" dirty="0"/>
              <a:t> </a:t>
            </a:r>
            <a:r>
              <a:rPr lang="it-IT" sz="1400" dirty="0" err="1"/>
              <a:t>phishing</a:t>
            </a:r>
            <a:r>
              <a:rPr lang="it-IT" sz="1400" dirty="0"/>
              <a:t> </a:t>
            </a:r>
            <a:r>
              <a:rPr lang="it-IT" sz="1400" dirty="0" err="1"/>
              <a:t>websites</a:t>
            </a:r>
            <a:r>
              <a:rPr lang="it-IT" sz="1400" dirty="0"/>
              <a:t> </a:t>
            </a:r>
            <a:r>
              <a:rPr lang="it-IT" sz="1400" dirty="0" err="1"/>
              <a:t>classification</a:t>
            </a:r>
            <a:r>
              <a:rPr lang="it-IT" sz="1400" dirty="0"/>
              <a:t>", </a:t>
            </a:r>
          </a:p>
          <a:p>
            <a:r>
              <a:rPr lang="it-IT" sz="1400" dirty="0"/>
              <a:t>Information Security IET, vol. 8, no. 3, pp. 153-160, </a:t>
            </a:r>
            <a:r>
              <a:rPr lang="it-IT" sz="1400" dirty="0" err="1"/>
              <a:t>May</a:t>
            </a:r>
            <a:r>
              <a:rPr lang="it-IT" sz="1400" dirty="0"/>
              <a:t> 2014</a:t>
            </a:r>
          </a:p>
        </p:txBody>
      </p:sp>
    </p:spTree>
    <p:extLst>
      <p:ext uri="{BB962C8B-B14F-4D97-AF65-F5344CB8AC3E}">
        <p14:creationId xmlns:p14="http://schemas.microsoft.com/office/powerpoint/2010/main" val="135665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Analisi dei dati</a:t>
            </a:r>
          </a:p>
        </p:txBody>
      </p:sp>
      <p:graphicFrame>
        <p:nvGraphicFramePr>
          <p:cNvPr id="7" name="Segnaposto contenuto 6">
            <a:extLst>
              <a:ext uri="{FF2B5EF4-FFF2-40B4-BE49-F238E27FC236}">
                <a16:creationId xmlns:a16="http://schemas.microsoft.com/office/drawing/2014/main" id="{4A0FED27-4CDD-4EC8-90DD-D7294F7F9A56}"/>
              </a:ext>
            </a:extLst>
          </p:cNvPr>
          <p:cNvGraphicFramePr>
            <a:graphicFrameLocks noGrp="1"/>
          </p:cNvGraphicFramePr>
          <p:nvPr>
            <p:ph idx="1"/>
            <p:extLst>
              <p:ext uri="{D42A27DB-BD31-4B8C-83A1-F6EECF244321}">
                <p14:modId xmlns:p14="http://schemas.microsoft.com/office/powerpoint/2010/main" val="1839243060"/>
              </p:ext>
            </p:extLst>
          </p:nvPr>
        </p:nvGraphicFramePr>
        <p:xfrm>
          <a:off x="3868738" y="643128"/>
          <a:ext cx="3495783" cy="5863198"/>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1316119872"/>
                    </a:ext>
                  </a:extLst>
                </a:gridCol>
                <a:gridCol w="2179849">
                  <a:extLst>
                    <a:ext uri="{9D8B030D-6E8A-4147-A177-3AD203B41FA5}">
                      <a16:colId xmlns:a16="http://schemas.microsoft.com/office/drawing/2014/main" val="428350377"/>
                    </a:ext>
                  </a:extLst>
                </a:gridCol>
                <a:gridCol w="955254">
                  <a:extLst>
                    <a:ext uri="{9D8B030D-6E8A-4147-A177-3AD203B41FA5}">
                      <a16:colId xmlns:a16="http://schemas.microsoft.com/office/drawing/2014/main" val="3720598105"/>
                    </a:ext>
                  </a:extLst>
                </a:gridCol>
              </a:tblGrid>
              <a:tr h="360253">
                <a:tc>
                  <a:txBody>
                    <a:bodyPr/>
                    <a:lstStyle/>
                    <a:p>
                      <a:endParaRPr lang="it-IT" dirty="0"/>
                    </a:p>
                  </a:txBody>
                  <a:tcPr/>
                </a:tc>
                <a:tc>
                  <a:txBody>
                    <a:bodyPr/>
                    <a:lstStyle/>
                    <a:p>
                      <a:r>
                        <a:rPr lang="it-IT" dirty="0"/>
                        <a:t>Feature</a:t>
                      </a:r>
                    </a:p>
                  </a:txBody>
                  <a:tcPr/>
                </a:tc>
                <a:tc>
                  <a:txBody>
                    <a:bodyPr/>
                    <a:lstStyle/>
                    <a:p>
                      <a:r>
                        <a:rPr lang="it-IT" dirty="0"/>
                        <a:t>Valori</a:t>
                      </a:r>
                    </a:p>
                  </a:txBody>
                  <a:tcPr/>
                </a:tc>
                <a:extLst>
                  <a:ext uri="{0D108BD9-81ED-4DB2-BD59-A6C34878D82A}">
                    <a16:rowId xmlns:a16="http://schemas.microsoft.com/office/drawing/2014/main" val="1284576374"/>
                  </a:ext>
                </a:extLst>
              </a:tr>
              <a:tr h="360017">
                <a:tc>
                  <a:txBody>
                    <a:bodyPr/>
                    <a:lstStyle/>
                    <a:p>
                      <a:r>
                        <a:rPr lang="it-IT" sz="1200" dirty="0"/>
                        <a:t>0</a:t>
                      </a:r>
                    </a:p>
                  </a:txBody>
                  <a:tcPr/>
                </a:tc>
                <a:tc>
                  <a:txBody>
                    <a:bodyPr/>
                    <a:lstStyle/>
                    <a:p>
                      <a:r>
                        <a:rPr lang="it-IT" sz="1200" dirty="0" err="1"/>
                        <a:t>having_IP_Address</a:t>
                      </a:r>
                      <a:endParaRPr lang="it-IT" sz="1200" dirty="0"/>
                    </a:p>
                  </a:txBody>
                  <a:tcPr/>
                </a:tc>
                <a:tc>
                  <a:txBody>
                    <a:bodyPr/>
                    <a:lstStyle/>
                    <a:p>
                      <a:r>
                        <a:rPr lang="it-IT" sz="1200" dirty="0"/>
                        <a:t>-1,1</a:t>
                      </a:r>
                    </a:p>
                  </a:txBody>
                  <a:tcPr/>
                </a:tc>
                <a:extLst>
                  <a:ext uri="{0D108BD9-81ED-4DB2-BD59-A6C34878D82A}">
                    <a16:rowId xmlns:a16="http://schemas.microsoft.com/office/drawing/2014/main" val="1647846680"/>
                  </a:ext>
                </a:extLst>
              </a:tr>
              <a:tr h="360017">
                <a:tc>
                  <a:txBody>
                    <a:bodyPr/>
                    <a:lstStyle/>
                    <a:p>
                      <a:r>
                        <a:rPr lang="it-IT" sz="1200" dirty="0"/>
                        <a:t>1</a:t>
                      </a:r>
                    </a:p>
                  </a:txBody>
                  <a:tcPr/>
                </a:tc>
                <a:tc>
                  <a:txBody>
                    <a:bodyPr/>
                    <a:lstStyle/>
                    <a:p>
                      <a:r>
                        <a:rPr lang="it-IT" sz="1200" dirty="0" err="1"/>
                        <a:t>URL_Length</a:t>
                      </a:r>
                      <a:r>
                        <a:rPr lang="it-IT" sz="1200" dirty="0"/>
                        <a:t> </a:t>
                      </a:r>
                    </a:p>
                  </a:txBody>
                  <a:tcPr/>
                </a:tc>
                <a:tc>
                  <a:txBody>
                    <a:bodyPr/>
                    <a:lstStyle/>
                    <a:p>
                      <a:r>
                        <a:rPr lang="it-IT" sz="1200" dirty="0"/>
                        <a:t>-1,0,1</a:t>
                      </a:r>
                    </a:p>
                  </a:txBody>
                  <a:tcPr/>
                </a:tc>
                <a:extLst>
                  <a:ext uri="{0D108BD9-81ED-4DB2-BD59-A6C34878D82A}">
                    <a16:rowId xmlns:a16="http://schemas.microsoft.com/office/drawing/2014/main" val="3300793905"/>
                  </a:ext>
                </a:extLst>
              </a:tr>
              <a:tr h="360017">
                <a:tc>
                  <a:txBody>
                    <a:bodyPr/>
                    <a:lstStyle/>
                    <a:p>
                      <a:r>
                        <a:rPr lang="it-IT" sz="1200" dirty="0"/>
                        <a:t>2</a:t>
                      </a:r>
                    </a:p>
                  </a:txBody>
                  <a:tcPr/>
                </a:tc>
                <a:tc>
                  <a:txBody>
                    <a:bodyPr/>
                    <a:lstStyle/>
                    <a:p>
                      <a:r>
                        <a:rPr lang="it-IT" sz="1200" dirty="0" err="1"/>
                        <a:t>Shortining_Service</a:t>
                      </a:r>
                      <a:endParaRPr lang="it-IT" sz="1200" dirty="0"/>
                    </a:p>
                  </a:txBody>
                  <a:tcPr/>
                </a:tc>
                <a:tc>
                  <a:txBody>
                    <a:bodyPr/>
                    <a:lstStyle/>
                    <a:p>
                      <a:r>
                        <a:rPr lang="it-IT" sz="1200" dirty="0"/>
                        <a:t>-1,1</a:t>
                      </a:r>
                    </a:p>
                  </a:txBody>
                  <a:tcPr/>
                </a:tc>
                <a:extLst>
                  <a:ext uri="{0D108BD9-81ED-4DB2-BD59-A6C34878D82A}">
                    <a16:rowId xmlns:a16="http://schemas.microsoft.com/office/drawing/2014/main" val="2745136598"/>
                  </a:ext>
                </a:extLst>
              </a:tr>
              <a:tr h="360017">
                <a:tc>
                  <a:txBody>
                    <a:bodyPr/>
                    <a:lstStyle/>
                    <a:p>
                      <a:r>
                        <a:rPr lang="it-IT" sz="1200" dirty="0"/>
                        <a:t>3</a:t>
                      </a:r>
                    </a:p>
                  </a:txBody>
                  <a:tcPr/>
                </a:tc>
                <a:tc>
                  <a:txBody>
                    <a:bodyPr/>
                    <a:lstStyle/>
                    <a:p>
                      <a:r>
                        <a:rPr lang="it-IT" sz="1200" dirty="0" err="1"/>
                        <a:t>having_At_Symbol</a:t>
                      </a:r>
                      <a:endParaRPr lang="it-IT" sz="1200" dirty="0"/>
                    </a:p>
                  </a:txBody>
                  <a:tcPr/>
                </a:tc>
                <a:tc>
                  <a:txBody>
                    <a:bodyPr/>
                    <a:lstStyle/>
                    <a:p>
                      <a:r>
                        <a:rPr lang="it-IT" sz="1200" dirty="0"/>
                        <a:t>-1,1</a:t>
                      </a:r>
                    </a:p>
                  </a:txBody>
                  <a:tcPr/>
                </a:tc>
                <a:extLst>
                  <a:ext uri="{0D108BD9-81ED-4DB2-BD59-A6C34878D82A}">
                    <a16:rowId xmlns:a16="http://schemas.microsoft.com/office/drawing/2014/main" val="3720216906"/>
                  </a:ext>
                </a:extLst>
              </a:tr>
              <a:tr h="450316">
                <a:tc>
                  <a:txBody>
                    <a:bodyPr/>
                    <a:lstStyle/>
                    <a:p>
                      <a:r>
                        <a:rPr lang="it-IT" sz="1200" dirty="0"/>
                        <a:t>4</a:t>
                      </a:r>
                    </a:p>
                  </a:txBody>
                  <a:tcPr/>
                </a:tc>
                <a:tc>
                  <a:txBody>
                    <a:bodyPr/>
                    <a:lstStyle/>
                    <a:p>
                      <a:r>
                        <a:rPr lang="it-IT" sz="1200" dirty="0" err="1"/>
                        <a:t>double_slash_redirecting</a:t>
                      </a:r>
                      <a:endParaRPr lang="it-I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-1,1</a:t>
                      </a:r>
                    </a:p>
                    <a:p>
                      <a:endParaRPr lang="it-IT" sz="1200" dirty="0"/>
                    </a:p>
                  </a:txBody>
                  <a:tcPr/>
                </a:tc>
                <a:extLst>
                  <a:ext uri="{0D108BD9-81ED-4DB2-BD59-A6C34878D82A}">
                    <a16:rowId xmlns:a16="http://schemas.microsoft.com/office/drawing/2014/main" val="913506369"/>
                  </a:ext>
                </a:extLst>
              </a:tr>
              <a:tr h="360017">
                <a:tc>
                  <a:txBody>
                    <a:bodyPr/>
                    <a:lstStyle/>
                    <a:p>
                      <a:r>
                        <a:rPr lang="it-IT" sz="1200" dirty="0"/>
                        <a:t>5</a:t>
                      </a:r>
                    </a:p>
                  </a:txBody>
                  <a:tcPr/>
                </a:tc>
                <a:tc>
                  <a:txBody>
                    <a:bodyPr/>
                    <a:lstStyle/>
                    <a:p>
                      <a:r>
                        <a:rPr lang="it-IT" sz="1200" dirty="0" err="1"/>
                        <a:t>Prefix_Suffix</a:t>
                      </a:r>
                      <a:endParaRPr lang="it-I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-1,1</a:t>
                      </a:r>
                    </a:p>
                  </a:txBody>
                  <a:tcPr/>
                </a:tc>
                <a:extLst>
                  <a:ext uri="{0D108BD9-81ED-4DB2-BD59-A6C34878D82A}">
                    <a16:rowId xmlns:a16="http://schemas.microsoft.com/office/drawing/2014/main" val="2574793778"/>
                  </a:ext>
                </a:extLst>
              </a:tr>
              <a:tr h="360017">
                <a:tc>
                  <a:txBody>
                    <a:bodyPr/>
                    <a:lstStyle/>
                    <a:p>
                      <a:r>
                        <a:rPr lang="it-IT" sz="1200" dirty="0"/>
                        <a:t>6</a:t>
                      </a:r>
                    </a:p>
                  </a:txBody>
                  <a:tcPr/>
                </a:tc>
                <a:tc>
                  <a:txBody>
                    <a:bodyPr/>
                    <a:lstStyle/>
                    <a:p>
                      <a:r>
                        <a:rPr lang="it-IT" sz="1200" dirty="0" err="1"/>
                        <a:t>having_Sub_Domain</a:t>
                      </a:r>
                      <a:endParaRPr lang="it-IT" sz="1200" dirty="0"/>
                    </a:p>
                  </a:txBody>
                  <a:tcPr/>
                </a:tc>
                <a:tc>
                  <a:txBody>
                    <a:bodyPr/>
                    <a:lstStyle/>
                    <a:p>
                      <a:r>
                        <a:rPr lang="it-IT" sz="1200" dirty="0"/>
                        <a:t>-1,0,1</a:t>
                      </a:r>
                    </a:p>
                  </a:txBody>
                  <a:tcPr/>
                </a:tc>
                <a:extLst>
                  <a:ext uri="{0D108BD9-81ED-4DB2-BD59-A6C34878D82A}">
                    <a16:rowId xmlns:a16="http://schemas.microsoft.com/office/drawing/2014/main" val="339849560"/>
                  </a:ext>
                </a:extLst>
              </a:tr>
              <a:tr h="360017">
                <a:tc>
                  <a:txBody>
                    <a:bodyPr/>
                    <a:lstStyle/>
                    <a:p>
                      <a:r>
                        <a:rPr lang="it-IT" sz="1200" dirty="0"/>
                        <a:t>7</a:t>
                      </a:r>
                    </a:p>
                  </a:txBody>
                  <a:tcPr/>
                </a:tc>
                <a:tc>
                  <a:txBody>
                    <a:bodyPr/>
                    <a:lstStyle/>
                    <a:p>
                      <a:r>
                        <a:rPr lang="it-IT" sz="1200" dirty="0" err="1"/>
                        <a:t>SSLfinal_State</a:t>
                      </a:r>
                      <a:r>
                        <a:rPr lang="it-IT" sz="1200" dirty="0"/>
                        <a:t> </a:t>
                      </a:r>
                    </a:p>
                  </a:txBody>
                  <a:tcPr/>
                </a:tc>
                <a:tc>
                  <a:txBody>
                    <a:bodyPr/>
                    <a:lstStyle/>
                    <a:p>
                      <a:r>
                        <a:rPr lang="it-IT" sz="1200" dirty="0"/>
                        <a:t>-1,0,1</a:t>
                      </a:r>
                    </a:p>
                  </a:txBody>
                  <a:tcPr/>
                </a:tc>
                <a:extLst>
                  <a:ext uri="{0D108BD9-81ED-4DB2-BD59-A6C34878D82A}">
                    <a16:rowId xmlns:a16="http://schemas.microsoft.com/office/drawing/2014/main" val="90323139"/>
                  </a:ext>
                </a:extLst>
              </a:tr>
              <a:tr h="360017">
                <a:tc>
                  <a:txBody>
                    <a:bodyPr/>
                    <a:lstStyle/>
                    <a:p>
                      <a:r>
                        <a:rPr lang="it-IT" sz="1200" dirty="0"/>
                        <a:t>8</a:t>
                      </a:r>
                    </a:p>
                  </a:txBody>
                  <a:tcPr/>
                </a:tc>
                <a:tc>
                  <a:txBody>
                    <a:bodyPr/>
                    <a:lstStyle/>
                    <a:p>
                      <a:r>
                        <a:rPr lang="it-IT" sz="1200" dirty="0" err="1"/>
                        <a:t>Domain_registeration_length</a:t>
                      </a:r>
                      <a:endParaRPr lang="it-IT" sz="1200" dirty="0"/>
                    </a:p>
                  </a:txBody>
                  <a:tcPr/>
                </a:tc>
                <a:tc>
                  <a:txBody>
                    <a:bodyPr/>
                    <a:lstStyle/>
                    <a:p>
                      <a:r>
                        <a:rPr lang="it-IT" sz="1200" dirty="0"/>
                        <a:t>-1,1</a:t>
                      </a:r>
                    </a:p>
                  </a:txBody>
                  <a:tcPr/>
                </a:tc>
                <a:extLst>
                  <a:ext uri="{0D108BD9-81ED-4DB2-BD59-A6C34878D82A}">
                    <a16:rowId xmlns:a16="http://schemas.microsoft.com/office/drawing/2014/main" val="641185108"/>
                  </a:ext>
                </a:extLst>
              </a:tr>
              <a:tr h="360017">
                <a:tc>
                  <a:txBody>
                    <a:bodyPr/>
                    <a:lstStyle/>
                    <a:p>
                      <a:r>
                        <a:rPr lang="it-IT" sz="1200" dirty="0"/>
                        <a:t>9</a:t>
                      </a:r>
                    </a:p>
                  </a:txBody>
                  <a:tcPr/>
                </a:tc>
                <a:tc>
                  <a:txBody>
                    <a:bodyPr/>
                    <a:lstStyle/>
                    <a:p>
                      <a:r>
                        <a:rPr lang="it-IT" sz="1200" dirty="0" err="1"/>
                        <a:t>Favicon</a:t>
                      </a:r>
                      <a:endParaRPr lang="it-IT" sz="1200" dirty="0"/>
                    </a:p>
                  </a:txBody>
                  <a:tcPr/>
                </a:tc>
                <a:tc>
                  <a:txBody>
                    <a:bodyPr/>
                    <a:lstStyle/>
                    <a:p>
                      <a:r>
                        <a:rPr lang="it-IT" sz="1200" dirty="0"/>
                        <a:t>-1,1</a:t>
                      </a:r>
                    </a:p>
                  </a:txBody>
                  <a:tcPr/>
                </a:tc>
                <a:extLst>
                  <a:ext uri="{0D108BD9-81ED-4DB2-BD59-A6C34878D82A}">
                    <a16:rowId xmlns:a16="http://schemas.microsoft.com/office/drawing/2014/main" val="2952364307"/>
                  </a:ext>
                </a:extLst>
              </a:tr>
              <a:tr h="360017">
                <a:tc>
                  <a:txBody>
                    <a:bodyPr/>
                    <a:lstStyle/>
                    <a:p>
                      <a:r>
                        <a:rPr lang="it-IT" sz="1200" dirty="0"/>
                        <a:t>10</a:t>
                      </a:r>
                    </a:p>
                  </a:txBody>
                  <a:tcPr/>
                </a:tc>
                <a:tc>
                  <a:txBody>
                    <a:bodyPr/>
                    <a:lstStyle/>
                    <a:p>
                      <a:r>
                        <a:rPr lang="it-IT" sz="1200" dirty="0"/>
                        <a:t>Port</a:t>
                      </a:r>
                    </a:p>
                  </a:txBody>
                  <a:tcPr/>
                </a:tc>
                <a:tc>
                  <a:txBody>
                    <a:bodyPr/>
                    <a:lstStyle/>
                    <a:p>
                      <a:r>
                        <a:rPr lang="it-IT" sz="1200" dirty="0"/>
                        <a:t>-1,1</a:t>
                      </a:r>
                    </a:p>
                  </a:txBody>
                  <a:tcPr/>
                </a:tc>
                <a:extLst>
                  <a:ext uri="{0D108BD9-81ED-4DB2-BD59-A6C34878D82A}">
                    <a16:rowId xmlns:a16="http://schemas.microsoft.com/office/drawing/2014/main" val="1711059247"/>
                  </a:ext>
                </a:extLst>
              </a:tr>
              <a:tr h="360017">
                <a:tc>
                  <a:txBody>
                    <a:bodyPr/>
                    <a:lstStyle/>
                    <a:p>
                      <a:r>
                        <a:rPr lang="it-IT" sz="1200" dirty="0"/>
                        <a:t>11</a:t>
                      </a:r>
                    </a:p>
                  </a:txBody>
                  <a:tcPr/>
                </a:tc>
                <a:tc>
                  <a:txBody>
                    <a:bodyPr/>
                    <a:lstStyle/>
                    <a:p>
                      <a:r>
                        <a:rPr lang="it-IT" sz="1200" dirty="0" err="1"/>
                        <a:t>HTTPS_token</a:t>
                      </a:r>
                      <a:endParaRPr lang="it-IT" sz="1200" dirty="0"/>
                    </a:p>
                  </a:txBody>
                  <a:tcPr/>
                </a:tc>
                <a:tc>
                  <a:txBody>
                    <a:bodyPr/>
                    <a:lstStyle/>
                    <a:p>
                      <a:r>
                        <a:rPr lang="it-IT" sz="1200" dirty="0"/>
                        <a:t>-1,1</a:t>
                      </a:r>
                    </a:p>
                  </a:txBody>
                  <a:tcPr/>
                </a:tc>
                <a:extLst>
                  <a:ext uri="{0D108BD9-81ED-4DB2-BD59-A6C34878D82A}">
                    <a16:rowId xmlns:a16="http://schemas.microsoft.com/office/drawing/2014/main" val="73387310"/>
                  </a:ext>
                </a:extLst>
              </a:tr>
              <a:tr h="360017">
                <a:tc>
                  <a:txBody>
                    <a:bodyPr/>
                    <a:lstStyle/>
                    <a:p>
                      <a:r>
                        <a:rPr lang="it-IT" sz="1200" dirty="0"/>
                        <a:t>12</a:t>
                      </a:r>
                    </a:p>
                  </a:txBody>
                  <a:tcPr/>
                </a:tc>
                <a:tc>
                  <a:txBody>
                    <a:bodyPr/>
                    <a:lstStyle/>
                    <a:p>
                      <a:r>
                        <a:rPr lang="it-IT" sz="1200" dirty="0" err="1"/>
                        <a:t>Request_URL</a:t>
                      </a:r>
                      <a:endParaRPr lang="it-IT" sz="1200" dirty="0"/>
                    </a:p>
                  </a:txBody>
                  <a:tcPr/>
                </a:tc>
                <a:tc>
                  <a:txBody>
                    <a:bodyPr/>
                    <a:lstStyle/>
                    <a:p>
                      <a:r>
                        <a:rPr lang="it-IT" sz="1200" dirty="0"/>
                        <a:t>-1,1</a:t>
                      </a:r>
                    </a:p>
                  </a:txBody>
                  <a:tcPr/>
                </a:tc>
                <a:extLst>
                  <a:ext uri="{0D108BD9-81ED-4DB2-BD59-A6C34878D82A}">
                    <a16:rowId xmlns:a16="http://schemas.microsoft.com/office/drawing/2014/main" val="288806971"/>
                  </a:ext>
                </a:extLst>
              </a:tr>
              <a:tr h="360017">
                <a:tc>
                  <a:txBody>
                    <a:bodyPr/>
                    <a:lstStyle/>
                    <a:p>
                      <a:r>
                        <a:rPr lang="it-IT" sz="1200" dirty="0"/>
                        <a:t>13</a:t>
                      </a:r>
                    </a:p>
                  </a:txBody>
                  <a:tcPr/>
                </a:tc>
                <a:tc>
                  <a:txBody>
                    <a:bodyPr/>
                    <a:lstStyle/>
                    <a:p>
                      <a:r>
                        <a:rPr lang="it-IT" sz="1200" dirty="0" err="1"/>
                        <a:t>URL_of_Anchor</a:t>
                      </a:r>
                      <a:endParaRPr lang="it-IT" sz="1200" dirty="0"/>
                    </a:p>
                  </a:txBody>
                  <a:tcPr/>
                </a:tc>
                <a:tc>
                  <a:txBody>
                    <a:bodyPr/>
                    <a:lstStyle/>
                    <a:p>
                      <a:r>
                        <a:rPr lang="it-IT" sz="1200" dirty="0"/>
                        <a:t>-1,0,1</a:t>
                      </a:r>
                    </a:p>
                  </a:txBody>
                  <a:tcPr/>
                </a:tc>
                <a:extLst>
                  <a:ext uri="{0D108BD9-81ED-4DB2-BD59-A6C34878D82A}">
                    <a16:rowId xmlns:a16="http://schemas.microsoft.com/office/drawing/2014/main" val="109605842"/>
                  </a:ext>
                </a:extLst>
              </a:tr>
              <a:tr h="360017">
                <a:tc>
                  <a:txBody>
                    <a:bodyPr/>
                    <a:lstStyle/>
                    <a:p>
                      <a:r>
                        <a:rPr lang="it-IT" sz="1200" dirty="0"/>
                        <a:t>14</a:t>
                      </a:r>
                    </a:p>
                  </a:txBody>
                  <a:tcPr/>
                </a:tc>
                <a:tc>
                  <a:txBody>
                    <a:bodyPr/>
                    <a:lstStyle/>
                    <a:p>
                      <a:r>
                        <a:rPr lang="it-IT" sz="1200" dirty="0" err="1"/>
                        <a:t>Links_in_tags</a:t>
                      </a:r>
                      <a:endParaRPr lang="it-IT" sz="1200" dirty="0"/>
                    </a:p>
                  </a:txBody>
                  <a:tcPr/>
                </a:tc>
                <a:tc>
                  <a:txBody>
                    <a:bodyPr/>
                    <a:lstStyle/>
                    <a:p>
                      <a:r>
                        <a:rPr lang="it-IT" sz="1200" dirty="0"/>
                        <a:t>-1,0,1</a:t>
                      </a:r>
                    </a:p>
                  </a:txBody>
                  <a:tcPr/>
                </a:tc>
                <a:extLst>
                  <a:ext uri="{0D108BD9-81ED-4DB2-BD59-A6C34878D82A}">
                    <a16:rowId xmlns:a16="http://schemas.microsoft.com/office/drawing/2014/main" val="452143886"/>
                  </a:ext>
                </a:extLst>
              </a:tr>
            </a:tbl>
          </a:graphicData>
        </a:graphic>
      </p:graphicFrame>
      <p:graphicFrame>
        <p:nvGraphicFramePr>
          <p:cNvPr id="10" name="Segnaposto contenuto 6">
            <a:extLst>
              <a:ext uri="{FF2B5EF4-FFF2-40B4-BE49-F238E27FC236}">
                <a16:creationId xmlns:a16="http://schemas.microsoft.com/office/drawing/2014/main" id="{0A989623-6EDA-4492-B4DB-E504268807AB}"/>
              </a:ext>
            </a:extLst>
          </p:cNvPr>
          <p:cNvGraphicFramePr>
            <a:graphicFrameLocks/>
          </p:cNvGraphicFramePr>
          <p:nvPr>
            <p:extLst>
              <p:ext uri="{D42A27DB-BD31-4B8C-83A1-F6EECF244321}">
                <p14:modId xmlns:p14="http://schemas.microsoft.com/office/powerpoint/2010/main" val="567233550"/>
              </p:ext>
            </p:extLst>
          </p:nvPr>
        </p:nvGraphicFramePr>
        <p:xfrm>
          <a:off x="7856538" y="643128"/>
          <a:ext cx="3531448" cy="5933440"/>
        </p:xfrm>
        <a:graphic>
          <a:graphicData uri="http://schemas.openxmlformats.org/drawingml/2006/table">
            <a:tbl>
              <a:tblPr firstRow="1" bandRow="1">
                <a:tableStyleId>{5C22544A-7EE6-4342-B048-85BDC9FD1C3A}</a:tableStyleId>
              </a:tblPr>
              <a:tblGrid>
                <a:gridCol w="449580">
                  <a:extLst>
                    <a:ext uri="{9D8B030D-6E8A-4147-A177-3AD203B41FA5}">
                      <a16:colId xmlns:a16="http://schemas.microsoft.com/office/drawing/2014/main" val="1316119872"/>
                    </a:ext>
                  </a:extLst>
                </a:gridCol>
                <a:gridCol w="2023533">
                  <a:extLst>
                    <a:ext uri="{9D8B030D-6E8A-4147-A177-3AD203B41FA5}">
                      <a16:colId xmlns:a16="http://schemas.microsoft.com/office/drawing/2014/main" val="428350377"/>
                    </a:ext>
                  </a:extLst>
                </a:gridCol>
                <a:gridCol w="1058335">
                  <a:extLst>
                    <a:ext uri="{9D8B030D-6E8A-4147-A177-3AD203B41FA5}">
                      <a16:colId xmlns:a16="http://schemas.microsoft.com/office/drawing/2014/main" val="3720598105"/>
                    </a:ext>
                  </a:extLst>
                </a:gridCol>
              </a:tblGrid>
              <a:tr h="370840">
                <a:tc>
                  <a:txBody>
                    <a:bodyPr/>
                    <a:lstStyle/>
                    <a:p>
                      <a:endParaRPr lang="it-IT" dirty="0"/>
                    </a:p>
                  </a:txBody>
                  <a:tcPr/>
                </a:tc>
                <a:tc>
                  <a:txBody>
                    <a:bodyPr/>
                    <a:lstStyle/>
                    <a:p>
                      <a:r>
                        <a:rPr lang="it-IT" dirty="0"/>
                        <a:t>Feature</a:t>
                      </a:r>
                    </a:p>
                  </a:txBody>
                  <a:tcPr/>
                </a:tc>
                <a:tc>
                  <a:txBody>
                    <a:bodyPr/>
                    <a:lstStyle/>
                    <a:p>
                      <a:r>
                        <a:rPr lang="it-IT" dirty="0"/>
                        <a:t>Valori</a:t>
                      </a:r>
                    </a:p>
                  </a:txBody>
                  <a:tcPr/>
                </a:tc>
                <a:extLst>
                  <a:ext uri="{0D108BD9-81ED-4DB2-BD59-A6C34878D82A}">
                    <a16:rowId xmlns:a16="http://schemas.microsoft.com/office/drawing/2014/main" val="1284576374"/>
                  </a:ext>
                </a:extLst>
              </a:tr>
              <a:tr h="370840">
                <a:tc>
                  <a:txBody>
                    <a:bodyPr/>
                    <a:lstStyle/>
                    <a:p>
                      <a:r>
                        <a:rPr lang="it-IT" sz="1200" dirty="0"/>
                        <a:t>15</a:t>
                      </a:r>
                    </a:p>
                  </a:txBody>
                  <a:tcPr/>
                </a:tc>
                <a:tc>
                  <a:txBody>
                    <a:bodyPr/>
                    <a:lstStyle/>
                    <a:p>
                      <a:r>
                        <a:rPr lang="it-IT" sz="1200" dirty="0"/>
                        <a:t>SFH</a:t>
                      </a:r>
                    </a:p>
                  </a:txBody>
                  <a:tcPr/>
                </a:tc>
                <a:tc>
                  <a:txBody>
                    <a:bodyPr/>
                    <a:lstStyle/>
                    <a:p>
                      <a:r>
                        <a:rPr lang="it-IT" sz="1200" dirty="0"/>
                        <a:t>-1,0,1</a:t>
                      </a:r>
                    </a:p>
                  </a:txBody>
                  <a:tcPr/>
                </a:tc>
                <a:extLst>
                  <a:ext uri="{0D108BD9-81ED-4DB2-BD59-A6C34878D82A}">
                    <a16:rowId xmlns:a16="http://schemas.microsoft.com/office/drawing/2014/main" val="1128768703"/>
                  </a:ext>
                </a:extLst>
              </a:tr>
              <a:tr h="370840">
                <a:tc>
                  <a:txBody>
                    <a:bodyPr/>
                    <a:lstStyle/>
                    <a:p>
                      <a:r>
                        <a:rPr lang="it-IT" sz="1200" dirty="0"/>
                        <a:t>16</a:t>
                      </a:r>
                    </a:p>
                  </a:txBody>
                  <a:tcPr/>
                </a:tc>
                <a:tc>
                  <a:txBody>
                    <a:bodyPr/>
                    <a:lstStyle/>
                    <a:p>
                      <a:r>
                        <a:rPr lang="it-IT" sz="1200" dirty="0" err="1"/>
                        <a:t>Submitting_to_email</a:t>
                      </a:r>
                      <a:endParaRPr lang="it-IT" sz="1200" dirty="0"/>
                    </a:p>
                  </a:txBody>
                  <a:tcPr/>
                </a:tc>
                <a:tc>
                  <a:txBody>
                    <a:bodyPr/>
                    <a:lstStyle/>
                    <a:p>
                      <a:r>
                        <a:rPr lang="it-IT" sz="1200" dirty="0"/>
                        <a:t>-1,1</a:t>
                      </a:r>
                    </a:p>
                  </a:txBody>
                  <a:tcPr/>
                </a:tc>
                <a:extLst>
                  <a:ext uri="{0D108BD9-81ED-4DB2-BD59-A6C34878D82A}">
                    <a16:rowId xmlns:a16="http://schemas.microsoft.com/office/drawing/2014/main" val="1647846680"/>
                  </a:ext>
                </a:extLst>
              </a:tr>
              <a:tr h="370840">
                <a:tc>
                  <a:txBody>
                    <a:bodyPr/>
                    <a:lstStyle/>
                    <a:p>
                      <a:r>
                        <a:rPr lang="it-IT" sz="1200" dirty="0"/>
                        <a:t>17</a:t>
                      </a:r>
                    </a:p>
                  </a:txBody>
                  <a:tcPr/>
                </a:tc>
                <a:tc>
                  <a:txBody>
                    <a:bodyPr/>
                    <a:lstStyle/>
                    <a:p>
                      <a:r>
                        <a:rPr lang="it-IT" sz="1200" dirty="0" err="1"/>
                        <a:t>Abnormal_URL</a:t>
                      </a:r>
                      <a:endParaRPr lang="it-IT" sz="1200" dirty="0"/>
                    </a:p>
                  </a:txBody>
                  <a:tcPr/>
                </a:tc>
                <a:tc>
                  <a:txBody>
                    <a:bodyPr/>
                    <a:lstStyle/>
                    <a:p>
                      <a:r>
                        <a:rPr lang="it-IT" sz="1200" dirty="0"/>
                        <a:t>-1,1</a:t>
                      </a:r>
                    </a:p>
                  </a:txBody>
                  <a:tcPr/>
                </a:tc>
                <a:extLst>
                  <a:ext uri="{0D108BD9-81ED-4DB2-BD59-A6C34878D82A}">
                    <a16:rowId xmlns:a16="http://schemas.microsoft.com/office/drawing/2014/main" val="3300793905"/>
                  </a:ext>
                </a:extLst>
              </a:tr>
              <a:tr h="370840">
                <a:tc>
                  <a:txBody>
                    <a:bodyPr/>
                    <a:lstStyle/>
                    <a:p>
                      <a:r>
                        <a:rPr lang="it-IT" sz="1200" dirty="0"/>
                        <a:t>18</a:t>
                      </a:r>
                    </a:p>
                  </a:txBody>
                  <a:tcPr/>
                </a:tc>
                <a:tc>
                  <a:txBody>
                    <a:bodyPr/>
                    <a:lstStyle/>
                    <a:p>
                      <a:r>
                        <a:rPr lang="it-IT" sz="1200" dirty="0" err="1"/>
                        <a:t>Redirect</a:t>
                      </a:r>
                      <a:endParaRPr lang="it-IT" sz="1200" dirty="0"/>
                    </a:p>
                  </a:txBody>
                  <a:tcPr/>
                </a:tc>
                <a:tc>
                  <a:txBody>
                    <a:bodyPr/>
                    <a:lstStyle/>
                    <a:p>
                      <a:r>
                        <a:rPr lang="it-IT" sz="1200" dirty="0"/>
                        <a:t>0,1</a:t>
                      </a:r>
                    </a:p>
                  </a:txBody>
                  <a:tcPr/>
                </a:tc>
                <a:extLst>
                  <a:ext uri="{0D108BD9-81ED-4DB2-BD59-A6C34878D82A}">
                    <a16:rowId xmlns:a16="http://schemas.microsoft.com/office/drawing/2014/main" val="2745136598"/>
                  </a:ext>
                </a:extLst>
              </a:tr>
              <a:tr h="370840">
                <a:tc>
                  <a:txBody>
                    <a:bodyPr/>
                    <a:lstStyle/>
                    <a:p>
                      <a:r>
                        <a:rPr lang="it-IT" sz="1200" dirty="0"/>
                        <a:t>19</a:t>
                      </a:r>
                    </a:p>
                  </a:txBody>
                  <a:tcPr/>
                </a:tc>
                <a:tc>
                  <a:txBody>
                    <a:bodyPr/>
                    <a:lstStyle/>
                    <a:p>
                      <a:r>
                        <a:rPr lang="it-IT" sz="1200" dirty="0" err="1"/>
                        <a:t>on_mouseover</a:t>
                      </a:r>
                      <a:r>
                        <a:rPr lang="it-IT" sz="1200" dirty="0"/>
                        <a:t> </a:t>
                      </a:r>
                    </a:p>
                  </a:txBody>
                  <a:tcPr/>
                </a:tc>
                <a:tc>
                  <a:txBody>
                    <a:bodyPr/>
                    <a:lstStyle/>
                    <a:p>
                      <a:r>
                        <a:rPr lang="it-IT" sz="1200" dirty="0"/>
                        <a:t>-1,1</a:t>
                      </a:r>
                    </a:p>
                  </a:txBody>
                  <a:tcPr/>
                </a:tc>
                <a:extLst>
                  <a:ext uri="{0D108BD9-81ED-4DB2-BD59-A6C34878D82A}">
                    <a16:rowId xmlns:a16="http://schemas.microsoft.com/office/drawing/2014/main" val="3720216906"/>
                  </a:ext>
                </a:extLst>
              </a:tr>
              <a:tr h="370840">
                <a:tc>
                  <a:txBody>
                    <a:bodyPr/>
                    <a:lstStyle/>
                    <a:p>
                      <a:r>
                        <a:rPr lang="it-IT" sz="1200" dirty="0"/>
                        <a:t>20</a:t>
                      </a:r>
                    </a:p>
                  </a:txBody>
                  <a:tcPr/>
                </a:tc>
                <a:tc>
                  <a:txBody>
                    <a:bodyPr/>
                    <a:lstStyle/>
                    <a:p>
                      <a:r>
                        <a:rPr lang="it-IT" sz="1200" dirty="0" err="1"/>
                        <a:t>RightClick</a:t>
                      </a:r>
                      <a:endParaRPr lang="it-IT" sz="1200" dirty="0"/>
                    </a:p>
                  </a:txBody>
                  <a:tcPr/>
                </a:tc>
                <a:tc>
                  <a:txBody>
                    <a:bodyPr/>
                    <a:lstStyle/>
                    <a:p>
                      <a:r>
                        <a:rPr lang="it-IT" sz="1200" dirty="0"/>
                        <a:t>-1,1</a:t>
                      </a:r>
                    </a:p>
                  </a:txBody>
                  <a:tcPr/>
                </a:tc>
                <a:extLst>
                  <a:ext uri="{0D108BD9-81ED-4DB2-BD59-A6C34878D82A}">
                    <a16:rowId xmlns:a16="http://schemas.microsoft.com/office/drawing/2014/main" val="913506369"/>
                  </a:ext>
                </a:extLst>
              </a:tr>
              <a:tr h="370840">
                <a:tc>
                  <a:txBody>
                    <a:bodyPr/>
                    <a:lstStyle/>
                    <a:p>
                      <a:r>
                        <a:rPr lang="it-IT" sz="1200" dirty="0"/>
                        <a:t>21</a:t>
                      </a:r>
                    </a:p>
                  </a:txBody>
                  <a:tcPr/>
                </a:tc>
                <a:tc>
                  <a:txBody>
                    <a:bodyPr/>
                    <a:lstStyle/>
                    <a:p>
                      <a:r>
                        <a:rPr lang="it-IT" sz="1200" dirty="0" err="1"/>
                        <a:t>popUpWindow</a:t>
                      </a:r>
                      <a:r>
                        <a:rPr lang="it-IT" sz="1200" dirty="0"/>
                        <a:t> </a:t>
                      </a:r>
                    </a:p>
                  </a:txBody>
                  <a:tcPr/>
                </a:tc>
                <a:tc>
                  <a:txBody>
                    <a:bodyPr/>
                    <a:lstStyle/>
                    <a:p>
                      <a:r>
                        <a:rPr lang="it-IT" sz="1200" dirty="0"/>
                        <a:t>-1,1</a:t>
                      </a:r>
                    </a:p>
                  </a:txBody>
                  <a:tcPr/>
                </a:tc>
                <a:extLst>
                  <a:ext uri="{0D108BD9-81ED-4DB2-BD59-A6C34878D82A}">
                    <a16:rowId xmlns:a16="http://schemas.microsoft.com/office/drawing/2014/main" val="2574793778"/>
                  </a:ext>
                </a:extLst>
              </a:tr>
              <a:tr h="370840">
                <a:tc>
                  <a:txBody>
                    <a:bodyPr/>
                    <a:lstStyle/>
                    <a:p>
                      <a:r>
                        <a:rPr lang="it-IT" sz="1200" dirty="0"/>
                        <a:t>22</a:t>
                      </a:r>
                    </a:p>
                  </a:txBody>
                  <a:tcPr/>
                </a:tc>
                <a:tc>
                  <a:txBody>
                    <a:bodyPr/>
                    <a:lstStyle/>
                    <a:p>
                      <a:r>
                        <a:rPr lang="it-IT" sz="1200" dirty="0" err="1"/>
                        <a:t>Iframe</a:t>
                      </a:r>
                      <a:r>
                        <a:rPr lang="it-IT" sz="1200" dirty="0"/>
                        <a:t> </a:t>
                      </a:r>
                    </a:p>
                  </a:txBody>
                  <a:tcPr/>
                </a:tc>
                <a:tc>
                  <a:txBody>
                    <a:bodyPr/>
                    <a:lstStyle/>
                    <a:p>
                      <a:r>
                        <a:rPr lang="it-IT" sz="1200" dirty="0"/>
                        <a:t>-1,1</a:t>
                      </a:r>
                    </a:p>
                  </a:txBody>
                  <a:tcPr/>
                </a:tc>
                <a:extLst>
                  <a:ext uri="{0D108BD9-81ED-4DB2-BD59-A6C34878D82A}">
                    <a16:rowId xmlns:a16="http://schemas.microsoft.com/office/drawing/2014/main" val="339849560"/>
                  </a:ext>
                </a:extLst>
              </a:tr>
              <a:tr h="370840">
                <a:tc>
                  <a:txBody>
                    <a:bodyPr/>
                    <a:lstStyle/>
                    <a:p>
                      <a:r>
                        <a:rPr lang="it-IT" sz="1200" dirty="0"/>
                        <a:t>23</a:t>
                      </a:r>
                    </a:p>
                  </a:txBody>
                  <a:tcPr/>
                </a:tc>
                <a:tc>
                  <a:txBody>
                    <a:bodyPr/>
                    <a:lstStyle/>
                    <a:p>
                      <a:r>
                        <a:rPr lang="it-IT" sz="1200" dirty="0" err="1"/>
                        <a:t>age_of_domain</a:t>
                      </a:r>
                      <a:r>
                        <a:rPr lang="it-IT" sz="1200" dirty="0"/>
                        <a:t> </a:t>
                      </a:r>
                    </a:p>
                  </a:txBody>
                  <a:tcPr/>
                </a:tc>
                <a:tc>
                  <a:txBody>
                    <a:bodyPr/>
                    <a:lstStyle/>
                    <a:p>
                      <a:r>
                        <a:rPr lang="it-IT" sz="1200" dirty="0"/>
                        <a:t>-1,1</a:t>
                      </a:r>
                    </a:p>
                  </a:txBody>
                  <a:tcPr/>
                </a:tc>
                <a:extLst>
                  <a:ext uri="{0D108BD9-81ED-4DB2-BD59-A6C34878D82A}">
                    <a16:rowId xmlns:a16="http://schemas.microsoft.com/office/drawing/2014/main" val="90323139"/>
                  </a:ext>
                </a:extLst>
              </a:tr>
              <a:tr h="370840">
                <a:tc>
                  <a:txBody>
                    <a:bodyPr/>
                    <a:lstStyle/>
                    <a:p>
                      <a:r>
                        <a:rPr lang="it-IT" sz="1200" dirty="0"/>
                        <a:t>24</a:t>
                      </a:r>
                    </a:p>
                  </a:txBody>
                  <a:tcPr/>
                </a:tc>
                <a:tc>
                  <a:txBody>
                    <a:bodyPr/>
                    <a:lstStyle/>
                    <a:p>
                      <a:r>
                        <a:rPr lang="it-IT" sz="1200" dirty="0" err="1"/>
                        <a:t>DNSRecord</a:t>
                      </a:r>
                      <a:r>
                        <a:rPr lang="it-IT" sz="1200" dirty="0"/>
                        <a:t> </a:t>
                      </a:r>
                    </a:p>
                  </a:txBody>
                  <a:tcPr/>
                </a:tc>
                <a:tc>
                  <a:txBody>
                    <a:bodyPr/>
                    <a:lstStyle/>
                    <a:p>
                      <a:r>
                        <a:rPr lang="it-IT" sz="1200" dirty="0"/>
                        <a:t>-1,1</a:t>
                      </a:r>
                    </a:p>
                  </a:txBody>
                  <a:tcPr/>
                </a:tc>
                <a:extLst>
                  <a:ext uri="{0D108BD9-81ED-4DB2-BD59-A6C34878D82A}">
                    <a16:rowId xmlns:a16="http://schemas.microsoft.com/office/drawing/2014/main" val="641185108"/>
                  </a:ext>
                </a:extLst>
              </a:tr>
              <a:tr h="370840">
                <a:tc>
                  <a:txBody>
                    <a:bodyPr/>
                    <a:lstStyle/>
                    <a:p>
                      <a:r>
                        <a:rPr lang="it-IT" sz="1200" dirty="0"/>
                        <a:t>25</a:t>
                      </a:r>
                    </a:p>
                  </a:txBody>
                  <a:tcPr/>
                </a:tc>
                <a:tc>
                  <a:txBody>
                    <a:bodyPr/>
                    <a:lstStyle/>
                    <a:p>
                      <a:r>
                        <a:rPr lang="it-IT" sz="1200" dirty="0" err="1"/>
                        <a:t>web_traffic</a:t>
                      </a:r>
                      <a:r>
                        <a:rPr lang="it-IT" sz="1200" dirty="0"/>
                        <a:t> </a:t>
                      </a:r>
                    </a:p>
                  </a:txBody>
                  <a:tcPr/>
                </a:tc>
                <a:tc>
                  <a:txBody>
                    <a:bodyPr/>
                    <a:lstStyle/>
                    <a:p>
                      <a:r>
                        <a:rPr lang="it-IT" sz="1200" dirty="0"/>
                        <a:t>-1,0,1</a:t>
                      </a:r>
                    </a:p>
                  </a:txBody>
                  <a:tcPr/>
                </a:tc>
                <a:extLst>
                  <a:ext uri="{0D108BD9-81ED-4DB2-BD59-A6C34878D82A}">
                    <a16:rowId xmlns:a16="http://schemas.microsoft.com/office/drawing/2014/main" val="2952364307"/>
                  </a:ext>
                </a:extLst>
              </a:tr>
              <a:tr h="370840">
                <a:tc>
                  <a:txBody>
                    <a:bodyPr/>
                    <a:lstStyle/>
                    <a:p>
                      <a:r>
                        <a:rPr lang="it-IT" sz="1200" dirty="0"/>
                        <a:t>26</a:t>
                      </a:r>
                    </a:p>
                  </a:txBody>
                  <a:tcPr/>
                </a:tc>
                <a:tc>
                  <a:txBody>
                    <a:bodyPr/>
                    <a:lstStyle/>
                    <a:p>
                      <a:r>
                        <a:rPr lang="it-IT" sz="1200" dirty="0" err="1"/>
                        <a:t>Page_Rank</a:t>
                      </a:r>
                      <a:r>
                        <a:rPr lang="it-IT" sz="1200" dirty="0"/>
                        <a:t> </a:t>
                      </a:r>
                    </a:p>
                  </a:txBody>
                  <a:tcPr/>
                </a:tc>
                <a:tc>
                  <a:txBody>
                    <a:bodyPr/>
                    <a:lstStyle/>
                    <a:p>
                      <a:r>
                        <a:rPr lang="it-IT" sz="1200" dirty="0"/>
                        <a:t>-1,1</a:t>
                      </a:r>
                    </a:p>
                  </a:txBody>
                  <a:tcPr/>
                </a:tc>
                <a:extLst>
                  <a:ext uri="{0D108BD9-81ED-4DB2-BD59-A6C34878D82A}">
                    <a16:rowId xmlns:a16="http://schemas.microsoft.com/office/drawing/2014/main" val="1711059247"/>
                  </a:ext>
                </a:extLst>
              </a:tr>
              <a:tr h="370840">
                <a:tc>
                  <a:txBody>
                    <a:bodyPr/>
                    <a:lstStyle/>
                    <a:p>
                      <a:r>
                        <a:rPr lang="it-IT" sz="1200" dirty="0"/>
                        <a:t>27</a:t>
                      </a:r>
                    </a:p>
                  </a:txBody>
                  <a:tcPr/>
                </a:tc>
                <a:tc>
                  <a:txBody>
                    <a:bodyPr/>
                    <a:lstStyle/>
                    <a:p>
                      <a:r>
                        <a:rPr lang="it-IT" sz="1200" dirty="0" err="1"/>
                        <a:t>Google_Index</a:t>
                      </a:r>
                      <a:r>
                        <a:rPr lang="it-IT" sz="1200" dirty="0"/>
                        <a:t> </a:t>
                      </a:r>
                    </a:p>
                  </a:txBody>
                  <a:tcPr/>
                </a:tc>
                <a:tc>
                  <a:txBody>
                    <a:bodyPr/>
                    <a:lstStyle/>
                    <a:p>
                      <a:r>
                        <a:rPr lang="it-IT" sz="1200" dirty="0"/>
                        <a:t>-1,1</a:t>
                      </a:r>
                    </a:p>
                  </a:txBody>
                  <a:tcPr/>
                </a:tc>
                <a:extLst>
                  <a:ext uri="{0D108BD9-81ED-4DB2-BD59-A6C34878D82A}">
                    <a16:rowId xmlns:a16="http://schemas.microsoft.com/office/drawing/2014/main" val="73387310"/>
                  </a:ext>
                </a:extLst>
              </a:tr>
              <a:tr h="370840">
                <a:tc>
                  <a:txBody>
                    <a:bodyPr/>
                    <a:lstStyle/>
                    <a:p>
                      <a:r>
                        <a:rPr lang="it-IT" sz="1200" dirty="0"/>
                        <a:t>28</a:t>
                      </a:r>
                    </a:p>
                  </a:txBody>
                  <a:tcPr/>
                </a:tc>
                <a:tc>
                  <a:txBody>
                    <a:bodyPr/>
                    <a:lstStyle/>
                    <a:p>
                      <a:r>
                        <a:rPr lang="it-IT" sz="1200" dirty="0" err="1"/>
                        <a:t>Links_pointing_to_page</a:t>
                      </a:r>
                      <a:r>
                        <a:rPr lang="it-IT" sz="1200" dirty="0"/>
                        <a:t> </a:t>
                      </a:r>
                    </a:p>
                  </a:txBody>
                  <a:tcPr/>
                </a:tc>
                <a:tc>
                  <a:txBody>
                    <a:bodyPr/>
                    <a:lstStyle/>
                    <a:p>
                      <a:r>
                        <a:rPr lang="it-IT" sz="1200" dirty="0"/>
                        <a:t>-1,0,1</a:t>
                      </a:r>
                    </a:p>
                  </a:txBody>
                  <a:tcPr/>
                </a:tc>
                <a:extLst>
                  <a:ext uri="{0D108BD9-81ED-4DB2-BD59-A6C34878D82A}">
                    <a16:rowId xmlns:a16="http://schemas.microsoft.com/office/drawing/2014/main" val="288806971"/>
                  </a:ext>
                </a:extLst>
              </a:tr>
              <a:tr h="370840">
                <a:tc>
                  <a:txBody>
                    <a:bodyPr/>
                    <a:lstStyle/>
                    <a:p>
                      <a:r>
                        <a:rPr lang="it-IT" sz="1200" dirty="0"/>
                        <a:t>29</a:t>
                      </a:r>
                    </a:p>
                  </a:txBody>
                  <a:tcPr/>
                </a:tc>
                <a:tc>
                  <a:txBody>
                    <a:bodyPr/>
                    <a:lstStyle/>
                    <a:p>
                      <a:r>
                        <a:rPr lang="it-IT" sz="1200" dirty="0" err="1"/>
                        <a:t>Statistical_report</a:t>
                      </a:r>
                      <a:r>
                        <a:rPr lang="it-IT" sz="1200" dirty="0"/>
                        <a:t> </a:t>
                      </a:r>
                    </a:p>
                  </a:txBody>
                  <a:tcPr/>
                </a:tc>
                <a:tc>
                  <a:txBody>
                    <a:bodyPr/>
                    <a:lstStyle/>
                    <a:p>
                      <a:r>
                        <a:rPr lang="it-IT" sz="1200" dirty="0"/>
                        <a:t>-1,1</a:t>
                      </a:r>
                    </a:p>
                  </a:txBody>
                  <a:tcPr/>
                </a:tc>
                <a:extLst>
                  <a:ext uri="{0D108BD9-81ED-4DB2-BD59-A6C34878D82A}">
                    <a16:rowId xmlns:a16="http://schemas.microsoft.com/office/drawing/2014/main" val="109605842"/>
                  </a:ext>
                </a:extLst>
              </a:tr>
            </a:tbl>
          </a:graphicData>
        </a:graphic>
      </p:graphicFrame>
    </p:spTree>
    <p:extLst>
      <p:ext uri="{BB962C8B-B14F-4D97-AF65-F5344CB8AC3E}">
        <p14:creationId xmlns:p14="http://schemas.microsoft.com/office/powerpoint/2010/main" val="117340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Analisi dei dati</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p:txBody>
          <a:bodyPr>
            <a:normAutofit/>
          </a:bodyPr>
          <a:lstStyle/>
          <a:p>
            <a:endParaRPr lang="it-IT" dirty="0"/>
          </a:p>
          <a:p>
            <a:r>
              <a:rPr lang="it-IT" dirty="0"/>
              <a:t>Controllo di eventuali dati mancanti o trascritti in modo errato</a:t>
            </a:r>
          </a:p>
          <a:p>
            <a:r>
              <a:rPr lang="it-IT" dirty="0"/>
              <a:t>Nessuna normalizzazione (valori già compresi tra -1 e 1)</a:t>
            </a:r>
          </a:p>
          <a:p>
            <a:r>
              <a:rPr lang="it-IT" dirty="0"/>
              <a:t>Nessuna feature ritenuta irrilevante in prima analisi</a:t>
            </a:r>
          </a:p>
          <a:p>
            <a:r>
              <a:rPr lang="it-IT" dirty="0"/>
              <a:t>Elevata dimensionalità che preclude una rappresentazione grafica </a:t>
            </a:r>
            <a:r>
              <a:rPr lang="it-IT" dirty="0">
                <a:sym typeface="Symbol" panose="05050102010706020507" pitchFamily="18" charset="2"/>
              </a:rPr>
              <a:t> </a:t>
            </a:r>
            <a:r>
              <a:rPr lang="it-IT" dirty="0"/>
              <a:t>rappresentazione grafica della distribuzione di ogni feature tramite </a:t>
            </a:r>
            <a:r>
              <a:rPr lang="it-IT" b="1" dirty="0"/>
              <a:t>istogrammi impilati</a:t>
            </a:r>
            <a:r>
              <a:rPr lang="it-IT" dirty="0"/>
              <a:t>, che mostrano anche la proporzione tra le etichette</a:t>
            </a:r>
          </a:p>
          <a:p>
            <a:endParaRPr lang="it-IT" dirty="0"/>
          </a:p>
        </p:txBody>
      </p:sp>
    </p:spTree>
    <p:extLst>
      <p:ext uri="{BB962C8B-B14F-4D97-AF65-F5344CB8AC3E}">
        <p14:creationId xmlns:p14="http://schemas.microsoft.com/office/powerpoint/2010/main" val="245269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Analisi dei dati</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a:xfrm>
            <a:off x="3430650" y="658321"/>
            <a:ext cx="8371114" cy="5563635"/>
          </a:xfrm>
        </p:spPr>
        <p:txBody>
          <a:bodyPr anchor="t">
            <a:normAutofit/>
          </a:bodyPr>
          <a:lstStyle/>
          <a:p>
            <a:r>
              <a:rPr lang="it-IT" sz="1800" dirty="0"/>
              <a:t>Considerazioni sulla varianza: esclusione delle feature la cui varianza si aggiri sotto una certa soglia </a:t>
            </a:r>
            <a:r>
              <a:rPr lang="it-IT" sz="1800" dirty="0">
                <a:sym typeface="Symbol" panose="05050102010706020507" pitchFamily="18" charset="2"/>
              </a:rPr>
              <a:t> </a:t>
            </a:r>
            <a:r>
              <a:rPr lang="it-IT" sz="1800" dirty="0"/>
              <a:t>due feature candidate ad essere rimosse</a:t>
            </a: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a:lnSpc>
                <a:spcPct val="100000"/>
              </a:lnSpc>
              <a:spcBef>
                <a:spcPts val="3600"/>
              </a:spcBef>
            </a:pPr>
            <a:r>
              <a:rPr lang="it-IT" sz="1800" dirty="0"/>
              <a:t>Considerazioni sulla correlazione tra le feature: esclusione delle feature altamente correlate ad altre </a:t>
            </a:r>
            <a:r>
              <a:rPr lang="it-IT" sz="1800" dirty="0">
                <a:sym typeface="Symbol" panose="05050102010706020507" pitchFamily="18" charset="2"/>
              </a:rPr>
              <a:t> </a:t>
            </a:r>
            <a:r>
              <a:rPr lang="it-IT" sz="1800" dirty="0"/>
              <a:t>una feature candidata ad essere rimossa (quella meno correlata con l’output tra le due individuate)</a:t>
            </a:r>
          </a:p>
          <a:p>
            <a:pPr marL="0" indent="0">
              <a:buNone/>
            </a:pPr>
            <a:endParaRPr lang="it-IT" dirty="0"/>
          </a:p>
        </p:txBody>
      </p:sp>
      <p:pic>
        <p:nvPicPr>
          <p:cNvPr id="15" name="Immagine 14">
            <a:extLst>
              <a:ext uri="{FF2B5EF4-FFF2-40B4-BE49-F238E27FC236}">
                <a16:creationId xmlns:a16="http://schemas.microsoft.com/office/drawing/2014/main" id="{1B076163-FA6F-437F-8718-9CFC478F9D51}"/>
              </a:ext>
            </a:extLst>
          </p:cNvPr>
          <p:cNvPicPr>
            <a:picLocks noChangeAspect="1"/>
          </p:cNvPicPr>
          <p:nvPr/>
        </p:nvPicPr>
        <p:blipFill>
          <a:blip r:embed="rId2"/>
          <a:stretch>
            <a:fillRect/>
          </a:stretch>
        </p:blipFill>
        <p:spPr>
          <a:xfrm>
            <a:off x="4348237" y="1179678"/>
            <a:ext cx="2820273" cy="1916958"/>
          </a:xfrm>
          <a:prstGeom prst="rect">
            <a:avLst/>
          </a:prstGeom>
        </p:spPr>
      </p:pic>
      <p:pic>
        <p:nvPicPr>
          <p:cNvPr id="10" name="Immagine 9">
            <a:extLst>
              <a:ext uri="{FF2B5EF4-FFF2-40B4-BE49-F238E27FC236}">
                <a16:creationId xmlns:a16="http://schemas.microsoft.com/office/drawing/2014/main" id="{A750A6DB-E549-48D5-B998-4BD831644F1D}"/>
              </a:ext>
            </a:extLst>
          </p:cNvPr>
          <p:cNvPicPr>
            <a:picLocks noChangeAspect="1"/>
          </p:cNvPicPr>
          <p:nvPr/>
        </p:nvPicPr>
        <p:blipFill>
          <a:blip r:embed="rId3"/>
          <a:stretch>
            <a:fillRect/>
          </a:stretch>
        </p:blipFill>
        <p:spPr>
          <a:xfrm>
            <a:off x="8019372" y="1186130"/>
            <a:ext cx="2823321" cy="1919030"/>
          </a:xfrm>
          <a:prstGeom prst="rect">
            <a:avLst/>
          </a:prstGeom>
        </p:spPr>
      </p:pic>
      <p:sp>
        <p:nvSpPr>
          <p:cNvPr id="11" name="Rettangolo 10">
            <a:extLst>
              <a:ext uri="{FF2B5EF4-FFF2-40B4-BE49-F238E27FC236}">
                <a16:creationId xmlns:a16="http://schemas.microsoft.com/office/drawing/2014/main" id="{33DD2FA1-0EBE-4713-8708-F24EA5F2CA8A}"/>
              </a:ext>
            </a:extLst>
          </p:cNvPr>
          <p:cNvSpPr/>
          <p:nvPr/>
        </p:nvSpPr>
        <p:spPr>
          <a:xfrm>
            <a:off x="4683150" y="3009548"/>
            <a:ext cx="2485360" cy="307777"/>
          </a:xfrm>
          <a:prstGeom prst="rect">
            <a:avLst/>
          </a:prstGeom>
        </p:spPr>
        <p:txBody>
          <a:bodyPr wrap="none">
            <a:spAutoFit/>
          </a:bodyPr>
          <a:lstStyle/>
          <a:p>
            <a:r>
              <a:rPr lang="it-IT" sz="1400" dirty="0">
                <a:solidFill>
                  <a:schemeClr val="bg1">
                    <a:lumMod val="65000"/>
                  </a:schemeClr>
                </a:solidFill>
              </a:rPr>
              <a:t>varianza 0.10230909512304441</a:t>
            </a:r>
          </a:p>
        </p:txBody>
      </p:sp>
      <p:sp>
        <p:nvSpPr>
          <p:cNvPr id="19" name="Rettangolo 18">
            <a:extLst>
              <a:ext uri="{FF2B5EF4-FFF2-40B4-BE49-F238E27FC236}">
                <a16:creationId xmlns:a16="http://schemas.microsoft.com/office/drawing/2014/main" id="{FA468B1D-07A8-4267-ABDD-296339F18FDA}"/>
              </a:ext>
            </a:extLst>
          </p:cNvPr>
          <p:cNvSpPr/>
          <p:nvPr/>
        </p:nvSpPr>
        <p:spPr>
          <a:xfrm>
            <a:off x="8209225" y="3009548"/>
            <a:ext cx="2443618" cy="307777"/>
          </a:xfrm>
          <a:prstGeom prst="rect">
            <a:avLst/>
          </a:prstGeom>
        </p:spPr>
        <p:txBody>
          <a:bodyPr wrap="none">
            <a:spAutoFit/>
          </a:bodyPr>
          <a:lstStyle/>
          <a:p>
            <a:r>
              <a:rPr lang="it-IT" sz="1400" dirty="0">
                <a:solidFill>
                  <a:schemeClr val="bg1">
                    <a:lumMod val="65000"/>
                  </a:schemeClr>
                </a:solidFill>
              </a:rPr>
              <a:t>varianza 0.16481398770713482</a:t>
            </a:r>
          </a:p>
        </p:txBody>
      </p:sp>
      <p:pic>
        <p:nvPicPr>
          <p:cNvPr id="14" name="Immagine 13">
            <a:extLst>
              <a:ext uri="{FF2B5EF4-FFF2-40B4-BE49-F238E27FC236}">
                <a16:creationId xmlns:a16="http://schemas.microsoft.com/office/drawing/2014/main" id="{F8426B2B-1A9F-4266-A7A4-3B4F3B0A7BE2}"/>
              </a:ext>
            </a:extLst>
          </p:cNvPr>
          <p:cNvPicPr>
            <a:picLocks noChangeAspect="1"/>
          </p:cNvPicPr>
          <p:nvPr/>
        </p:nvPicPr>
        <p:blipFill>
          <a:blip r:embed="rId4"/>
          <a:stretch>
            <a:fillRect/>
          </a:stretch>
        </p:blipFill>
        <p:spPr>
          <a:xfrm>
            <a:off x="4373284" y="4235960"/>
            <a:ext cx="2795226" cy="1899933"/>
          </a:xfrm>
          <a:prstGeom prst="rect">
            <a:avLst/>
          </a:prstGeom>
        </p:spPr>
      </p:pic>
      <p:pic>
        <p:nvPicPr>
          <p:cNvPr id="17" name="Immagine 16">
            <a:extLst>
              <a:ext uri="{FF2B5EF4-FFF2-40B4-BE49-F238E27FC236}">
                <a16:creationId xmlns:a16="http://schemas.microsoft.com/office/drawing/2014/main" id="{9112997B-E1DA-443D-BF52-7BAA5777D7D6}"/>
              </a:ext>
            </a:extLst>
          </p:cNvPr>
          <p:cNvPicPr>
            <a:picLocks noChangeAspect="1"/>
          </p:cNvPicPr>
          <p:nvPr/>
        </p:nvPicPr>
        <p:blipFill>
          <a:blip r:embed="rId5"/>
          <a:stretch>
            <a:fillRect/>
          </a:stretch>
        </p:blipFill>
        <p:spPr>
          <a:xfrm>
            <a:off x="8033419" y="4235960"/>
            <a:ext cx="2795225" cy="1899933"/>
          </a:xfrm>
          <a:prstGeom prst="rect">
            <a:avLst/>
          </a:prstGeom>
        </p:spPr>
      </p:pic>
      <p:sp>
        <p:nvSpPr>
          <p:cNvPr id="24" name="Rettangolo 23">
            <a:extLst>
              <a:ext uri="{FF2B5EF4-FFF2-40B4-BE49-F238E27FC236}">
                <a16:creationId xmlns:a16="http://schemas.microsoft.com/office/drawing/2014/main" id="{3C77FD58-0678-4B82-8680-0AC1062989F2}"/>
              </a:ext>
            </a:extLst>
          </p:cNvPr>
          <p:cNvSpPr/>
          <p:nvPr/>
        </p:nvSpPr>
        <p:spPr>
          <a:xfrm>
            <a:off x="6711953" y="5982004"/>
            <a:ext cx="1808508" cy="307777"/>
          </a:xfrm>
          <a:prstGeom prst="rect">
            <a:avLst/>
          </a:prstGeom>
        </p:spPr>
        <p:txBody>
          <a:bodyPr wrap="none">
            <a:spAutoFit/>
          </a:bodyPr>
          <a:lstStyle/>
          <a:p>
            <a:r>
              <a:rPr lang="it-IT" sz="1400" dirty="0">
                <a:solidFill>
                  <a:schemeClr val="bg1">
                    <a:lumMod val="65000"/>
                  </a:schemeClr>
                </a:solidFill>
              </a:rPr>
              <a:t>correlazione 0.939633</a:t>
            </a:r>
          </a:p>
        </p:txBody>
      </p:sp>
    </p:spTree>
    <p:extLst>
      <p:ext uri="{BB962C8B-B14F-4D97-AF65-F5344CB8AC3E}">
        <p14:creationId xmlns:p14="http://schemas.microsoft.com/office/powerpoint/2010/main" val="170954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Analisi dei dati</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a:xfrm>
            <a:off x="3519056" y="0"/>
            <a:ext cx="8164946" cy="6899563"/>
          </a:xfrm>
        </p:spPr>
        <p:txBody>
          <a:bodyPr vert="horz" lIns="91440" tIns="45720" rIns="91440" bIns="45720" rtlCol="0" anchor="ctr">
            <a:normAutofit/>
          </a:bodyPr>
          <a:lstStyle/>
          <a:p>
            <a:pPr marL="0" indent="0">
              <a:buNone/>
            </a:pPr>
            <a:r>
              <a:rPr lang="it-IT" b="1" dirty="0"/>
              <a:t>Risultati con 27 feature:</a:t>
            </a:r>
          </a:p>
          <a:p>
            <a:r>
              <a:rPr lang="it-IT" b="1" dirty="0"/>
              <a:t>Kernel: lineare </a:t>
            </a:r>
          </a:p>
          <a:p>
            <a:pPr lvl="1"/>
            <a:r>
              <a:rPr lang="it-IT" dirty="0"/>
              <a:t>C= 1.0, occorre 3 volte su 10 .</a:t>
            </a:r>
            <a:br>
              <a:rPr lang="it-IT" dirty="0"/>
            </a:br>
            <a:r>
              <a:rPr lang="it-IT" dirty="0"/>
              <a:t>Media dei test score: 0.928832448266551 varianza: 4.400282688682181e-05</a:t>
            </a:r>
          </a:p>
          <a:p>
            <a:r>
              <a:rPr lang="it-IT" b="1" dirty="0"/>
              <a:t>Kernel: RBF</a:t>
            </a:r>
          </a:p>
          <a:p>
            <a:pPr lvl="1"/>
            <a:r>
              <a:rPr lang="it-IT" dirty="0"/>
              <a:t> C=100, gamma=0.1 occorre 7 volte su 10 .</a:t>
            </a:r>
            <a:br>
              <a:rPr lang="it-IT" dirty="0"/>
            </a:br>
            <a:r>
              <a:rPr lang="it-IT" dirty="0"/>
              <a:t>Media dei test score: 0.9753210729277105 varianza: 3.814182675772537e-05</a:t>
            </a:r>
          </a:p>
          <a:p>
            <a:pPr marL="0" indent="0">
              <a:buNone/>
            </a:pPr>
            <a:r>
              <a:rPr lang="it-IT" dirty="0"/>
              <a:t>La soluzione lineare non è particolarmente stabile, mentre quella con kernel RBF è leggermente meno accurata dello stesso modello ottenuto con tutte le 30 feature. Non porta significativi vantaggi in fatto di tempo di calcolo.</a:t>
            </a:r>
          </a:p>
        </p:txBody>
      </p:sp>
    </p:spTree>
    <p:extLst>
      <p:ext uri="{BB962C8B-B14F-4D97-AF65-F5344CB8AC3E}">
        <p14:creationId xmlns:p14="http://schemas.microsoft.com/office/powerpoint/2010/main" val="357663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Analisi dei dati</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a:xfrm>
            <a:off x="3823854" y="0"/>
            <a:ext cx="7518401" cy="6899563"/>
          </a:xfrm>
        </p:spPr>
        <p:txBody>
          <a:bodyPr numCol="1">
            <a:noAutofit/>
          </a:bodyPr>
          <a:lstStyle/>
          <a:p>
            <a:pPr marL="0" indent="0">
              <a:buNone/>
            </a:pPr>
            <a:r>
              <a:rPr lang="it-IT" b="1" dirty="0"/>
              <a:t>Risultati con 12 feature:</a:t>
            </a:r>
          </a:p>
          <a:p>
            <a:pPr marL="0" indent="0">
              <a:buNone/>
            </a:pPr>
            <a:r>
              <a:rPr lang="it-IT" sz="1800" dirty="0"/>
              <a:t>Feature </a:t>
            </a:r>
            <a:r>
              <a:rPr lang="it-IT" sz="1800" dirty="0" err="1"/>
              <a:t>selection</a:t>
            </a:r>
            <a:r>
              <a:rPr lang="it-IT" sz="1800" dirty="0"/>
              <a:t> più restrittiva: considerare solamente quelle feature che hanno una correlazione con l’output sufficiente  </a:t>
            </a:r>
            <a:r>
              <a:rPr lang="it-IT" sz="1800" dirty="0">
                <a:sym typeface="Symbol" panose="05050102010706020507" pitchFamily="18" charset="2"/>
              </a:rPr>
              <a:t></a:t>
            </a:r>
            <a:r>
              <a:rPr lang="it-IT" sz="1800" dirty="0"/>
              <a:t> consistente riduzione delle feature da 30 a 12</a:t>
            </a:r>
            <a:endParaRPr lang="it-IT" sz="1800" b="1" dirty="0"/>
          </a:p>
          <a:p>
            <a:r>
              <a:rPr lang="it-IT" sz="1800" b="1" dirty="0"/>
              <a:t>Kernel: lineare </a:t>
            </a:r>
          </a:p>
          <a:p>
            <a:pPr lvl="1"/>
            <a:r>
              <a:rPr lang="it-IT" dirty="0"/>
              <a:t>C= 1 occorre 3 volte su 10 .</a:t>
            </a:r>
            <a:br>
              <a:rPr lang="it-IT" b="1" dirty="0"/>
            </a:br>
            <a:r>
              <a:rPr lang="it-IT" b="1" dirty="0"/>
              <a:t>Media dei test score: 0.9183242917420132 (+/- 5.086689912839577e-06)</a:t>
            </a:r>
          </a:p>
          <a:p>
            <a:pPr lvl="1"/>
            <a:r>
              <a:rPr lang="it-IT" dirty="0"/>
              <a:t>C= 100 occorre 3 volte su 10 .</a:t>
            </a:r>
            <a:br>
              <a:rPr lang="it-IT" b="1" dirty="0"/>
            </a:br>
            <a:r>
              <a:rPr lang="it-IT" b="1" dirty="0"/>
              <a:t>Media dei test score: 0.9257918552036198 (+/- 3.821925567999536e-06)</a:t>
            </a:r>
            <a:endParaRPr lang="it-IT" dirty="0"/>
          </a:p>
          <a:p>
            <a:r>
              <a:rPr lang="it-IT" sz="1800" b="1" dirty="0"/>
              <a:t>Kernel: RBF</a:t>
            </a:r>
          </a:p>
          <a:p>
            <a:pPr lvl="1"/>
            <a:r>
              <a:rPr lang="it-IT" dirty="0"/>
              <a:t>C= 100, gamma= 0.1 occorre 8 volte su 10 .</a:t>
            </a:r>
            <a:br>
              <a:rPr lang="it-IT" b="1" dirty="0"/>
            </a:br>
            <a:r>
              <a:rPr lang="it-IT" b="1" dirty="0"/>
              <a:t>Media dei test score: 0.948543015063864 (+/-0.00015845729488142695)</a:t>
            </a:r>
            <a:endParaRPr lang="it-IT" dirty="0"/>
          </a:p>
          <a:p>
            <a:pPr marL="0" indent="0">
              <a:buNone/>
            </a:pPr>
            <a:r>
              <a:rPr lang="it-IT" sz="1800" dirty="0"/>
              <a:t>Anche in questo caso la soluzione lineare non è stabile e per di più ha accuratezza inferiore al modello ottenuto con tutte le 30 feature. Anche il kernel RBF raggiunge un’accuratezza inferiore rispetto al corrispondente con tutte le feature, sebbene più stabile in relazione al modello lineare. In entrambi i casi si è verificato un miglioramento sostanziale delle prestazioni.</a:t>
            </a:r>
          </a:p>
        </p:txBody>
      </p:sp>
    </p:spTree>
    <p:extLst>
      <p:ext uri="{BB962C8B-B14F-4D97-AF65-F5344CB8AC3E}">
        <p14:creationId xmlns:p14="http://schemas.microsoft.com/office/powerpoint/2010/main" val="414085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Metodologia</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a:xfrm>
            <a:off x="3869268" y="864108"/>
            <a:ext cx="7315200" cy="5120640"/>
          </a:xfrm>
        </p:spPr>
        <p:txBody>
          <a:bodyPr>
            <a:normAutofit/>
          </a:bodyPr>
          <a:lstStyle/>
          <a:p>
            <a:pPr marL="0" indent="0">
              <a:buNone/>
            </a:pPr>
            <a:endParaRPr lang="it-IT" dirty="0"/>
          </a:p>
          <a:p>
            <a:r>
              <a:rPr lang="it-IT" b="1" dirty="0" err="1"/>
              <a:t>Nested</a:t>
            </a:r>
            <a:r>
              <a:rPr lang="it-IT" b="1" dirty="0"/>
              <a:t> cross </a:t>
            </a:r>
            <a:r>
              <a:rPr lang="it-IT" b="1" dirty="0" err="1"/>
              <a:t>validation</a:t>
            </a:r>
            <a:r>
              <a:rPr lang="it-IT" dirty="0"/>
              <a:t>:</a:t>
            </a:r>
          </a:p>
          <a:p>
            <a:pPr lvl="1"/>
            <a:r>
              <a:rPr lang="it-IT" dirty="0"/>
              <a:t>Cross </a:t>
            </a:r>
            <a:r>
              <a:rPr lang="it-IT" dirty="0" err="1"/>
              <a:t>validation</a:t>
            </a:r>
            <a:r>
              <a:rPr lang="it-IT" dirty="0"/>
              <a:t> esterna da 10 </a:t>
            </a:r>
            <a:r>
              <a:rPr lang="it-IT" dirty="0" err="1"/>
              <a:t>fold</a:t>
            </a:r>
            <a:r>
              <a:rPr lang="it-IT" dirty="0"/>
              <a:t> per separare </a:t>
            </a:r>
            <a:r>
              <a:rPr lang="it-IT" dirty="0" err="1"/>
              <a:t>train+validation</a:t>
            </a:r>
            <a:r>
              <a:rPr lang="it-IT" dirty="0"/>
              <a:t> set dal test set</a:t>
            </a:r>
          </a:p>
          <a:p>
            <a:pPr lvl="1"/>
            <a:r>
              <a:rPr lang="it-IT" dirty="0"/>
              <a:t>Ciclo interno eseguito dalla </a:t>
            </a:r>
            <a:r>
              <a:rPr lang="it-IT" b="1" dirty="0" err="1"/>
              <a:t>GridSearchCV</a:t>
            </a:r>
            <a:r>
              <a:rPr lang="it-IT" dirty="0"/>
              <a:t> </a:t>
            </a:r>
          </a:p>
          <a:p>
            <a:pPr lvl="1">
              <a:buFont typeface="Symbol" panose="05050102010706020507" pitchFamily="18" charset="2"/>
              <a:buChar char="®"/>
            </a:pPr>
            <a:r>
              <a:rPr lang="it-IT" dirty="0">
                <a:sym typeface="Symbol" panose="05050102010706020507" pitchFamily="18" charset="2"/>
              </a:rPr>
              <a:t> </a:t>
            </a:r>
            <a:r>
              <a:rPr lang="it-IT" b="1" dirty="0">
                <a:sym typeface="Symbol" panose="05050102010706020507" pitchFamily="18" charset="2"/>
              </a:rPr>
              <a:t>cross </a:t>
            </a:r>
            <a:r>
              <a:rPr lang="it-IT" b="1" dirty="0" err="1">
                <a:sym typeface="Symbol" panose="05050102010706020507" pitchFamily="18" charset="2"/>
              </a:rPr>
              <a:t>validation</a:t>
            </a:r>
            <a:r>
              <a:rPr lang="it-IT" b="1" dirty="0">
                <a:sym typeface="Symbol" panose="05050102010706020507" pitchFamily="18" charset="2"/>
              </a:rPr>
              <a:t> da 10 </a:t>
            </a:r>
            <a:r>
              <a:rPr lang="it-IT" b="1" dirty="0" err="1">
                <a:sym typeface="Symbol" panose="05050102010706020507" pitchFamily="18" charset="2"/>
              </a:rPr>
              <a:t>fold</a:t>
            </a:r>
            <a:r>
              <a:rPr lang="it-IT" b="1" dirty="0">
                <a:sym typeface="Symbol" panose="05050102010706020507" pitchFamily="18" charset="2"/>
              </a:rPr>
              <a:t> </a:t>
            </a:r>
            <a:r>
              <a:rPr lang="it-IT" dirty="0">
                <a:sym typeface="Symbol" panose="05050102010706020507" pitchFamily="18" charset="2"/>
              </a:rPr>
              <a:t>per ciascuna combinazione di parametri</a:t>
            </a:r>
          </a:p>
          <a:p>
            <a:pPr lvl="1">
              <a:buFont typeface="Symbol" panose="05050102010706020507" pitchFamily="18" charset="2"/>
              <a:buChar char="®"/>
            </a:pPr>
            <a:r>
              <a:rPr lang="it-IT" dirty="0">
                <a:sym typeface="Symbol" panose="05050102010706020507" pitchFamily="18" charset="2"/>
              </a:rPr>
              <a:t> individuazione del miglior modello sulla base dello score medio sui </a:t>
            </a:r>
            <a:r>
              <a:rPr lang="it-IT" dirty="0" err="1">
                <a:sym typeface="Symbol" panose="05050102010706020507" pitchFamily="18" charset="2"/>
              </a:rPr>
              <a:t>validation</a:t>
            </a:r>
            <a:r>
              <a:rPr lang="it-IT" dirty="0">
                <a:sym typeface="Symbol" panose="05050102010706020507" pitchFamily="18" charset="2"/>
              </a:rPr>
              <a:t> set</a:t>
            </a:r>
          </a:p>
          <a:p>
            <a:pPr lvl="1">
              <a:buFont typeface="Symbol" panose="05050102010706020507" pitchFamily="18" charset="2"/>
              <a:buChar char="®"/>
            </a:pPr>
            <a:r>
              <a:rPr lang="it-IT" dirty="0">
                <a:sym typeface="Symbol" panose="05050102010706020507" pitchFamily="18" charset="2"/>
              </a:rPr>
              <a:t> score sul test set lasciato da parte all’inizio del ciclo impiegando i parametri del miglior modello individuato al passo precedente</a:t>
            </a:r>
            <a:endParaRPr lang="it-IT" dirty="0"/>
          </a:p>
          <a:p>
            <a:pPr marL="502920" lvl="1" indent="0">
              <a:buNone/>
            </a:pPr>
            <a:endParaRPr lang="it-IT" dirty="0"/>
          </a:p>
          <a:p>
            <a:r>
              <a:rPr lang="it-IT" dirty="0"/>
              <a:t>Modello più frequente tra i 10 risultati della cross </a:t>
            </a:r>
            <a:r>
              <a:rPr lang="it-IT" dirty="0" err="1"/>
              <a:t>validation</a:t>
            </a:r>
            <a:r>
              <a:rPr lang="it-IT" dirty="0"/>
              <a:t> esterna </a:t>
            </a:r>
            <a:r>
              <a:rPr lang="it-IT" dirty="0">
                <a:sym typeface="Symbol" panose="05050102010706020507" pitchFamily="18" charset="2"/>
              </a:rPr>
              <a:t> media dei suoi score sui test </a:t>
            </a:r>
            <a:endParaRPr lang="it-IT" dirty="0"/>
          </a:p>
        </p:txBody>
      </p:sp>
    </p:spTree>
    <p:extLst>
      <p:ext uri="{BB962C8B-B14F-4D97-AF65-F5344CB8AC3E}">
        <p14:creationId xmlns:p14="http://schemas.microsoft.com/office/powerpoint/2010/main" val="326362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B873-E864-43B7-B99F-EFF037CA4149}"/>
              </a:ext>
            </a:extLst>
          </p:cNvPr>
          <p:cNvSpPr>
            <a:spLocks noGrp="1"/>
          </p:cNvSpPr>
          <p:nvPr>
            <p:ph type="title"/>
          </p:nvPr>
        </p:nvSpPr>
        <p:spPr/>
        <p:txBody>
          <a:bodyPr/>
          <a:lstStyle/>
          <a:p>
            <a:r>
              <a:rPr lang="it-IT" dirty="0"/>
              <a:t>Modello lineare</a:t>
            </a:r>
          </a:p>
        </p:txBody>
      </p:sp>
      <p:sp>
        <p:nvSpPr>
          <p:cNvPr id="3" name="Segnaposto contenuto 2">
            <a:extLst>
              <a:ext uri="{FF2B5EF4-FFF2-40B4-BE49-F238E27FC236}">
                <a16:creationId xmlns:a16="http://schemas.microsoft.com/office/drawing/2014/main" id="{A8D9C1B6-6298-428C-A487-7A7152C86515}"/>
              </a:ext>
            </a:extLst>
          </p:cNvPr>
          <p:cNvSpPr>
            <a:spLocks noGrp="1"/>
          </p:cNvSpPr>
          <p:nvPr>
            <p:ph idx="1"/>
          </p:nvPr>
        </p:nvSpPr>
        <p:spPr>
          <a:xfrm>
            <a:off x="3895748" y="864108"/>
            <a:ext cx="7315200" cy="5120640"/>
          </a:xfrm>
        </p:spPr>
        <p:txBody>
          <a:bodyPr>
            <a:normAutofit/>
          </a:bodyPr>
          <a:lstStyle/>
          <a:p>
            <a:r>
              <a:rPr lang="it-IT" dirty="0"/>
              <a:t>C=1 si ripete solo 4 volte su 10 </a:t>
            </a:r>
            <a:r>
              <a:rPr lang="it-IT" dirty="0">
                <a:sym typeface="Symbol" panose="05050102010706020507" pitchFamily="18" charset="2"/>
              </a:rPr>
              <a:t></a:t>
            </a:r>
            <a:r>
              <a:rPr lang="it-IT" dirty="0"/>
              <a:t> miglior modello con media degli score </a:t>
            </a:r>
            <a:r>
              <a:rPr lang="it-IT" b="1" dirty="0"/>
              <a:t>0.9267131974503531 +/- (0.00010445088951476313)</a:t>
            </a:r>
            <a:endParaRPr lang="it-IT" dirty="0"/>
          </a:p>
          <a:p>
            <a:r>
              <a:rPr lang="it-IT" dirty="0"/>
              <a:t>In realtà ci sarebbe anche C=1000 che si ripete 3 volte e avrebbe una media di 0.9273435177381565 +/- (7.880108821144349e-06)</a:t>
            </a:r>
          </a:p>
          <a:p>
            <a:pPr marL="0" indent="0">
              <a:buNone/>
            </a:pPr>
            <a:endParaRPr lang="it-IT" dirty="0"/>
          </a:p>
          <a:p>
            <a:pPr marL="0" indent="0">
              <a:buNone/>
            </a:pPr>
            <a:endParaRPr lang="it-IT" dirty="0"/>
          </a:p>
          <a:p>
            <a:endParaRPr lang="it-IT" dirty="0"/>
          </a:p>
          <a:p>
            <a:endParaRPr lang="it-IT" dirty="0"/>
          </a:p>
          <a:p>
            <a:endParaRPr lang="it-IT" dirty="0"/>
          </a:p>
          <a:p>
            <a:endParaRPr lang="it-IT" dirty="0"/>
          </a:p>
          <a:p>
            <a:endParaRPr lang="it-IT" dirty="0"/>
          </a:p>
        </p:txBody>
      </p:sp>
      <p:graphicFrame>
        <p:nvGraphicFramePr>
          <p:cNvPr id="4" name="Tabella 3">
            <a:extLst>
              <a:ext uri="{FF2B5EF4-FFF2-40B4-BE49-F238E27FC236}">
                <a16:creationId xmlns:a16="http://schemas.microsoft.com/office/drawing/2014/main" id="{ADA2CBC0-25B0-4911-98E4-59A3BF4559FA}"/>
              </a:ext>
            </a:extLst>
          </p:cNvPr>
          <p:cNvGraphicFramePr>
            <a:graphicFrameLocks noGrp="1"/>
          </p:cNvGraphicFramePr>
          <p:nvPr>
            <p:extLst>
              <p:ext uri="{D42A27DB-BD31-4B8C-83A1-F6EECF244321}">
                <p14:modId xmlns:p14="http://schemas.microsoft.com/office/powerpoint/2010/main" val="2015589929"/>
              </p:ext>
            </p:extLst>
          </p:nvPr>
        </p:nvGraphicFramePr>
        <p:xfrm>
          <a:off x="3895749" y="2746446"/>
          <a:ext cx="7315200" cy="2758440"/>
        </p:xfrm>
        <a:graphic>
          <a:graphicData uri="http://schemas.openxmlformats.org/drawingml/2006/table">
            <a:tbl>
              <a:tblPr firstRow="1" bandRow="1">
                <a:tableStyleId>{5C22544A-7EE6-4342-B048-85BDC9FD1C3A}</a:tableStyleId>
              </a:tblPr>
              <a:tblGrid>
                <a:gridCol w="1324651">
                  <a:extLst>
                    <a:ext uri="{9D8B030D-6E8A-4147-A177-3AD203B41FA5}">
                      <a16:colId xmlns:a16="http://schemas.microsoft.com/office/drawing/2014/main" val="2015538800"/>
                    </a:ext>
                  </a:extLst>
                </a:gridCol>
                <a:gridCol w="1400280">
                  <a:extLst>
                    <a:ext uri="{9D8B030D-6E8A-4147-A177-3AD203B41FA5}">
                      <a16:colId xmlns:a16="http://schemas.microsoft.com/office/drawing/2014/main" val="348667406"/>
                    </a:ext>
                  </a:extLst>
                </a:gridCol>
                <a:gridCol w="4590269">
                  <a:extLst>
                    <a:ext uri="{9D8B030D-6E8A-4147-A177-3AD203B41FA5}">
                      <a16:colId xmlns:a16="http://schemas.microsoft.com/office/drawing/2014/main" val="632916334"/>
                    </a:ext>
                  </a:extLst>
                </a:gridCol>
              </a:tblGrid>
              <a:tr h="0">
                <a:tc>
                  <a:txBody>
                    <a:bodyPr/>
                    <a:lstStyle/>
                    <a:p>
                      <a:r>
                        <a:rPr lang="it-IT" dirty="0"/>
                        <a:t>Parametro</a:t>
                      </a:r>
                    </a:p>
                  </a:txBody>
                  <a:tcPr/>
                </a:tc>
                <a:tc>
                  <a:txBody>
                    <a:bodyPr/>
                    <a:lstStyle/>
                    <a:p>
                      <a:pPr algn="ctr"/>
                      <a:r>
                        <a:rPr lang="it-IT" dirty="0"/>
                        <a:t>Occorrenze</a:t>
                      </a:r>
                    </a:p>
                  </a:txBody>
                  <a:tcPr/>
                </a:tc>
                <a:tc>
                  <a:txBody>
                    <a:bodyPr/>
                    <a:lstStyle/>
                    <a:p>
                      <a:r>
                        <a:rPr lang="it-IT" dirty="0" err="1"/>
                        <a:t>Accuracy</a:t>
                      </a:r>
                      <a:r>
                        <a:rPr lang="it-IT" dirty="0"/>
                        <a:t> sul test set</a:t>
                      </a:r>
                    </a:p>
                  </a:txBody>
                  <a:tcPr/>
                </a:tc>
                <a:extLst>
                  <a:ext uri="{0D108BD9-81ED-4DB2-BD59-A6C34878D82A}">
                    <a16:rowId xmlns:a16="http://schemas.microsoft.com/office/drawing/2014/main" val="3666292966"/>
                  </a:ext>
                </a:extLst>
              </a:tr>
              <a:tr h="370840">
                <a:tc>
                  <a:txBody>
                    <a:bodyPr/>
                    <a:lstStyle/>
                    <a:p>
                      <a:r>
                        <a:rPr lang="it-IT" dirty="0"/>
                        <a:t>C=1</a:t>
                      </a:r>
                    </a:p>
                  </a:txBody>
                  <a:tcPr/>
                </a:tc>
                <a:tc>
                  <a:txBody>
                    <a:bodyPr/>
                    <a:lstStyle/>
                    <a:p>
                      <a:pPr algn="ctr"/>
                      <a:r>
                        <a:rPr lang="it-IT" dirty="0"/>
                        <a:t>4</a:t>
                      </a:r>
                    </a:p>
                  </a:txBody>
                  <a:tcPr/>
                </a:tc>
                <a:tc>
                  <a:txBody>
                    <a:bodyPr/>
                    <a:lstStyle/>
                    <a:p>
                      <a:r>
                        <a:rPr lang="it-IT" dirty="0"/>
                        <a:t>[0.9276672694394213, 0.9384615384615385, 0.9104072398190045, 0.930316742081448]</a:t>
                      </a:r>
                    </a:p>
                  </a:txBody>
                  <a:tcPr/>
                </a:tc>
                <a:extLst>
                  <a:ext uri="{0D108BD9-81ED-4DB2-BD59-A6C34878D82A}">
                    <a16:rowId xmlns:a16="http://schemas.microsoft.com/office/drawing/2014/main" val="4201979726"/>
                  </a:ext>
                </a:extLst>
              </a:tr>
              <a:tr h="370840">
                <a:tc>
                  <a:txBody>
                    <a:bodyPr/>
                    <a:lstStyle/>
                    <a:p>
                      <a:r>
                        <a:rPr lang="it-IT" dirty="0"/>
                        <a:t>C=1000</a:t>
                      </a:r>
                    </a:p>
                  </a:txBody>
                  <a:tcPr/>
                </a:tc>
                <a:tc>
                  <a:txBody>
                    <a:bodyPr/>
                    <a:lstStyle/>
                    <a:p>
                      <a:pPr algn="ctr"/>
                      <a:r>
                        <a:rPr lang="it-IT" dirty="0"/>
                        <a:t>3</a:t>
                      </a:r>
                    </a:p>
                  </a:txBody>
                  <a:tcPr/>
                </a:tc>
                <a:tc>
                  <a:txBody>
                    <a:bodyPr/>
                    <a:lstStyle/>
                    <a:p>
                      <a:r>
                        <a:rPr lang="it-IT" dirty="0"/>
                        <a:t>[0.9249547920433996, 0.9312839059674503, 0.92579185520362]</a:t>
                      </a:r>
                    </a:p>
                  </a:txBody>
                  <a:tcPr/>
                </a:tc>
                <a:extLst>
                  <a:ext uri="{0D108BD9-81ED-4DB2-BD59-A6C34878D82A}">
                    <a16:rowId xmlns:a16="http://schemas.microsoft.com/office/drawing/2014/main" val="3142421780"/>
                  </a:ext>
                </a:extLst>
              </a:tr>
              <a:tr h="370840">
                <a:tc>
                  <a:txBody>
                    <a:bodyPr/>
                    <a:lstStyle/>
                    <a:p>
                      <a:r>
                        <a:rPr lang="it-IT" dirty="0"/>
                        <a:t>C=100</a:t>
                      </a:r>
                    </a:p>
                  </a:txBody>
                  <a:tcPr/>
                </a:tc>
                <a:tc>
                  <a:txBody>
                    <a:bodyPr/>
                    <a:lstStyle/>
                    <a:p>
                      <a:pPr algn="ctr"/>
                      <a:r>
                        <a:rPr lang="it-IT" dirty="0"/>
                        <a:t>1</a:t>
                      </a:r>
                    </a:p>
                  </a:txBody>
                  <a:tcPr/>
                </a:tc>
                <a:tc>
                  <a:txBody>
                    <a:bodyPr/>
                    <a:lstStyle/>
                    <a:p>
                      <a:r>
                        <a:rPr lang="it-IT" dirty="0"/>
                        <a:t>[0.9276672694394213]</a:t>
                      </a:r>
                    </a:p>
                  </a:txBody>
                  <a:tcPr/>
                </a:tc>
                <a:extLst>
                  <a:ext uri="{0D108BD9-81ED-4DB2-BD59-A6C34878D82A}">
                    <a16:rowId xmlns:a16="http://schemas.microsoft.com/office/drawing/2014/main" val="3152955369"/>
                  </a:ext>
                </a:extLst>
              </a:tr>
              <a:tr h="370840">
                <a:tc>
                  <a:txBody>
                    <a:bodyPr/>
                    <a:lstStyle/>
                    <a:p>
                      <a:r>
                        <a:rPr lang="it-IT" dirty="0"/>
                        <a:t>C=10</a:t>
                      </a:r>
                    </a:p>
                  </a:txBody>
                  <a:tcPr/>
                </a:tc>
                <a:tc>
                  <a:txBody>
                    <a:bodyPr/>
                    <a:lstStyle/>
                    <a:p>
                      <a:pPr algn="ctr"/>
                      <a:r>
                        <a:rPr lang="it-IT" dirty="0"/>
                        <a:t>1</a:t>
                      </a:r>
                    </a:p>
                  </a:txBody>
                  <a:tcPr/>
                </a:tc>
                <a:tc>
                  <a:txBody>
                    <a:bodyPr/>
                    <a:lstStyle/>
                    <a:p>
                      <a:r>
                        <a:rPr lang="it-IT" dirty="0"/>
                        <a:t>[0.9258589511754068]</a:t>
                      </a:r>
                    </a:p>
                  </a:txBody>
                  <a:tcPr/>
                </a:tc>
                <a:extLst>
                  <a:ext uri="{0D108BD9-81ED-4DB2-BD59-A6C34878D82A}">
                    <a16:rowId xmlns:a16="http://schemas.microsoft.com/office/drawing/2014/main" val="529368032"/>
                  </a:ext>
                </a:extLst>
              </a:tr>
              <a:tr h="370840">
                <a:tc>
                  <a:txBody>
                    <a:bodyPr/>
                    <a:lstStyle/>
                    <a:p>
                      <a:r>
                        <a:rPr lang="it-IT" dirty="0"/>
                        <a:t>C=0.1</a:t>
                      </a:r>
                    </a:p>
                  </a:txBody>
                  <a:tcPr/>
                </a:tc>
                <a:tc>
                  <a:txBody>
                    <a:bodyPr/>
                    <a:lstStyle/>
                    <a:p>
                      <a:pPr algn="ctr"/>
                      <a:r>
                        <a:rPr lang="it-IT" dirty="0"/>
                        <a:t>1</a:t>
                      </a:r>
                    </a:p>
                  </a:txBody>
                  <a:tcPr/>
                </a:tc>
                <a:tc>
                  <a:txBody>
                    <a:bodyPr/>
                    <a:lstStyle/>
                    <a:p>
                      <a:r>
                        <a:rPr lang="it-IT" dirty="0"/>
                        <a:t>[0.9276018099547512]</a:t>
                      </a:r>
                    </a:p>
                  </a:txBody>
                  <a:tcPr/>
                </a:tc>
                <a:extLst>
                  <a:ext uri="{0D108BD9-81ED-4DB2-BD59-A6C34878D82A}">
                    <a16:rowId xmlns:a16="http://schemas.microsoft.com/office/drawing/2014/main" val="97160573"/>
                  </a:ext>
                </a:extLst>
              </a:tr>
            </a:tbl>
          </a:graphicData>
        </a:graphic>
      </p:graphicFrame>
    </p:spTree>
    <p:extLst>
      <p:ext uri="{BB962C8B-B14F-4D97-AF65-F5344CB8AC3E}">
        <p14:creationId xmlns:p14="http://schemas.microsoft.com/office/powerpoint/2010/main" val="3011319870"/>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TM03457475[[fn=Cornice]]</Template>
  <TotalTime>1127</TotalTime>
  <Words>909</Words>
  <Application>Microsoft Office PowerPoint</Application>
  <PresentationFormat>Widescreen</PresentationFormat>
  <Paragraphs>235</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Calibri</vt:lpstr>
      <vt:lpstr>Corbel</vt:lpstr>
      <vt:lpstr>Symbol</vt:lpstr>
      <vt:lpstr>Wingdings 2</vt:lpstr>
      <vt:lpstr>Cornice</vt:lpstr>
      <vt:lpstr>  Phishing Website Detection</vt:lpstr>
      <vt:lpstr>Phishing Websites Dataset disponibile su UCI Machine Learning Repository</vt:lpstr>
      <vt:lpstr>Analisi dei dati</vt:lpstr>
      <vt:lpstr>Analisi dei dati</vt:lpstr>
      <vt:lpstr>Analisi dei dati</vt:lpstr>
      <vt:lpstr>Analisi dei dati</vt:lpstr>
      <vt:lpstr>Analisi dei dati</vt:lpstr>
      <vt:lpstr>Metodologia</vt:lpstr>
      <vt:lpstr>Modello lineare</vt:lpstr>
      <vt:lpstr>Modello lineare</vt:lpstr>
      <vt:lpstr>Modello RBF</vt:lpstr>
      <vt:lpstr>Modello RBF</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dc:title>
  <dc:creator>Chiara</dc:creator>
  <cp:lastModifiedBy>Chiara</cp:lastModifiedBy>
  <cp:revision>52</cp:revision>
  <dcterms:created xsi:type="dcterms:W3CDTF">2019-02-11T13:26:30Z</dcterms:created>
  <dcterms:modified xsi:type="dcterms:W3CDTF">2019-02-15T16:37:00Z</dcterms:modified>
</cp:coreProperties>
</file>