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>
        <p:scale>
          <a:sx n="70" d="100"/>
          <a:sy n="70" d="100"/>
        </p:scale>
        <p:origin x="1344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F922-D649-4874-97EB-5EE9CCD6D7D8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2FF99-7E1C-4C2B-8DC9-C14B2D630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2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CD7437-981B-4E6A-8489-C38C1F85D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3131127"/>
            <a:ext cx="7566152" cy="1422584"/>
          </a:xfrm>
        </p:spPr>
        <p:txBody>
          <a:bodyPr>
            <a:normAutofit fontScale="90000"/>
          </a:bodyPr>
          <a:lstStyle/>
          <a:p>
            <a:br>
              <a:rPr lang="it-IT" dirty="0"/>
            </a:br>
            <a:br>
              <a:rPr lang="it-IT" dirty="0"/>
            </a:br>
            <a:r>
              <a:rPr lang="it-IT" dirty="0"/>
              <a:t>Phishing Website Detection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D9692E-502B-42DB-BEDC-3BD66895A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Creazione e validazione di un modello SVM in Python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10A7B6D-1A83-4BB5-901E-FA188CCE6F23}"/>
              </a:ext>
            </a:extLst>
          </p:cNvPr>
          <p:cNvSpPr txBox="1"/>
          <p:nvPr/>
        </p:nvSpPr>
        <p:spPr>
          <a:xfrm>
            <a:off x="9272165" y="838256"/>
            <a:ext cx="2919835" cy="163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Ceccoli Gianluca</a:t>
            </a:r>
          </a:p>
          <a:p>
            <a:r>
              <a:rPr lang="it-IT" sz="1600" dirty="0"/>
              <a:t>Leoni Chiara</a:t>
            </a:r>
          </a:p>
          <a:p>
            <a:r>
              <a:rPr lang="it-IT" sz="1600" dirty="0"/>
              <a:t>Data Analysis and Data </a:t>
            </a:r>
            <a:r>
              <a:rPr lang="it-IT" sz="1600" dirty="0" err="1"/>
              <a:t>Mining</a:t>
            </a:r>
            <a:r>
              <a:rPr lang="it-IT" sz="1600" dirty="0"/>
              <a:t> </a:t>
            </a:r>
          </a:p>
          <a:p>
            <a:r>
              <a:rPr lang="it-IT" sz="1600" dirty="0"/>
              <a:t>2018/2019</a:t>
            </a: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398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Phishing </a:t>
            </a:r>
            <a:r>
              <a:rPr lang="it-IT" dirty="0" err="1"/>
              <a:t>Websites</a:t>
            </a:r>
            <a:r>
              <a:rPr lang="it-IT" dirty="0"/>
              <a:t> Dataset disponibile su UCI Machine Learning Repository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/>
          </a:p>
          <a:p>
            <a:r>
              <a:rPr lang="it-IT" dirty="0"/>
              <a:t>Scopo: riconoscere pattern ricorsivi nei siti malevoli</a:t>
            </a:r>
          </a:p>
          <a:p>
            <a:r>
              <a:rPr lang="it-IT" dirty="0"/>
              <a:t>11055 osservazioni, ognuna corrispondente ad un sito web</a:t>
            </a:r>
          </a:p>
          <a:p>
            <a:r>
              <a:rPr lang="it-IT" dirty="0"/>
              <a:t>Problema di </a:t>
            </a:r>
            <a:r>
              <a:rPr lang="it-IT" b="1" dirty="0"/>
              <a:t>apprendimento supervisionato</a:t>
            </a:r>
          </a:p>
          <a:p>
            <a:r>
              <a:rPr lang="it-IT" dirty="0"/>
              <a:t>I valori assunti dalle feature sono 1, -1 e in alcuni casi zero a seconda del soddisfacimento o meno di criteri specifici per ognuna delle 30 caratteristiche.</a:t>
            </a:r>
          </a:p>
          <a:p>
            <a:r>
              <a:rPr lang="it-IT" dirty="0"/>
              <a:t>Ogni campione è caratterizzato dalle 30 features categoriche descritte nel </a:t>
            </a:r>
            <a:r>
              <a:rPr lang="it-IT" dirty="0" err="1"/>
              <a:t>paper</a:t>
            </a:r>
            <a:r>
              <a:rPr lang="it-IT" dirty="0"/>
              <a:t> </a:t>
            </a:r>
            <a:r>
              <a:rPr lang="it-IT" u="sng" dirty="0"/>
              <a:t>[1]</a:t>
            </a:r>
            <a:r>
              <a:rPr lang="it-IT" dirty="0"/>
              <a:t> ed ha associata la relativa etichetta: </a:t>
            </a:r>
            <a:r>
              <a:rPr lang="it-IT" b="1" dirty="0" err="1"/>
              <a:t>phishing</a:t>
            </a:r>
            <a:r>
              <a:rPr lang="it-IT" b="1" dirty="0"/>
              <a:t> (1)</a:t>
            </a:r>
            <a:r>
              <a:rPr lang="it-IT" dirty="0"/>
              <a:t> o </a:t>
            </a:r>
            <a:r>
              <a:rPr lang="it-IT" b="1" dirty="0"/>
              <a:t>legittimo (-1)</a:t>
            </a:r>
          </a:p>
          <a:p>
            <a:r>
              <a:rPr lang="it-IT" dirty="0"/>
              <a:t>Tutti i passaggi descritti nei paragrafi successivi sono stati eseguiti su </a:t>
            </a:r>
            <a:r>
              <a:rPr lang="it-IT" dirty="0" err="1"/>
              <a:t>Jupiter</a:t>
            </a:r>
            <a:r>
              <a:rPr lang="it-IT" dirty="0"/>
              <a:t> con l’impiego della libreria </a:t>
            </a:r>
            <a:r>
              <a:rPr lang="it-IT" dirty="0" err="1"/>
              <a:t>scikit-learn</a:t>
            </a:r>
            <a:r>
              <a:rPr lang="it-IT" dirty="0"/>
              <a:t> per la distribuzione di Python/R Anaconda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5FD604-2BF9-4FC5-8463-EBCD3DF441AE}"/>
              </a:ext>
            </a:extLst>
          </p:cNvPr>
          <p:cNvSpPr txBox="1"/>
          <p:nvPr/>
        </p:nvSpPr>
        <p:spPr>
          <a:xfrm>
            <a:off x="3869268" y="5723138"/>
            <a:ext cx="1102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[1] R. Mohammad, F. </a:t>
            </a:r>
            <a:r>
              <a:rPr lang="it-IT" sz="1400" dirty="0" err="1"/>
              <a:t>Thabtah</a:t>
            </a:r>
            <a:r>
              <a:rPr lang="it-IT" sz="1400" dirty="0"/>
              <a:t>, L. </a:t>
            </a:r>
            <a:r>
              <a:rPr lang="it-IT" sz="1400" dirty="0" err="1"/>
              <a:t>McCluskey</a:t>
            </a:r>
            <a:r>
              <a:rPr lang="it-IT" sz="1400" dirty="0"/>
              <a:t>, "</a:t>
            </a:r>
            <a:r>
              <a:rPr lang="it-IT" sz="1400" dirty="0" err="1"/>
              <a:t>Intelligent</a:t>
            </a:r>
            <a:r>
              <a:rPr lang="it-IT" sz="1400" dirty="0"/>
              <a:t> </a:t>
            </a:r>
            <a:r>
              <a:rPr lang="it-IT" sz="1400" dirty="0" err="1"/>
              <a:t>rule-based</a:t>
            </a:r>
            <a:r>
              <a:rPr lang="it-IT" sz="1400" dirty="0"/>
              <a:t> </a:t>
            </a:r>
            <a:r>
              <a:rPr lang="it-IT" sz="1400" dirty="0" err="1"/>
              <a:t>phishing</a:t>
            </a:r>
            <a:r>
              <a:rPr lang="it-IT" sz="1400" dirty="0"/>
              <a:t> </a:t>
            </a:r>
            <a:r>
              <a:rPr lang="it-IT" sz="1400" dirty="0" err="1"/>
              <a:t>websites</a:t>
            </a:r>
            <a:r>
              <a:rPr lang="it-IT" sz="1400" dirty="0"/>
              <a:t> </a:t>
            </a:r>
            <a:r>
              <a:rPr lang="it-IT" sz="1400" dirty="0" err="1"/>
              <a:t>classification</a:t>
            </a:r>
            <a:r>
              <a:rPr lang="it-IT" sz="1400" dirty="0"/>
              <a:t>", </a:t>
            </a:r>
          </a:p>
          <a:p>
            <a:r>
              <a:rPr lang="it-IT" sz="1400" dirty="0"/>
              <a:t>Information Security IET, vol. 8, no. 3, pp. 153-160, </a:t>
            </a:r>
            <a:r>
              <a:rPr lang="it-IT" sz="1400" dirty="0" err="1"/>
              <a:t>May</a:t>
            </a:r>
            <a:r>
              <a:rPr lang="it-IT" sz="1400" dirty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35665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Controllo di eventuali dati mancanti o trascritti in modo errato</a:t>
            </a:r>
          </a:p>
          <a:p>
            <a:r>
              <a:rPr lang="it-IT" dirty="0"/>
              <a:t>Nessuna normalizzazione (valori già compresi tra -1 e 1)</a:t>
            </a:r>
          </a:p>
          <a:p>
            <a:r>
              <a:rPr lang="it-IT" b="1" dirty="0"/>
              <a:t>Test set 20% </a:t>
            </a:r>
            <a:r>
              <a:rPr lang="it-IT" dirty="0"/>
              <a:t>del dataset, tenuto da parte durante la scelta dei miglior </a:t>
            </a:r>
            <a:r>
              <a:rPr lang="it-IT" dirty="0" err="1"/>
              <a:t>iper</a:t>
            </a:r>
            <a:r>
              <a:rPr lang="it-IT" dirty="0"/>
              <a:t>-parametri ed utilizzato successivamente per misurare l’accuratezza del miglior modello</a:t>
            </a:r>
          </a:p>
          <a:p>
            <a:r>
              <a:rPr lang="it-IT" dirty="0"/>
              <a:t>Elevata dimensionalità che preclude una rappresentazione grafica </a:t>
            </a:r>
            <a:r>
              <a:rPr lang="it-IT" dirty="0">
                <a:sym typeface="Symbol" panose="05050102010706020507" pitchFamily="18" charset="2"/>
              </a:rPr>
              <a:t> </a:t>
            </a:r>
            <a:r>
              <a:rPr lang="it-IT" dirty="0"/>
              <a:t>rappresentazione grafica della distribuzione di ogni feature tramite </a:t>
            </a:r>
            <a:r>
              <a:rPr lang="it-IT" b="1" dirty="0"/>
              <a:t>istogrammi impilati</a:t>
            </a:r>
            <a:r>
              <a:rPr lang="it-IT" dirty="0"/>
              <a:t>, che mostrano anche la proporzione tra le etichette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269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7" y="322265"/>
            <a:ext cx="8371114" cy="5682342"/>
          </a:xfrm>
        </p:spPr>
        <p:txBody>
          <a:bodyPr anchor="t">
            <a:normAutofit/>
          </a:bodyPr>
          <a:lstStyle/>
          <a:p>
            <a:r>
              <a:rPr lang="it-IT" sz="1800" dirty="0"/>
              <a:t>Considerazioni sulla varianza: esclusione delle feature la cui varianza si aggiri sotto una certa soglia </a:t>
            </a:r>
            <a:r>
              <a:rPr lang="it-IT" sz="1800" dirty="0">
                <a:sym typeface="Symbol" panose="05050102010706020507" pitchFamily="18" charset="2"/>
              </a:rPr>
              <a:t> </a:t>
            </a:r>
            <a:r>
              <a:rPr lang="it-IT" sz="1800" dirty="0"/>
              <a:t>due feature candidate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it-IT" sz="1800" dirty="0"/>
              <a:t>Considerazioni sulla correlazione tra le feature: esclusione delle feature altamente correlate ad altre </a:t>
            </a:r>
            <a:r>
              <a:rPr lang="it-IT" sz="1800" dirty="0">
                <a:sym typeface="Symbol" panose="05050102010706020507" pitchFamily="18" charset="2"/>
              </a:rPr>
              <a:t> </a:t>
            </a:r>
            <a:r>
              <a:rPr lang="it-IT" sz="1800" dirty="0"/>
              <a:t>una feature candidata (quella meno correlata con l’output tra le due individuate)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B076163-FA6F-437F-8718-9CFC478F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37" y="960979"/>
            <a:ext cx="3142028" cy="213565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750A6DB-E549-48D5-B998-4BD831644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265" y="960979"/>
            <a:ext cx="3145075" cy="213772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33DD2FA1-0EBE-4713-8708-F24EA5F2CA8A}"/>
              </a:ext>
            </a:extLst>
          </p:cNvPr>
          <p:cNvSpPr/>
          <p:nvPr/>
        </p:nvSpPr>
        <p:spPr>
          <a:xfrm>
            <a:off x="4683150" y="3009548"/>
            <a:ext cx="2485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varianza 0.10230909512304441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FA468B1D-07A8-4267-ABDD-296339F18FDA}"/>
              </a:ext>
            </a:extLst>
          </p:cNvPr>
          <p:cNvSpPr/>
          <p:nvPr/>
        </p:nvSpPr>
        <p:spPr>
          <a:xfrm>
            <a:off x="8209225" y="3009548"/>
            <a:ext cx="2443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varianza 0.16481398770713482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8426B2B-1A9F-4266-A7A4-3B4F3B0A7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284" y="4249752"/>
            <a:ext cx="3163548" cy="215028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112997B-E1DA-443D-BF52-7BAA5777D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628" y="4249752"/>
            <a:ext cx="3163547" cy="2150284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3C77FD58-0678-4B82-8680-0AC1062989F2}"/>
              </a:ext>
            </a:extLst>
          </p:cNvPr>
          <p:cNvSpPr/>
          <p:nvPr/>
        </p:nvSpPr>
        <p:spPr>
          <a:xfrm>
            <a:off x="6839476" y="6246147"/>
            <a:ext cx="1808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correlazione 0.939633</a:t>
            </a:r>
          </a:p>
        </p:txBody>
      </p:sp>
    </p:spTree>
    <p:extLst>
      <p:ext uri="{BB962C8B-B14F-4D97-AF65-F5344CB8AC3E}">
        <p14:creationId xmlns:p14="http://schemas.microsoft.com/office/powerpoint/2010/main" val="170954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Risultati con 27 feature:</a:t>
            </a:r>
          </a:p>
          <a:p>
            <a:endParaRPr lang="it-IT" dirty="0"/>
          </a:p>
          <a:p>
            <a:r>
              <a:rPr lang="it-IT" dirty="0"/>
              <a:t>Considerazioni: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più restrittiva: considerare solamente quelle feature che hanno una correlazione con l’output sufficiente             </a:t>
            </a:r>
            <a:r>
              <a:rPr lang="it-IT" dirty="0">
                <a:sym typeface="Symbol" panose="05050102010706020507" pitchFamily="18" charset="2"/>
              </a:rPr>
              <a:t></a:t>
            </a:r>
            <a:r>
              <a:rPr lang="it-IT" dirty="0"/>
              <a:t> consistente riduzione delle feature da 30 a 12</a:t>
            </a:r>
          </a:p>
          <a:p>
            <a:r>
              <a:rPr lang="it-IT" dirty="0"/>
              <a:t>Risultati con 12 feature:</a:t>
            </a:r>
          </a:p>
          <a:p>
            <a:endParaRPr lang="it-IT" dirty="0"/>
          </a:p>
          <a:p>
            <a:r>
              <a:rPr lang="it-IT" dirty="0"/>
              <a:t>Considerazioni:</a:t>
            </a:r>
          </a:p>
        </p:txBody>
      </p:sp>
    </p:spTree>
    <p:extLst>
      <p:ext uri="{BB962C8B-B14F-4D97-AF65-F5344CB8AC3E}">
        <p14:creationId xmlns:p14="http://schemas.microsoft.com/office/powerpoint/2010/main" val="357663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lineare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31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con kernel Gaussiano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755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D1FB3F-80FD-4ACE-8FCB-730CE758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124C86-3F43-4B81-8F3F-2101BCB75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2610556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155</TotalTime>
  <Words>357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Symbol</vt:lpstr>
      <vt:lpstr>Wingdings 2</vt:lpstr>
      <vt:lpstr>Cornice</vt:lpstr>
      <vt:lpstr>  Phishing Website Detection</vt:lpstr>
      <vt:lpstr>Phishing Websites Dataset disponibile su UCI Machine Learning Repository</vt:lpstr>
      <vt:lpstr>Analisi dei dati</vt:lpstr>
      <vt:lpstr>Analisi dei dati</vt:lpstr>
      <vt:lpstr>Analisi dei dati</vt:lpstr>
      <vt:lpstr>Modello lineare</vt:lpstr>
      <vt:lpstr>Modello con kernel Gaussiano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Phishing Website Detection</dc:title>
  <dc:creator>Chiara</dc:creator>
  <cp:lastModifiedBy>Chiara</cp:lastModifiedBy>
  <cp:revision>13</cp:revision>
  <dcterms:created xsi:type="dcterms:W3CDTF">2019-02-11T13:26:30Z</dcterms:created>
  <dcterms:modified xsi:type="dcterms:W3CDTF">2019-02-11T16:01:32Z</dcterms:modified>
</cp:coreProperties>
</file>