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61" r:id="rId7"/>
    <p:sldId id="264" r:id="rId8"/>
    <p:sldId id="262" r:id="rId9"/>
    <p:sldId id="266" r:id="rId10"/>
    <p:sldId id="263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90" d="100"/>
          <a:sy n="90" d="100"/>
        </p:scale>
        <p:origin x="322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F922-D649-4874-97EB-5EE9CCD6D7D8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2FF99-7E1C-4C2B-8DC9-C14B2D630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2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CD7437-981B-4E6A-8489-C38C1F85D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3131127"/>
            <a:ext cx="7566152" cy="1422584"/>
          </a:xfrm>
        </p:spPr>
        <p:txBody>
          <a:bodyPr>
            <a:normAutofit fontScale="90000"/>
          </a:bodyPr>
          <a:lstStyle/>
          <a:p>
            <a:br>
              <a:rPr lang="it-IT" dirty="0"/>
            </a:br>
            <a:br>
              <a:rPr lang="it-IT" dirty="0"/>
            </a:br>
            <a:r>
              <a:rPr lang="it-IT" dirty="0"/>
              <a:t>Phishing Website Detection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D9692E-502B-42DB-BEDC-3BD66895A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Creazione e test di un modello SVM in Python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0A7B6D-1A83-4BB5-901E-FA188CCE6F23}"/>
              </a:ext>
            </a:extLst>
          </p:cNvPr>
          <p:cNvSpPr txBox="1"/>
          <p:nvPr/>
        </p:nvSpPr>
        <p:spPr>
          <a:xfrm>
            <a:off x="9272165" y="838256"/>
            <a:ext cx="2919835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Ceccoli Gianluca</a:t>
            </a:r>
          </a:p>
          <a:p>
            <a:r>
              <a:rPr lang="it-IT" sz="1600" dirty="0"/>
              <a:t>Leoni Chiara</a:t>
            </a:r>
          </a:p>
          <a:p>
            <a:r>
              <a:rPr lang="it-IT" sz="1600" dirty="0"/>
              <a:t>Data Analysis and Data </a:t>
            </a:r>
            <a:r>
              <a:rPr lang="it-IT" sz="1600" dirty="0" err="1"/>
              <a:t>Mining</a:t>
            </a:r>
            <a:r>
              <a:rPr lang="it-IT" sz="1600" dirty="0"/>
              <a:t> </a:t>
            </a:r>
          </a:p>
          <a:p>
            <a:r>
              <a:rPr lang="it-IT" sz="1600" dirty="0"/>
              <a:t>2018/2019</a:t>
            </a: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39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RBF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C=10 </a:t>
            </a:r>
            <a:r>
              <a:rPr lang="it-IT" dirty="0">
                <a:sym typeface="Symbol" panose="05050102010706020507" pitchFamily="18" charset="2"/>
              </a:rPr>
              <a:t>=0.1 si ripete 7 volte su 10  </a:t>
            </a:r>
            <a:r>
              <a:rPr lang="it-IT" dirty="0"/>
              <a:t>miglior modello con media degli score </a:t>
            </a:r>
            <a:r>
              <a:rPr lang="it-IT" b="1" dirty="0"/>
              <a:t>0.9760963002533048 +/-(0.00003.418874531690116)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3074" name="Picture 2" descr="https://lh4.googleusercontent.com/JJ_SOjxbDpejhx78wBJQVjVAmlGI28_RdU3_D7i190sPOSJ2jsqGwoU0VN8P53vAmLJZ_ADM1vszFgj1gjJIhmUZaT0Tsul-sl-HZCDjmNVWw8vb8hha_jez5C3yhn-3zERWCKYN">
            <a:extLst>
              <a:ext uri="{FF2B5EF4-FFF2-40B4-BE49-F238E27FC236}">
                <a16:creationId xmlns:a16="http://schemas.microsoft.com/office/drawing/2014/main" id="{5438B2E5-F8B0-4A24-A027-1AF36C69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37" y="4133087"/>
            <a:ext cx="27432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F6C24B2-0080-42D2-9C41-9250420A5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42808"/>
              </p:ext>
            </p:extLst>
          </p:nvPr>
        </p:nvGraphicFramePr>
        <p:xfrm>
          <a:off x="3869268" y="1769191"/>
          <a:ext cx="7315199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05">
                  <a:extLst>
                    <a:ext uri="{9D8B030D-6E8A-4147-A177-3AD203B41FA5}">
                      <a16:colId xmlns:a16="http://schemas.microsoft.com/office/drawing/2014/main" val="2015538800"/>
                    </a:ext>
                  </a:extLst>
                </a:gridCol>
                <a:gridCol w="1421066">
                  <a:extLst>
                    <a:ext uri="{9D8B030D-6E8A-4147-A177-3AD203B41FA5}">
                      <a16:colId xmlns:a16="http://schemas.microsoft.com/office/drawing/2014/main" val="348667406"/>
                    </a:ext>
                  </a:extLst>
                </a:gridCol>
                <a:gridCol w="4419028">
                  <a:extLst>
                    <a:ext uri="{9D8B030D-6E8A-4147-A177-3AD203B41FA5}">
                      <a16:colId xmlns:a16="http://schemas.microsoft.com/office/drawing/2014/main" val="632916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Parametri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Occorrenze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Accuracy</a:t>
                      </a:r>
                      <a:r>
                        <a:rPr lang="it-IT" dirty="0"/>
                        <a:t> sul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9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C=10 </a:t>
                      </a:r>
                      <a:r>
                        <a:rPr lang="it-IT" dirty="0">
                          <a:sym typeface="Symbol" panose="05050102010706020507" pitchFamily="18" charset="2"/>
                        </a:rPr>
                        <a:t>=0.1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[0.9773960216998192, 0.9810126582278481, 0.9719710669077758, 0.9819168173598554, 0.9828209764918626, 0.9710407239819004, 0.9665158371040724]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C=100 </a:t>
                      </a:r>
                      <a:r>
                        <a:rPr lang="it-IT" dirty="0">
                          <a:sym typeface="Symbol" panose="05050102010706020507" pitchFamily="18" charset="2"/>
                        </a:rPr>
                        <a:t>=0.1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[0.9484162895927601, 0.9565610859728507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C=1000 </a:t>
                      </a:r>
                      <a:r>
                        <a:rPr lang="it-IT" dirty="0">
                          <a:sym typeface="Symbol" panose="05050102010706020507" pitchFamily="18" charset="2"/>
                        </a:rPr>
                        <a:t>=0.1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[0.9493212669683257]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55369"/>
                  </a:ext>
                </a:extLst>
              </a:tr>
            </a:tbl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B59453FB-27A8-45F7-A7A7-E48BFF907674}"/>
              </a:ext>
            </a:extLst>
          </p:cNvPr>
          <p:cNvSpPr/>
          <p:nvPr/>
        </p:nvSpPr>
        <p:spPr>
          <a:xfrm>
            <a:off x="6457537" y="4714037"/>
            <a:ext cx="454220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Una delle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</a:rPr>
              <a:t>heatmap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 stampate ad ogni iterazione</a:t>
            </a:r>
            <a:br>
              <a:rPr lang="it-IT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per visualizzare graficamente la migliore combinazione </a:t>
            </a:r>
          </a:p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di parametri in termini di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</a:rPr>
              <a:t>accuracy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 media sui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</a:rPr>
              <a:t>validation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 sets </a:t>
            </a:r>
          </a:p>
        </p:txBody>
      </p:sp>
    </p:spTree>
    <p:extLst>
      <p:ext uri="{BB962C8B-B14F-4D97-AF65-F5344CB8AC3E}">
        <p14:creationId xmlns:p14="http://schemas.microsoft.com/office/powerpoint/2010/main" val="368860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RBF</a:t>
            </a:r>
          </a:p>
        </p:txBody>
      </p:sp>
      <p:pic>
        <p:nvPicPr>
          <p:cNvPr id="4098" name="Picture 2" descr="https://lh5.googleusercontent.com/PiEjKPwyky--iXbLYsSC8f8rFkeEXYX_JRKNrBuHeKLK87lHQGwXYzPYaYS5awNS1IOPLlUDZY-blaRibMwp-PNELO04vCzDDpqAGeI1_VwqtlaVUekBKgOLbeTNouzWPGubi03o">
            <a:extLst>
              <a:ext uri="{FF2B5EF4-FFF2-40B4-BE49-F238E27FC236}">
                <a16:creationId xmlns:a16="http://schemas.microsoft.com/office/drawing/2014/main" id="{5DC388DA-FD00-4D15-9027-DB1D354C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31" y="681202"/>
            <a:ext cx="2775238" cy="200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lh3.googleusercontent.com/KOTvSSi758ePkp965CZISbD6jsWGMctzS-NaLGJFQy2zociZNjMPjejTQ7zsefykMGCTISFNsc4eovNRQa47VPCkeTDx5tQyKoBH22goEOj7QqZaT9bqiYXTRY9bgJHltcaQf_H7">
            <a:extLst>
              <a:ext uri="{FF2B5EF4-FFF2-40B4-BE49-F238E27FC236}">
                <a16:creationId xmlns:a16="http://schemas.microsoft.com/office/drawing/2014/main" id="{D2162411-9065-453A-BAC2-FCBFBC8E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43" y="681202"/>
            <a:ext cx="27241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5.googleusercontent.com/0PUTiiTVT5p3ykN8WdvYrM2Inaktvb50-8VHQQyh8qlSjNlPmfWG2BQBPNEUnnDyJ6p3j4t5E5jQxivkgQZAyvAn7W9xfhdBuzd9IsPukWUEjXcOFH3eJuXCBuXzlYE3eUfLVomb">
            <a:extLst>
              <a:ext uri="{FF2B5EF4-FFF2-40B4-BE49-F238E27FC236}">
                <a16:creationId xmlns:a16="http://schemas.microsoft.com/office/drawing/2014/main" id="{5B7F9CC3-469F-4FEE-B92C-1963A1C22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43" y="2652877"/>
            <a:ext cx="27241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sMPCco51S4V8NKqhMxAmOUAMe9ZvSm23MKutDkk6CSeMl8U-78tRLU_H_c_nfxpfo4Z8VdF5OcONVFYQ6jZogQcNEtWqQnWN6MIfWQ5FppqF56VvwOsPw54VR9fhZ8ATVvvCaYvM">
            <a:extLst>
              <a:ext uri="{FF2B5EF4-FFF2-40B4-BE49-F238E27FC236}">
                <a16:creationId xmlns:a16="http://schemas.microsoft.com/office/drawing/2014/main" id="{D37BB759-B2B7-48BE-9ACF-B02AC776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319" y="2676602"/>
            <a:ext cx="27241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lh5.googleusercontent.com/zb-d3kAjdo1LzQ9EYO53rw0jNGCbdq5qKyuahlwWpg_rTu2NWx9j2vDJSwf7BUbq-1sNLakLe1sJm8EID3b9XB8P3TBKrKogwwuXkx3R3-fPXJzVBZCyTOkv9VLUoR5veb2cmPfK">
            <a:extLst>
              <a:ext uri="{FF2B5EF4-FFF2-40B4-BE49-F238E27FC236}">
                <a16:creationId xmlns:a16="http://schemas.microsoft.com/office/drawing/2014/main" id="{28E4B15C-479D-4167-B598-45E129B5A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319" y="4648277"/>
            <a:ext cx="27241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lh4.googleusercontent.com/iuUv9nFV6stY9DeEWtd5yXiMab0RaI0NKW6efldwsKhowkm5wE2YlxQOeJYuDhQLu_RqY0wiF2dhiAOmmfbsLV38DJp4EhLG-_l-aLb6amBhtb-JoB2ZQlO0_Td0izbJ0qesjBL5">
            <a:extLst>
              <a:ext uri="{FF2B5EF4-FFF2-40B4-BE49-F238E27FC236}">
                <a16:creationId xmlns:a16="http://schemas.microsoft.com/office/drawing/2014/main" id="{28396728-DD67-43B6-BB1B-2AEBEFFA1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43" y="4611300"/>
            <a:ext cx="27241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97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1FB3F-80FD-4ACE-8FCB-730CE758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124C86-3F43-4B81-8F3F-2101BCB75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261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Phishing </a:t>
            </a:r>
            <a:r>
              <a:rPr lang="it-IT" dirty="0" err="1"/>
              <a:t>Websites</a:t>
            </a:r>
            <a:r>
              <a:rPr lang="it-IT" dirty="0"/>
              <a:t> Dataset disponibile su UCI Machine Learning Repository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it-IT" dirty="0"/>
              <a:t>Scopo: riconoscere pattern ricorsivi nei siti malevoli</a:t>
            </a:r>
          </a:p>
          <a:p>
            <a:r>
              <a:rPr lang="it-IT" dirty="0"/>
              <a:t>11055 osservazioni, ognuna corrispondente ad un sito web</a:t>
            </a:r>
          </a:p>
          <a:p>
            <a:r>
              <a:rPr lang="it-IT" dirty="0"/>
              <a:t>Problema di </a:t>
            </a:r>
            <a:r>
              <a:rPr lang="it-IT" b="1" dirty="0"/>
              <a:t>apprendimento supervisionato</a:t>
            </a:r>
          </a:p>
          <a:p>
            <a:r>
              <a:rPr lang="it-IT" dirty="0"/>
              <a:t>I valori assunti dalle feature sono 1, -1 e in alcuni casi zero a seconda del soddisfacimento o meno di criteri specifici per ognuna delle 30 caratteristiche.</a:t>
            </a:r>
          </a:p>
          <a:p>
            <a:r>
              <a:rPr lang="it-IT" dirty="0"/>
              <a:t>Ogni campione è caratterizzato dalle 30 features categoriche descritte nel </a:t>
            </a:r>
            <a:r>
              <a:rPr lang="it-IT" dirty="0" err="1"/>
              <a:t>paper</a:t>
            </a:r>
            <a:r>
              <a:rPr lang="it-IT" dirty="0"/>
              <a:t> </a:t>
            </a:r>
            <a:r>
              <a:rPr lang="it-IT" u="sng" dirty="0"/>
              <a:t>[1]</a:t>
            </a:r>
            <a:r>
              <a:rPr lang="it-IT" dirty="0"/>
              <a:t> ed ha associata la relativa etichetta: </a:t>
            </a:r>
            <a:r>
              <a:rPr lang="it-IT" b="1" dirty="0" err="1"/>
              <a:t>phishing</a:t>
            </a:r>
            <a:r>
              <a:rPr lang="it-IT" b="1" dirty="0"/>
              <a:t> (1)</a:t>
            </a:r>
            <a:r>
              <a:rPr lang="it-IT" dirty="0"/>
              <a:t> o </a:t>
            </a:r>
            <a:r>
              <a:rPr lang="it-IT" b="1" dirty="0"/>
              <a:t>legittimo (-1)</a:t>
            </a:r>
          </a:p>
          <a:p>
            <a:r>
              <a:rPr lang="it-IT" dirty="0"/>
              <a:t>Tutti i passaggi descritti nei paragrafi successivi sono stati eseguiti su </a:t>
            </a:r>
            <a:r>
              <a:rPr lang="it-IT" dirty="0" err="1"/>
              <a:t>Jupiter</a:t>
            </a:r>
            <a:r>
              <a:rPr lang="it-IT" dirty="0"/>
              <a:t> con l’impiego della libreria </a:t>
            </a:r>
            <a:r>
              <a:rPr lang="it-IT" b="1" dirty="0" err="1"/>
              <a:t>scikit-learn</a:t>
            </a:r>
            <a:r>
              <a:rPr lang="it-IT" dirty="0"/>
              <a:t> per la distribuzione di Python/R Anaconda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5FD604-2BF9-4FC5-8463-EBCD3DF441AE}"/>
              </a:ext>
            </a:extLst>
          </p:cNvPr>
          <p:cNvSpPr txBox="1"/>
          <p:nvPr/>
        </p:nvSpPr>
        <p:spPr>
          <a:xfrm>
            <a:off x="3869268" y="5723138"/>
            <a:ext cx="1102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[1] R. Mohammad, F. </a:t>
            </a:r>
            <a:r>
              <a:rPr lang="it-IT" sz="1400" dirty="0" err="1"/>
              <a:t>Thabtah</a:t>
            </a:r>
            <a:r>
              <a:rPr lang="it-IT" sz="1400" dirty="0"/>
              <a:t>, L. </a:t>
            </a:r>
            <a:r>
              <a:rPr lang="it-IT" sz="1400" dirty="0" err="1"/>
              <a:t>McCluskey</a:t>
            </a:r>
            <a:r>
              <a:rPr lang="it-IT" sz="1400" dirty="0"/>
              <a:t>, "</a:t>
            </a:r>
            <a:r>
              <a:rPr lang="it-IT" sz="1400" dirty="0" err="1"/>
              <a:t>Intelligent</a:t>
            </a:r>
            <a:r>
              <a:rPr lang="it-IT" sz="1400" dirty="0"/>
              <a:t> </a:t>
            </a:r>
            <a:r>
              <a:rPr lang="it-IT" sz="1400" dirty="0" err="1"/>
              <a:t>rule-based</a:t>
            </a:r>
            <a:r>
              <a:rPr lang="it-IT" sz="1400" dirty="0"/>
              <a:t> </a:t>
            </a:r>
            <a:r>
              <a:rPr lang="it-IT" sz="1400" dirty="0" err="1"/>
              <a:t>phishing</a:t>
            </a:r>
            <a:r>
              <a:rPr lang="it-IT" sz="1400" dirty="0"/>
              <a:t> </a:t>
            </a:r>
            <a:r>
              <a:rPr lang="it-IT" sz="1400" dirty="0" err="1"/>
              <a:t>websites</a:t>
            </a:r>
            <a:r>
              <a:rPr lang="it-IT" sz="1400" dirty="0"/>
              <a:t> </a:t>
            </a:r>
            <a:r>
              <a:rPr lang="it-IT" sz="1400" dirty="0" err="1"/>
              <a:t>classification</a:t>
            </a:r>
            <a:r>
              <a:rPr lang="it-IT" sz="1400" dirty="0"/>
              <a:t>", </a:t>
            </a:r>
          </a:p>
          <a:p>
            <a:r>
              <a:rPr lang="it-IT" sz="1400" dirty="0"/>
              <a:t>Information Security IET, vol. 8, no. 3, pp. 153-160, </a:t>
            </a:r>
            <a:r>
              <a:rPr lang="it-IT" sz="1400" dirty="0" err="1"/>
              <a:t>May</a:t>
            </a:r>
            <a:r>
              <a:rPr lang="it-IT" sz="1400" dirty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35665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dati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4A0FED27-4CDD-4EC8-90DD-D7294F7F9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243060"/>
              </p:ext>
            </p:extLst>
          </p:nvPr>
        </p:nvGraphicFramePr>
        <p:xfrm>
          <a:off x="3868738" y="643128"/>
          <a:ext cx="3495783" cy="586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1316119872"/>
                    </a:ext>
                  </a:extLst>
                </a:gridCol>
                <a:gridCol w="2179849">
                  <a:extLst>
                    <a:ext uri="{9D8B030D-6E8A-4147-A177-3AD203B41FA5}">
                      <a16:colId xmlns:a16="http://schemas.microsoft.com/office/drawing/2014/main" val="428350377"/>
                    </a:ext>
                  </a:extLst>
                </a:gridCol>
                <a:gridCol w="955254">
                  <a:extLst>
                    <a:ext uri="{9D8B030D-6E8A-4147-A177-3AD203B41FA5}">
                      <a16:colId xmlns:a16="http://schemas.microsoft.com/office/drawing/2014/main" val="3720598105"/>
                    </a:ext>
                  </a:extLst>
                </a:gridCol>
              </a:tblGrid>
              <a:tr h="36025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76374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having_IP_Address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46680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URL_Length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93905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Shortining_Service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36598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having_At_Symbol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16906"/>
                  </a:ext>
                </a:extLst>
              </a:tr>
              <a:tr h="450316">
                <a:tc>
                  <a:txBody>
                    <a:bodyPr/>
                    <a:lstStyle/>
                    <a:p>
                      <a:r>
                        <a:rPr lang="it-I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double_slash_redirecting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-1,1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06369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Prefix_Suffix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93778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having_Sub_Domain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9560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SSLfinal_State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3139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Domain_registeration_length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85108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Favicon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364307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59247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HTTPS_token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7310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Request_URL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6971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URL_of_Anchor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5842"/>
                  </a:ext>
                </a:extLst>
              </a:tr>
              <a:tr h="360017">
                <a:tc>
                  <a:txBody>
                    <a:bodyPr/>
                    <a:lstStyle/>
                    <a:p>
                      <a:r>
                        <a:rPr lang="it-IT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Links_in_tags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43886"/>
                  </a:ext>
                </a:extLst>
              </a:tr>
            </a:tbl>
          </a:graphicData>
        </a:graphic>
      </p:graphicFrame>
      <p:graphicFrame>
        <p:nvGraphicFramePr>
          <p:cNvPr id="10" name="Segnaposto contenuto 6">
            <a:extLst>
              <a:ext uri="{FF2B5EF4-FFF2-40B4-BE49-F238E27FC236}">
                <a16:creationId xmlns:a16="http://schemas.microsoft.com/office/drawing/2014/main" id="{0A989623-6EDA-4492-B4DB-E50426880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233550"/>
              </p:ext>
            </p:extLst>
          </p:nvPr>
        </p:nvGraphicFramePr>
        <p:xfrm>
          <a:off x="7856538" y="643128"/>
          <a:ext cx="353144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1316119872"/>
                    </a:ext>
                  </a:extLst>
                </a:gridCol>
                <a:gridCol w="2023533">
                  <a:extLst>
                    <a:ext uri="{9D8B030D-6E8A-4147-A177-3AD203B41FA5}">
                      <a16:colId xmlns:a16="http://schemas.microsoft.com/office/drawing/2014/main" val="428350377"/>
                    </a:ext>
                  </a:extLst>
                </a:gridCol>
                <a:gridCol w="1058335">
                  <a:extLst>
                    <a:ext uri="{9D8B030D-6E8A-4147-A177-3AD203B41FA5}">
                      <a16:colId xmlns:a16="http://schemas.microsoft.com/office/drawing/2014/main" val="372059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7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SFH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7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Submitting_to_email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4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Abnormal_URL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9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Redirect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3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on_mouseover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1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RightClick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0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popUpWindow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9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Iframe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age_of_domain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DNSRecord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8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web_traffic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36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Page_Rank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Google_Index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Links_pointing_to_page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Statistical_report</a:t>
                      </a:r>
                      <a:r>
                        <a:rPr lang="it-IT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0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Controllo di eventuali dati mancanti o trascritti in modo errato</a:t>
            </a:r>
          </a:p>
          <a:p>
            <a:r>
              <a:rPr lang="it-IT" dirty="0"/>
              <a:t>Nessuna normalizzazione (valori già compresi tra -1 e 1)</a:t>
            </a:r>
          </a:p>
          <a:p>
            <a:r>
              <a:rPr lang="it-IT" dirty="0"/>
              <a:t>Nessuna feature ritenuta non rilevante in prima analisi</a:t>
            </a:r>
          </a:p>
          <a:p>
            <a:r>
              <a:rPr lang="it-IT" dirty="0"/>
              <a:t>Elevata dimensionalità che preclude una rappresentazione grafica </a:t>
            </a:r>
            <a:r>
              <a:rPr lang="it-IT" dirty="0">
                <a:sym typeface="Symbol" panose="05050102010706020507" pitchFamily="18" charset="2"/>
              </a:rPr>
              <a:t> </a:t>
            </a:r>
            <a:r>
              <a:rPr lang="it-IT" dirty="0"/>
              <a:t>rappresentazione grafica della distribuzione di ogni feature tramite </a:t>
            </a:r>
            <a:r>
              <a:rPr lang="it-IT" b="1" dirty="0"/>
              <a:t>istogrammi impilati</a:t>
            </a:r>
            <a:r>
              <a:rPr lang="it-IT" dirty="0"/>
              <a:t>, che mostrano anche la proporzione tra le etichette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69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650" y="658321"/>
            <a:ext cx="8371114" cy="5563635"/>
          </a:xfrm>
        </p:spPr>
        <p:txBody>
          <a:bodyPr anchor="t">
            <a:normAutofit/>
          </a:bodyPr>
          <a:lstStyle/>
          <a:p>
            <a:r>
              <a:rPr lang="it-IT" sz="1800" dirty="0"/>
              <a:t>Considerazioni sulla varianza: esclusione delle feature la cui varianza si aggiri sotto una certa soglia </a:t>
            </a:r>
            <a:r>
              <a:rPr lang="it-IT" sz="1800" dirty="0">
                <a:sym typeface="Symbol" panose="05050102010706020507" pitchFamily="18" charset="2"/>
              </a:rPr>
              <a:t> </a:t>
            </a:r>
            <a:r>
              <a:rPr lang="it-IT" sz="1800" dirty="0"/>
              <a:t>due feature candidate ad essere rimosse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it-IT" sz="1800" dirty="0"/>
              <a:t>Considerazioni sulla correlazione tra le feature: esclusione delle feature altamente correlate ad altre </a:t>
            </a:r>
            <a:r>
              <a:rPr lang="it-IT" sz="1800" dirty="0">
                <a:sym typeface="Symbol" panose="05050102010706020507" pitchFamily="18" charset="2"/>
              </a:rPr>
              <a:t> </a:t>
            </a:r>
            <a:r>
              <a:rPr lang="it-IT" sz="1800" dirty="0"/>
              <a:t>una feature candidata ad essere rimossa (quella meno correlata con l’output tra le due individuate)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B076163-FA6F-437F-8718-9CFC478F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37" y="1179678"/>
            <a:ext cx="2820273" cy="191695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750A6DB-E549-48D5-B998-4BD831644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372" y="1186130"/>
            <a:ext cx="2823321" cy="191903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33DD2FA1-0EBE-4713-8708-F24EA5F2CA8A}"/>
              </a:ext>
            </a:extLst>
          </p:cNvPr>
          <p:cNvSpPr/>
          <p:nvPr/>
        </p:nvSpPr>
        <p:spPr>
          <a:xfrm>
            <a:off x="4683150" y="3009548"/>
            <a:ext cx="2485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varianza 0.10230909512304441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FA468B1D-07A8-4267-ABDD-296339F18FDA}"/>
              </a:ext>
            </a:extLst>
          </p:cNvPr>
          <p:cNvSpPr/>
          <p:nvPr/>
        </p:nvSpPr>
        <p:spPr>
          <a:xfrm>
            <a:off x="8209225" y="3009548"/>
            <a:ext cx="2443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varianza 0.16481398770713482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8426B2B-1A9F-4266-A7A4-3B4F3B0A7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284" y="4235960"/>
            <a:ext cx="2795226" cy="189993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112997B-E1DA-443D-BF52-7BAA5777D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419" y="4235960"/>
            <a:ext cx="2795225" cy="1899933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3C77FD58-0678-4B82-8680-0AC1062989F2}"/>
              </a:ext>
            </a:extLst>
          </p:cNvPr>
          <p:cNvSpPr/>
          <p:nvPr/>
        </p:nvSpPr>
        <p:spPr>
          <a:xfrm>
            <a:off x="6711953" y="5982004"/>
            <a:ext cx="1808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correlazione 0.939633</a:t>
            </a:r>
          </a:p>
        </p:txBody>
      </p:sp>
    </p:spTree>
    <p:extLst>
      <p:ext uri="{BB962C8B-B14F-4D97-AF65-F5344CB8AC3E}">
        <p14:creationId xmlns:p14="http://schemas.microsoft.com/office/powerpoint/2010/main" val="170954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it-IT" dirty="0"/>
          </a:p>
          <a:p>
            <a:r>
              <a:rPr lang="it-IT" dirty="0"/>
              <a:t>Risultati con 27 feature:</a:t>
            </a:r>
          </a:p>
          <a:p>
            <a:pPr marL="0" indent="0">
              <a:buNone/>
            </a:pPr>
            <a:r>
              <a:rPr lang="it-IT" b="1" dirty="0"/>
              <a:t>{'C': 1.0, 'kernel': 'linear'} occorre 3 volte su 10 .</a:t>
            </a:r>
            <a:br>
              <a:rPr lang="it-IT" b="1" dirty="0"/>
            </a:br>
            <a:r>
              <a:rPr lang="it-IT" b="1" dirty="0"/>
              <a:t>Media dei test score: 0.928832448266551 varianza: 4.400282688682181e-05</a:t>
            </a:r>
          </a:p>
          <a:p>
            <a:pPr marL="0" indent="0">
              <a:buNone/>
            </a:pPr>
            <a:r>
              <a:rPr lang="it-IT" b="1" dirty="0"/>
              <a:t>{'C': 10.0, 'gamma': 0.1, 'kernel': '</a:t>
            </a:r>
            <a:r>
              <a:rPr lang="it-IT" b="1" dirty="0" err="1"/>
              <a:t>rbf</a:t>
            </a:r>
            <a:r>
              <a:rPr lang="it-IT" b="1" dirty="0"/>
              <a:t>'} occorre 7 volte su 10 .</a:t>
            </a:r>
            <a:br>
              <a:rPr lang="it-IT" b="1" dirty="0"/>
            </a:br>
            <a:r>
              <a:rPr lang="it-IT" b="1" dirty="0"/>
              <a:t>Media dei test score: 0.9753210729277105 varianza: 3.814182675772537e-05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Considerazioni: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più restrittiva: considerare solamente quelle feature che hanno una correlazione con l’output sufficiente  </a:t>
            </a:r>
            <a:r>
              <a:rPr lang="it-IT" dirty="0">
                <a:sym typeface="Symbol" panose="05050102010706020507" pitchFamily="18" charset="2"/>
              </a:rPr>
              <a:t></a:t>
            </a:r>
            <a:r>
              <a:rPr lang="it-IT" dirty="0"/>
              <a:t> consistente riduzione delle feature da 30 a 12</a:t>
            </a:r>
          </a:p>
          <a:p>
            <a:r>
              <a:rPr lang="it-IT" dirty="0"/>
              <a:t>Risultati con 12 feature:</a:t>
            </a:r>
          </a:p>
          <a:p>
            <a:pPr marL="0" indent="0">
              <a:buNone/>
            </a:pPr>
            <a:r>
              <a:rPr lang="it-IT" b="1" dirty="0"/>
              <a:t>{'C': 1.0, 'kernel': 'linear'} occorre 3 volte su 10 .</a:t>
            </a:r>
            <a:br>
              <a:rPr lang="it-IT" b="1" dirty="0"/>
            </a:br>
            <a:r>
              <a:rPr lang="it-IT" b="1" dirty="0"/>
              <a:t>Media dei test score: 0.9183242917420132 (+/- 5.086689912839577e-06)</a:t>
            </a:r>
            <a:br>
              <a:rPr lang="it-IT" b="1" dirty="0"/>
            </a:br>
            <a:r>
              <a:rPr lang="it-IT" b="1" dirty="0"/>
              <a:t>Ci sono più modelli con la stessa occorrenza:</a:t>
            </a:r>
            <a:br>
              <a:rPr lang="it-IT" b="1" dirty="0"/>
            </a:br>
            <a:r>
              <a:rPr lang="it-IT" b="1" dirty="0"/>
              <a:t>{'C': 100.0, 'kernel': 'linear'} occorre 3 volte su 10 .</a:t>
            </a:r>
            <a:br>
              <a:rPr lang="it-IT" b="1" dirty="0"/>
            </a:br>
            <a:r>
              <a:rPr lang="it-IT" b="1" dirty="0"/>
              <a:t>Media dei test score: 0.9257918552036198 (+/- 3.821925567999536e-06)</a:t>
            </a:r>
            <a:endParaRPr lang="it-IT" dirty="0"/>
          </a:p>
          <a:p>
            <a:pPr marL="0" indent="0">
              <a:buNone/>
            </a:pPr>
            <a:r>
              <a:rPr lang="it-IT" b="1" dirty="0"/>
              <a:t>{'C': 100.0, 'gamma': 0.1, 'kernel': '</a:t>
            </a:r>
            <a:r>
              <a:rPr lang="it-IT" b="1" dirty="0" err="1"/>
              <a:t>rbf</a:t>
            </a:r>
            <a:r>
              <a:rPr lang="it-IT" b="1" dirty="0"/>
              <a:t>'} occorre 8 volte su 10 .</a:t>
            </a:r>
            <a:br>
              <a:rPr lang="it-IT" b="1" dirty="0"/>
            </a:br>
            <a:r>
              <a:rPr lang="it-IT" b="1" dirty="0"/>
              <a:t>Media dei test score: 0.948543015063864 (+/-0.00015845729488142695)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Considerazioni:</a:t>
            </a:r>
          </a:p>
        </p:txBody>
      </p:sp>
    </p:spTree>
    <p:extLst>
      <p:ext uri="{BB962C8B-B14F-4D97-AF65-F5344CB8AC3E}">
        <p14:creationId xmlns:p14="http://schemas.microsoft.com/office/powerpoint/2010/main" val="357663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b="1" dirty="0" err="1"/>
              <a:t>Nested</a:t>
            </a:r>
            <a:r>
              <a:rPr lang="it-IT" b="1" dirty="0"/>
              <a:t> cross </a:t>
            </a:r>
            <a:r>
              <a:rPr lang="it-IT" b="1" dirty="0" err="1"/>
              <a:t>validation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Ciclo esterno per separare </a:t>
            </a:r>
            <a:r>
              <a:rPr lang="it-IT" dirty="0" err="1"/>
              <a:t>train+validation</a:t>
            </a:r>
            <a:r>
              <a:rPr lang="it-IT" dirty="0"/>
              <a:t> set da test set</a:t>
            </a:r>
          </a:p>
          <a:p>
            <a:pPr lvl="1"/>
            <a:r>
              <a:rPr lang="it-IT" dirty="0"/>
              <a:t>Ciclo interno eseguito dalla </a:t>
            </a:r>
            <a:r>
              <a:rPr lang="it-IT" b="1" dirty="0" err="1"/>
              <a:t>GridSearchCV</a:t>
            </a:r>
            <a:r>
              <a:rPr lang="it-IT" dirty="0"/>
              <a:t> </a:t>
            </a:r>
          </a:p>
          <a:p>
            <a:pPr lvl="1">
              <a:buFont typeface="Symbol" panose="05050102010706020507" pitchFamily="18" charset="2"/>
              <a:buChar char="®"/>
            </a:pPr>
            <a:r>
              <a:rPr lang="it-IT" dirty="0">
                <a:sym typeface="Symbol" panose="05050102010706020507" pitchFamily="18" charset="2"/>
              </a:rPr>
              <a:t> </a:t>
            </a:r>
            <a:r>
              <a:rPr lang="it-IT" b="1" dirty="0">
                <a:sym typeface="Symbol" panose="05050102010706020507" pitchFamily="18" charset="2"/>
              </a:rPr>
              <a:t>cross </a:t>
            </a:r>
            <a:r>
              <a:rPr lang="it-IT" b="1" dirty="0" err="1">
                <a:sym typeface="Symbol" panose="05050102010706020507" pitchFamily="18" charset="2"/>
              </a:rPr>
              <a:t>validation</a:t>
            </a:r>
            <a:r>
              <a:rPr lang="it-IT" b="1" dirty="0">
                <a:sym typeface="Symbol" panose="05050102010706020507" pitchFamily="18" charset="2"/>
              </a:rPr>
              <a:t> da 10 </a:t>
            </a:r>
            <a:r>
              <a:rPr lang="it-IT" b="1" dirty="0" err="1">
                <a:sym typeface="Symbol" panose="05050102010706020507" pitchFamily="18" charset="2"/>
              </a:rPr>
              <a:t>fold</a:t>
            </a:r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per ciascuna combinazione di parametri</a:t>
            </a:r>
          </a:p>
          <a:p>
            <a:pPr lvl="1">
              <a:buFont typeface="Symbol" panose="05050102010706020507" pitchFamily="18" charset="2"/>
              <a:buChar char="®"/>
            </a:pPr>
            <a:r>
              <a:rPr lang="it-IT" dirty="0">
                <a:sym typeface="Symbol" panose="05050102010706020507" pitchFamily="18" charset="2"/>
              </a:rPr>
              <a:t> miglior modello sulla base dello score medio sui </a:t>
            </a:r>
            <a:r>
              <a:rPr lang="it-IT" dirty="0" err="1">
                <a:sym typeface="Symbol" panose="05050102010706020507" pitchFamily="18" charset="2"/>
              </a:rPr>
              <a:t>validation</a:t>
            </a:r>
            <a:r>
              <a:rPr lang="it-IT" dirty="0">
                <a:sym typeface="Symbol" panose="05050102010706020507" pitchFamily="18" charset="2"/>
              </a:rPr>
              <a:t> set</a:t>
            </a:r>
          </a:p>
          <a:p>
            <a:pPr lvl="1">
              <a:buFont typeface="Symbol" panose="05050102010706020507" pitchFamily="18" charset="2"/>
              <a:buChar char="®"/>
            </a:pPr>
            <a:r>
              <a:rPr lang="it-IT" dirty="0">
                <a:sym typeface="Symbol" panose="05050102010706020507" pitchFamily="18" charset="2"/>
              </a:rPr>
              <a:t> </a:t>
            </a:r>
            <a:r>
              <a:rPr lang="it-IT" dirty="0" err="1">
                <a:sym typeface="Symbol" panose="05050102010706020507" pitchFamily="18" charset="2"/>
              </a:rPr>
              <a:t>fit</a:t>
            </a:r>
            <a:r>
              <a:rPr lang="it-IT" dirty="0">
                <a:sym typeface="Symbol" panose="05050102010706020507" pitchFamily="18" charset="2"/>
              </a:rPr>
              <a:t> su tutto il </a:t>
            </a:r>
            <a:r>
              <a:rPr lang="it-IT" dirty="0" err="1">
                <a:sym typeface="Symbol" panose="05050102010706020507" pitchFamily="18" charset="2"/>
              </a:rPr>
              <a:t>train+validation</a:t>
            </a:r>
            <a:r>
              <a:rPr lang="it-IT" dirty="0">
                <a:sym typeface="Symbol" panose="05050102010706020507" pitchFamily="18" charset="2"/>
              </a:rPr>
              <a:t> set con i parametri del miglior modello</a:t>
            </a:r>
          </a:p>
          <a:p>
            <a:pPr marL="502920" lvl="1" indent="0">
              <a:buNone/>
            </a:pPr>
            <a:r>
              <a:rPr lang="it-IT" dirty="0">
                <a:sym typeface="Symbol" panose="05050102010706020507" pitchFamily="18" charset="2"/>
              </a:rPr>
              <a:t>	e score sul test set lasciato da parte all’inizio del ciclo</a:t>
            </a:r>
            <a:endParaRPr lang="it-IT" dirty="0"/>
          </a:p>
          <a:p>
            <a:pPr lvl="1"/>
            <a:r>
              <a:rPr lang="it-IT" dirty="0"/>
              <a:t>10 iterazioni </a:t>
            </a:r>
          </a:p>
          <a:p>
            <a:r>
              <a:rPr lang="it-IT" dirty="0"/>
              <a:t>Modello più frequente </a:t>
            </a:r>
            <a:r>
              <a:rPr lang="it-IT" dirty="0">
                <a:sym typeface="Symbol" panose="05050102010706020507" pitchFamily="18" charset="2"/>
              </a:rPr>
              <a:t> media degli score raggiunti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879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lineare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5748" y="864108"/>
            <a:ext cx="7315200" cy="5120640"/>
          </a:xfrm>
        </p:spPr>
        <p:txBody>
          <a:bodyPr>
            <a:normAutofit/>
          </a:bodyPr>
          <a:lstStyle/>
          <a:p>
            <a:r>
              <a:rPr lang="it-IT" dirty="0"/>
              <a:t>C=1 si ripete solo 4 volte su 10 </a:t>
            </a:r>
            <a:r>
              <a:rPr lang="it-IT" dirty="0">
                <a:sym typeface="Symbol" panose="05050102010706020507" pitchFamily="18" charset="2"/>
              </a:rPr>
              <a:t></a:t>
            </a:r>
            <a:r>
              <a:rPr lang="it-IT" dirty="0"/>
              <a:t> miglior modello con media degli score </a:t>
            </a:r>
            <a:r>
              <a:rPr lang="it-IT" b="1" dirty="0"/>
              <a:t>0.9267131974503531 (+/- 0.00010445088951476313)</a:t>
            </a:r>
            <a:endParaRPr lang="it-IT" dirty="0"/>
          </a:p>
          <a:p>
            <a:r>
              <a:rPr lang="it-IT" dirty="0"/>
              <a:t>In realtà ci sarebbe anche C=1000 che si ripete 3 volte e avrebbe una media di 0.9273435177381565 (+/- 7.880108821144349e-06)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DA2CBC0-25B0-4911-98E4-59A3BF455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89929"/>
              </p:ext>
            </p:extLst>
          </p:nvPr>
        </p:nvGraphicFramePr>
        <p:xfrm>
          <a:off x="3895749" y="2746446"/>
          <a:ext cx="73152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651">
                  <a:extLst>
                    <a:ext uri="{9D8B030D-6E8A-4147-A177-3AD203B41FA5}">
                      <a16:colId xmlns:a16="http://schemas.microsoft.com/office/drawing/2014/main" val="2015538800"/>
                    </a:ext>
                  </a:extLst>
                </a:gridCol>
                <a:gridCol w="1400280">
                  <a:extLst>
                    <a:ext uri="{9D8B030D-6E8A-4147-A177-3AD203B41FA5}">
                      <a16:colId xmlns:a16="http://schemas.microsoft.com/office/drawing/2014/main" val="348667406"/>
                    </a:ext>
                  </a:extLst>
                </a:gridCol>
                <a:gridCol w="4590269">
                  <a:extLst>
                    <a:ext uri="{9D8B030D-6E8A-4147-A177-3AD203B41FA5}">
                      <a16:colId xmlns:a16="http://schemas.microsoft.com/office/drawing/2014/main" val="632916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Parametro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Occorrenze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Accuracy</a:t>
                      </a:r>
                      <a:r>
                        <a:rPr lang="it-IT" dirty="0"/>
                        <a:t> sul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9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[0.9276672694394213, 0.9384615384615385, 0.9104072398190045, 0.930316742081448]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[0.9249547920433996, 0.9312839059674503, 0.92579185520362]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[0.9276672694394213]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5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[0.9258589511754068]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6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C=0.1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[0.9276018099547512]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31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lineare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281" y="864108"/>
            <a:ext cx="7315200" cy="5120640"/>
          </a:xfrm>
        </p:spPr>
        <p:txBody>
          <a:bodyPr>
            <a:normAutofit/>
          </a:bodyPr>
          <a:lstStyle/>
          <a:p>
            <a:r>
              <a:rPr lang="it-IT" dirty="0"/>
              <a:t>Commentare il grafico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7" name="Picture 3" descr="https://lh3.googleusercontent.com/OMwH7tmjh81CqEVjPv7D2elK4iT3J2U4x_PXsD6hyc7wtSMu5Fuyj4fPRu0v_TXZFRkThNulBO1gaoSRZRCwxoHfejOCX7MlQbXzHi0JaIQxHUOVAiih92KXr-zGaXiVEbjf8rE7">
            <a:extLst>
              <a:ext uri="{FF2B5EF4-FFF2-40B4-BE49-F238E27FC236}">
                <a16:creationId xmlns:a16="http://schemas.microsoft.com/office/drawing/2014/main" id="{C6FD5C85-C8DF-463C-ACAF-F4DEA99D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431" y="3561165"/>
            <a:ext cx="38290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32577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945</TotalTime>
  <Words>755</Words>
  <Application>Microsoft Office PowerPoint</Application>
  <PresentationFormat>Widescreen</PresentationFormat>
  <Paragraphs>213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Calibri</vt:lpstr>
      <vt:lpstr>Corbel</vt:lpstr>
      <vt:lpstr>Symbol</vt:lpstr>
      <vt:lpstr>Wingdings 2</vt:lpstr>
      <vt:lpstr>Cornice</vt:lpstr>
      <vt:lpstr>  Phishing Website Detection</vt:lpstr>
      <vt:lpstr>Phishing Websites Dataset disponibile su UCI Machine Learning Repository</vt:lpstr>
      <vt:lpstr>Analisi dei dati</vt:lpstr>
      <vt:lpstr>Analisi dei dati</vt:lpstr>
      <vt:lpstr>Analisi dei dati</vt:lpstr>
      <vt:lpstr>Analisi dei dati</vt:lpstr>
      <vt:lpstr>Metodologia</vt:lpstr>
      <vt:lpstr>Modello lineare</vt:lpstr>
      <vt:lpstr>Modello lineare</vt:lpstr>
      <vt:lpstr>Modello RBF</vt:lpstr>
      <vt:lpstr>Modello RBF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Detection</dc:title>
  <dc:creator>Chiara</dc:creator>
  <cp:lastModifiedBy>Chiara</cp:lastModifiedBy>
  <cp:revision>41</cp:revision>
  <dcterms:created xsi:type="dcterms:W3CDTF">2019-02-11T13:26:30Z</dcterms:created>
  <dcterms:modified xsi:type="dcterms:W3CDTF">2019-02-15T13:27:09Z</dcterms:modified>
</cp:coreProperties>
</file>