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sldIdLst>
    <p:sldId id="268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1FA0447-03D5-4B79-BC6A-1E899DF27146}">
          <p14:sldIdLst>
            <p14:sldId id="268"/>
            <p14:sldId id="258"/>
            <p14:sldId id="257"/>
            <p14:sldId id="259"/>
            <p14:sldId id="260"/>
            <p14:sldId id="261"/>
            <p14:sldId id="262"/>
            <p14:sldId id="265"/>
            <p14:sldId id="270"/>
            <p14:sldId id="269"/>
          </p14:sldIdLst>
        </p14:section>
        <p14:section name="Sezione senza titolo" id="{421583F5-F7BC-4118-8B31-4ABB1E044C6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0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5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75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7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22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48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59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09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2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9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5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8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8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5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2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4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83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DFDB5-0CB6-4B3B-8504-EFD53209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495167"/>
            <a:ext cx="8676222" cy="2314833"/>
          </a:xfrm>
        </p:spPr>
        <p:txBody>
          <a:bodyPr>
            <a:normAutofit/>
          </a:bodyPr>
          <a:lstStyle/>
          <a:p>
            <a:r>
              <a:rPr lang="it-IT" sz="7200" dirty="0"/>
              <a:t>Estensione ad </a:t>
            </a:r>
            <a:r>
              <a:rPr lang="it-IT" sz="7200" dirty="0" err="1"/>
              <a:t>hypro</a:t>
            </a:r>
            <a:endParaRPr lang="it-IT" sz="7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CB9D77-CC27-440D-802B-C4D0D28BE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Copertura di Box</a:t>
            </a:r>
          </a:p>
          <a:p>
            <a:endParaRPr lang="it-IT" dirty="0"/>
          </a:p>
          <a:p>
            <a:r>
              <a:rPr lang="it-IT" dirty="0" err="1"/>
              <a:t>Ceccoli</a:t>
            </a:r>
            <a:r>
              <a:rPr lang="it-IT" dirty="0"/>
              <a:t> Gianluca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9473528-A991-4313-9EC5-CD1F05AC63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0872" y="5353582"/>
            <a:ext cx="1157463" cy="1420753"/>
          </a:xfrm>
          <a:prstGeom prst="rect">
            <a:avLst/>
          </a:prstGeom>
          <a:ln w="3175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062ED19-9203-463C-942A-0F9BEDDB5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665" y="5653401"/>
            <a:ext cx="2592094" cy="82111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853AECFB-1306-4CAA-ADB6-C94A73A71EA0}"/>
              </a:ext>
            </a:extLst>
          </p:cNvPr>
          <p:cNvSpPr txBox="1">
            <a:spLocks/>
          </p:cNvSpPr>
          <p:nvPr/>
        </p:nvSpPr>
        <p:spPr>
          <a:xfrm>
            <a:off x="3451422" y="4305300"/>
            <a:ext cx="5275401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800" dirty="0"/>
              <a:t>Software engineering aa 2017/2018</a:t>
            </a:r>
          </a:p>
        </p:txBody>
      </p:sp>
    </p:spTree>
    <p:extLst>
      <p:ext uri="{BB962C8B-B14F-4D97-AF65-F5344CB8AC3E}">
        <p14:creationId xmlns:p14="http://schemas.microsoft.com/office/powerpoint/2010/main" val="3495932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DFDB5-0CB6-4B3B-8504-EFD53209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495167"/>
            <a:ext cx="8676222" cy="2314833"/>
          </a:xfrm>
        </p:spPr>
        <p:txBody>
          <a:bodyPr>
            <a:normAutofit/>
          </a:bodyPr>
          <a:lstStyle/>
          <a:p>
            <a:r>
              <a:rPr lang="it-IT" sz="7200" dirty="0"/>
              <a:t>Estensione ad </a:t>
            </a:r>
            <a:r>
              <a:rPr lang="it-IT" sz="7200" dirty="0" err="1"/>
              <a:t>hypro</a:t>
            </a:r>
            <a:endParaRPr lang="it-IT" sz="7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CB9D77-CC27-440D-802B-C4D0D28BE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Copertura di Box</a:t>
            </a:r>
          </a:p>
          <a:p>
            <a:endParaRPr lang="it-IT" dirty="0"/>
          </a:p>
          <a:p>
            <a:r>
              <a:rPr lang="it-IT" dirty="0" err="1"/>
              <a:t>Ceccoli</a:t>
            </a:r>
            <a:r>
              <a:rPr lang="it-IT" dirty="0"/>
              <a:t> Gianluca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853AECFB-1306-4CAA-ADB6-C94A73A71EA0}"/>
              </a:ext>
            </a:extLst>
          </p:cNvPr>
          <p:cNvSpPr txBox="1">
            <a:spLocks/>
          </p:cNvSpPr>
          <p:nvPr/>
        </p:nvSpPr>
        <p:spPr>
          <a:xfrm>
            <a:off x="3451422" y="4305300"/>
            <a:ext cx="5275401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800" dirty="0"/>
              <a:t>Software engineering aa 2017/2018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DAC6350-B25D-4E2B-9E6B-64DC32D1F5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0872" y="5353582"/>
            <a:ext cx="1157463" cy="1420753"/>
          </a:xfrm>
          <a:prstGeom prst="rect">
            <a:avLst/>
          </a:prstGeom>
          <a:ln w="3175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3C07F70-6EF6-4B04-B911-238CFCEA9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665" y="5653401"/>
            <a:ext cx="2592094" cy="82111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296399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A34CC-78F4-45CA-AD89-2A768EDD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9782"/>
            <a:ext cx="9905998" cy="1905000"/>
          </a:xfrm>
        </p:spPr>
        <p:txBody>
          <a:bodyPr/>
          <a:lstStyle/>
          <a:p>
            <a:r>
              <a:rPr lang="it-IT" dirty="0"/>
              <a:t>Scopo del progetto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706AB24-DE0E-4E6A-86E2-629C0BF375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072172"/>
                <a:ext cx="9905998" cy="31242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/>
                  <a:t>Arricchire </a:t>
                </a:r>
                <a:r>
                  <a:rPr lang="it-IT" dirty="0" err="1"/>
                  <a:t>Hypro</a:t>
                </a:r>
                <a:r>
                  <a:rPr lang="it-IT" dirty="0"/>
                  <a:t>, una libreria C++ per </a:t>
                </a:r>
                <a:r>
                  <a:rPr lang="it-IT" dirty="0" err="1">
                    <a:effectLst/>
                  </a:rPr>
                  <a:t>Reachability</a:t>
                </a:r>
                <a:r>
                  <a:rPr lang="it-IT" dirty="0">
                    <a:effectLst/>
                  </a:rPr>
                  <a:t> Analysis of </a:t>
                </a:r>
                <a:r>
                  <a:rPr lang="it-IT" dirty="0" err="1">
                    <a:effectLst/>
                  </a:rPr>
                  <a:t>Hybrid</a:t>
                </a:r>
                <a:r>
                  <a:rPr lang="it-IT" dirty="0">
                    <a:effectLst/>
                  </a:rPr>
                  <a:t> Systems che implementa sovra-approssimazioni di insiemi di stati riconducibili a rappresentazioni geometriche con due funzionalità:</a:t>
                </a:r>
              </a:p>
              <a:p>
                <a:r>
                  <a:rPr lang="it-IT" dirty="0">
                    <a:effectLst/>
                  </a:rPr>
                  <a:t>funzionalità COVER per verificare se una rappresentazione geometrica sia inclusa in un’unione di rappresentazioni geometriche;</a:t>
                </a:r>
              </a:p>
              <a:p>
                <a:r>
                  <a:rPr lang="it-IT" dirty="0">
                    <a:effectLst/>
                  </a:rPr>
                  <a:t>funzionalità per AGGIUNGERE una rappresentazione ad un’unione di rappresentazioni geometriche.</a:t>
                </a:r>
              </a:p>
              <a:p>
                <a:r>
                  <a:rPr lang="it-IT" dirty="0">
                    <a:effectLst/>
                  </a:rPr>
                  <a:t>Il progetto si limita alla rappresentazione Box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it-IT" dirty="0">
                    <a:effectLst/>
                  </a:rPr>
                  <a:t>(parallelepipedo n-dimensionale). 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706AB24-DE0E-4E6A-86E2-629C0BF37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072172"/>
                <a:ext cx="9905998" cy="3124201"/>
              </a:xfrm>
              <a:blipFill>
                <a:blip r:embed="rId2"/>
                <a:stretch>
                  <a:fillRect l="-985" t="-68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81CD76B3-681C-4EAE-827A-9E837ACCAF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0872" y="5353582"/>
            <a:ext cx="1157463" cy="1420753"/>
          </a:xfrm>
          <a:prstGeom prst="rect">
            <a:avLst/>
          </a:prstGeom>
          <a:ln w="3175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36BFE4E-98D7-4622-8E2A-4385F4B9D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665" y="5653401"/>
            <a:ext cx="2592094" cy="82111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09488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E9CA79-EA06-4C47-B8F5-71260ADD7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2098"/>
            <a:ext cx="9905998" cy="1905000"/>
          </a:xfrm>
        </p:spPr>
        <p:txBody>
          <a:bodyPr/>
          <a:lstStyle/>
          <a:p>
            <a:r>
              <a:rPr lang="it-IT" dirty="0"/>
              <a:t>Risorse necessarie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29D574-A274-4ECB-8691-ACFF7A82B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76702"/>
            <a:ext cx="9905998" cy="3124201"/>
          </a:xfrm>
        </p:spPr>
        <p:txBody>
          <a:bodyPr/>
          <a:lstStyle/>
          <a:p>
            <a:r>
              <a:rPr lang="it-IT" dirty="0"/>
              <a:t>Qualsiasi </a:t>
            </a:r>
            <a:r>
              <a:rPr lang="it-IT" dirty="0" err="1"/>
              <a:t>distro</a:t>
            </a:r>
            <a:r>
              <a:rPr lang="it-IT" dirty="0"/>
              <a:t> di Linux (16.04 utilizzata);</a:t>
            </a:r>
          </a:p>
          <a:p>
            <a:r>
              <a:rPr lang="it-IT" dirty="0"/>
              <a:t>Libreria </a:t>
            </a:r>
            <a:r>
              <a:rPr lang="it-IT" dirty="0" err="1"/>
              <a:t>Hypro</a:t>
            </a:r>
            <a:r>
              <a:rPr lang="it-IT" dirty="0"/>
              <a:t> con relative librerie dipendenti installate https://github.com/hypro/hypro;</a:t>
            </a:r>
          </a:p>
          <a:p>
            <a:r>
              <a:rPr lang="it-IT" dirty="0">
                <a:effectLst/>
              </a:rPr>
              <a:t>GNU Compiler Collection;</a:t>
            </a:r>
          </a:p>
          <a:p>
            <a:r>
              <a:rPr lang="it-IT" dirty="0" err="1">
                <a:effectLst/>
              </a:rPr>
              <a:t>CMake</a:t>
            </a:r>
            <a:r>
              <a:rPr lang="it-IT" dirty="0">
                <a:effectLst/>
              </a:rPr>
              <a:t> 2.8.11 o superiore;</a:t>
            </a:r>
          </a:p>
          <a:p>
            <a:r>
              <a:rPr lang="it-IT" dirty="0">
                <a:effectLst/>
              </a:rPr>
              <a:t>C++11 o superiore;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2690EAE-D77D-4601-98DD-72AF033221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0872" y="5353582"/>
            <a:ext cx="1157463" cy="1420753"/>
          </a:xfrm>
          <a:prstGeom prst="rect">
            <a:avLst/>
          </a:prstGeom>
          <a:ln w="3175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F218A79-64A2-4BC7-B394-67EEFF6BF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665" y="5653401"/>
            <a:ext cx="2592094" cy="82111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24609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75F5E9-3FD1-486D-A61F-63D67871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6700"/>
            <a:ext cx="9905998" cy="1905000"/>
          </a:xfrm>
        </p:spPr>
        <p:txBody>
          <a:bodyPr/>
          <a:lstStyle/>
          <a:p>
            <a:r>
              <a:rPr lang="it-IT" dirty="0"/>
              <a:t>Risorse di partenza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F82063-342B-435D-A13F-A718162DC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4133"/>
            <a:ext cx="9905998" cy="3124201"/>
          </a:xfrm>
        </p:spPr>
        <p:txBody>
          <a:bodyPr>
            <a:normAutofit/>
          </a:bodyPr>
          <a:lstStyle/>
          <a:p>
            <a:r>
              <a:rPr lang="it-IT" dirty="0"/>
              <a:t>Soluzione preliminare fornita dal professor Eugenio Moggi.</a:t>
            </a:r>
          </a:p>
          <a:p>
            <a:r>
              <a:rPr lang="it-IT" dirty="0"/>
              <a:t>Si trattava di un algoritmo non parametrizzato;</a:t>
            </a:r>
          </a:p>
          <a:p>
            <a:r>
              <a:rPr lang="it-IT" dirty="0"/>
              <a:t>Utilizza degli ADT diversi da quelli implementati in </a:t>
            </a:r>
            <a:r>
              <a:rPr lang="it-IT" dirty="0" err="1"/>
              <a:t>Hypro</a:t>
            </a:r>
            <a:r>
              <a:rPr lang="it-IT" dirty="0"/>
              <a:t>;</a:t>
            </a:r>
          </a:p>
          <a:p>
            <a:r>
              <a:rPr lang="it-IT" dirty="0"/>
              <a:t>Gli ADT del codice di Moggi considerano una Box come una sequenza di Intervalli ([</a:t>
            </a:r>
            <a:r>
              <a:rPr lang="it-IT" dirty="0" err="1"/>
              <a:t>lower,upper</a:t>
            </a:r>
            <a:r>
              <a:rPr lang="it-IT" dirty="0"/>
              <a:t>] con </a:t>
            </a:r>
            <a:r>
              <a:rPr lang="it-IT" dirty="0" err="1"/>
              <a:t>lower</a:t>
            </a:r>
            <a:r>
              <a:rPr lang="it-IT" dirty="0"/>
              <a:t>, </a:t>
            </a:r>
            <a:r>
              <a:rPr lang="it-IT" dirty="0" err="1"/>
              <a:t>upper</a:t>
            </a:r>
            <a:r>
              <a:rPr lang="it-IT" dirty="0"/>
              <a:t> ∈ R ⊂ </a:t>
            </a:r>
            <a:r>
              <a:rPr lang="it-IT" i="1" dirty="0">
                <a:cs typeface="Times New Roman" panose="02020603050405020304" pitchFamily="18" charset="0"/>
              </a:rPr>
              <a:t>R</a:t>
            </a:r>
            <a:r>
              <a:rPr lang="it-IT" dirty="0"/>
              <a:t>);</a:t>
            </a:r>
          </a:p>
          <a:p>
            <a:r>
              <a:rPr lang="it-IT" dirty="0"/>
              <a:t>All’interno di </a:t>
            </a:r>
            <a:r>
              <a:rPr lang="it-IT" dirty="0" err="1"/>
              <a:t>Hypro</a:t>
            </a:r>
            <a:r>
              <a:rPr lang="it-IT" dirty="0"/>
              <a:t>, una Box è definita dai suoi due punti estremi, minimo e massimo;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9CDE9BA-7C3F-4412-BFA9-29FA475BF1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0872" y="5353582"/>
            <a:ext cx="1157463" cy="1420753"/>
          </a:xfrm>
          <a:prstGeom prst="rect">
            <a:avLst/>
          </a:prstGeom>
          <a:ln w="3175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F99230E-0259-4B88-9DC5-92A3F8C4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665" y="5653401"/>
            <a:ext cx="2592094" cy="82111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74929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C8E8E-2ADB-4D3F-A2AD-8262E4C6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7560"/>
            <a:ext cx="9905998" cy="1905000"/>
          </a:xfrm>
        </p:spPr>
        <p:txBody>
          <a:bodyPr/>
          <a:lstStyle/>
          <a:p>
            <a:r>
              <a:rPr lang="it-IT" dirty="0"/>
              <a:t>Scelte implementative per la risoluzione del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976BF9-FAAF-405F-9D63-2B1906EFD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7171"/>
            <a:ext cx="9905998" cy="3616411"/>
          </a:xfrm>
        </p:spPr>
        <p:txBody>
          <a:bodyPr>
            <a:normAutofit/>
          </a:bodyPr>
          <a:lstStyle/>
          <a:p>
            <a:r>
              <a:rPr lang="it-IT" dirty="0">
                <a:latin typeface="+mj-lt"/>
              </a:rPr>
              <a:t>Il codice di Moggi gira attorno ad una classe principale i cui metodi effettuano proprio le operazioni descritte nello scopo del progetto;</a:t>
            </a:r>
          </a:p>
          <a:p>
            <a:r>
              <a:rPr lang="it-IT" dirty="0">
                <a:latin typeface="+mj-lt"/>
              </a:rPr>
              <a:t>Dopo una prima fase di correzione di errori minori del codice esistente, si è optato per la stesura di metodi che effettuassero la conversione da una Box di </a:t>
            </a:r>
            <a:r>
              <a:rPr lang="it-IT" dirty="0" err="1">
                <a:latin typeface="+mj-lt"/>
              </a:rPr>
              <a:t>Hypro</a:t>
            </a:r>
            <a:r>
              <a:rPr lang="it-IT" dirty="0">
                <a:latin typeface="+mj-lt"/>
              </a:rPr>
              <a:t> ad una Box di Moggi in modo da non dover modificare i sorgenti;</a:t>
            </a:r>
          </a:p>
          <a:p>
            <a:r>
              <a:rPr lang="it-IT" dirty="0">
                <a:latin typeface="+mj-lt"/>
              </a:rPr>
              <a:t>Questa conversione avviene mediante due metodi di una classe derivata da quella principale sopracitata, più specifica di quella padre;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22E543B-7274-4D7A-9CF2-4CB3DCB2A1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0872" y="5353582"/>
            <a:ext cx="1157463" cy="1420753"/>
          </a:xfrm>
          <a:prstGeom prst="rect">
            <a:avLst/>
          </a:prstGeom>
          <a:ln w="3175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D8BD136-9AFC-4F16-AE64-3EA572FF0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665" y="5653401"/>
            <a:ext cx="2592094" cy="82111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229639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581524-2E80-44D9-8A1F-268BC19B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1781"/>
            <a:ext cx="9905998" cy="1905000"/>
          </a:xfrm>
        </p:spPr>
        <p:txBody>
          <a:bodyPr/>
          <a:lstStyle/>
          <a:p>
            <a:r>
              <a:rPr lang="it-IT" dirty="0"/>
              <a:t>Scelte implementative per la risoluzione del problema (</a:t>
            </a:r>
            <a:r>
              <a:rPr lang="it-IT" dirty="0" err="1"/>
              <a:t>cont</a:t>
            </a:r>
            <a:r>
              <a:rPr lang="it-IT" dirty="0"/>
              <a:t>.)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011323-25E5-4A6F-99C5-8EC96B265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/>
          <a:lstStyle/>
          <a:p>
            <a:r>
              <a:rPr lang="it-IT" dirty="0"/>
              <a:t>I nuovi metodi, ottenuti tramite </a:t>
            </a:r>
            <a:r>
              <a:rPr lang="it-IT" dirty="0" err="1"/>
              <a:t>overloading</a:t>
            </a:r>
            <a:r>
              <a:rPr lang="it-IT" dirty="0"/>
              <a:t> di funzioni, sono in grado di generare, a partire da una Box di </a:t>
            </a:r>
            <a:r>
              <a:rPr lang="it-IT" dirty="0" err="1"/>
              <a:t>Hypro</a:t>
            </a:r>
            <a:r>
              <a:rPr lang="it-IT" dirty="0"/>
              <a:t>, una Box secondo gli ADT di Moggi e richiamare rispettivamente i metodi di cover e di aggiunta all’unione di rappresentazioni geometriche della classe padre. </a:t>
            </a:r>
          </a:p>
          <a:p>
            <a:r>
              <a:rPr lang="it-IT" dirty="0"/>
              <a:t>Come ultima operazione, è stato necessario rendere tutto il codice parametrico secondo un parametro template R in modo che i metodi possano essere invocati con Box di qualsiasi tipo.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7A75C22-4A3F-4256-8D34-F9C40D811B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0872" y="5353582"/>
            <a:ext cx="1157463" cy="1420753"/>
          </a:xfrm>
          <a:prstGeom prst="rect">
            <a:avLst/>
          </a:prstGeom>
          <a:ln w="3175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5CEB45F-3710-472A-B59B-36B5B6550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665" y="5653401"/>
            <a:ext cx="2592094" cy="82111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39394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B39E50-BBF3-45BF-AF51-0258BA31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1208"/>
            <a:ext cx="9905998" cy="1905000"/>
          </a:xfrm>
        </p:spPr>
        <p:txBody>
          <a:bodyPr/>
          <a:lstStyle/>
          <a:p>
            <a:r>
              <a:rPr lang="it-IT" dirty="0"/>
              <a:t>Difficoltà riscontrate &amp; APPROFONDIMENTO CONOSCENZE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58FEFB-90EF-4B93-8B1D-891A4706C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76208"/>
            <a:ext cx="9905998" cy="3124201"/>
          </a:xfrm>
        </p:spPr>
        <p:txBody>
          <a:bodyPr/>
          <a:lstStyle/>
          <a:p>
            <a:r>
              <a:rPr lang="it-IT" dirty="0"/>
              <a:t>Numerosi intoppi nell’installazione di </a:t>
            </a:r>
            <a:r>
              <a:rPr lang="it-IT" dirty="0" err="1"/>
              <a:t>Hypro</a:t>
            </a:r>
            <a:r>
              <a:rPr lang="it-IT" dirty="0"/>
              <a:t> e relative dipendenze: confronto diretto tramite la chat </a:t>
            </a:r>
            <a:r>
              <a:rPr lang="it-IT" dirty="0" err="1"/>
              <a:t>Slack</a:t>
            </a:r>
            <a:r>
              <a:rPr lang="it-IT" dirty="0"/>
              <a:t> con Stefan </a:t>
            </a:r>
            <a:r>
              <a:rPr lang="it-IT" dirty="0" err="1"/>
              <a:t>Schupp</a:t>
            </a:r>
            <a:r>
              <a:rPr lang="it-IT" dirty="0"/>
              <a:t> per la risoluzione dei problemi mediante i log del </a:t>
            </a:r>
            <a:r>
              <a:rPr lang="it-IT" dirty="0" err="1"/>
              <a:t>terminae</a:t>
            </a:r>
            <a:r>
              <a:rPr lang="it-IT" dirty="0"/>
              <a:t>. Aggiornamento di uno script precedentemente creato da </a:t>
            </a:r>
            <a:r>
              <a:rPr lang="it-IT" dirty="0" err="1"/>
              <a:t>Schupp</a:t>
            </a:r>
            <a:r>
              <a:rPr lang="it-IT" dirty="0"/>
              <a:t> con i comandi per far fronte ai nuovi errori non precedentemente considerati;</a:t>
            </a:r>
          </a:p>
          <a:p>
            <a:r>
              <a:rPr lang="it-IT" dirty="0"/>
              <a:t>Utilizzo di sorgenti template .</a:t>
            </a:r>
            <a:r>
              <a:rPr lang="it-IT" dirty="0" err="1"/>
              <a:t>tpp</a:t>
            </a:r>
            <a:r>
              <a:rPr lang="it-IT" dirty="0"/>
              <a:t> per separare la definizione dei metodi template negli </a:t>
            </a:r>
            <a:r>
              <a:rPr lang="it-IT" dirty="0" err="1"/>
              <a:t>header</a:t>
            </a:r>
            <a:r>
              <a:rPr lang="it-IT" dirty="0"/>
              <a:t> dalla loro implementazione;</a:t>
            </a:r>
          </a:p>
          <a:p>
            <a:r>
              <a:rPr lang="it-IT" dirty="0"/>
              <a:t>Template di </a:t>
            </a:r>
            <a:r>
              <a:rPr lang="it-IT" dirty="0" err="1"/>
              <a:t>typedef</a:t>
            </a:r>
            <a:r>
              <a:rPr lang="it-IT" dirty="0"/>
              <a:t> e standard </a:t>
            </a:r>
            <a:r>
              <a:rPr lang="it-IT" dirty="0" err="1"/>
              <a:t>c++</a:t>
            </a:r>
            <a:r>
              <a:rPr lang="it-IT" dirty="0"/>
              <a:t>11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76928B8-511E-4808-84F4-3FCE6E43EE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0872" y="5353582"/>
            <a:ext cx="1157463" cy="1420753"/>
          </a:xfrm>
          <a:prstGeom prst="rect">
            <a:avLst/>
          </a:prstGeom>
          <a:ln w="3175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31762D7-AA5E-4CD3-B200-E334FE206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665" y="5653401"/>
            <a:ext cx="2592094" cy="82111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61509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7FB52F-146A-4FF5-8C1B-5C5D3427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178"/>
            <a:ext cx="9905998" cy="1905000"/>
          </a:xfrm>
        </p:spPr>
        <p:txBody>
          <a:bodyPr/>
          <a:lstStyle/>
          <a:p>
            <a:r>
              <a:rPr lang="it-IT" dirty="0"/>
              <a:t>Difficoltà riscontrate &amp; APPROFONDIMENTO CONOSCENZE (CONT.)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A042C-B996-4315-9AC8-C70770BB7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5529"/>
            <a:ext cx="9905998" cy="3124201"/>
          </a:xfrm>
        </p:spPr>
        <p:txBody>
          <a:bodyPr/>
          <a:lstStyle/>
          <a:p>
            <a:r>
              <a:rPr lang="it-IT" dirty="0"/>
              <a:t>Introduzione a </a:t>
            </a:r>
            <a:r>
              <a:rPr lang="it-IT" dirty="0" err="1"/>
              <a:t>CMake</a:t>
            </a:r>
            <a:r>
              <a:rPr lang="it-IT" dirty="0"/>
              <a:t>: per installare </a:t>
            </a:r>
            <a:r>
              <a:rPr lang="it-IT" dirty="0" err="1"/>
              <a:t>Hypro</a:t>
            </a:r>
            <a:r>
              <a:rPr lang="it-IT" dirty="0"/>
              <a:t> e per la stesura del file CMakeLists.txt per compilare e linkare una libreria ad un progetto c++;</a:t>
            </a:r>
          </a:p>
          <a:p>
            <a:r>
              <a:rPr lang="it-IT" dirty="0"/>
              <a:t>Comprensione di un codice con diversi sorgenti generato da un’altra persona;</a:t>
            </a:r>
          </a:p>
          <a:p>
            <a:r>
              <a:rPr lang="it-IT" dirty="0" err="1"/>
              <a:t>Testing</a:t>
            </a:r>
            <a:r>
              <a:rPr lang="it-IT" dirty="0"/>
              <a:t> strutturale: schematizzazione e test di 726 </a:t>
            </a:r>
            <a:r>
              <a:rPr lang="it-IT" dirty="0" err="1"/>
              <a:t>branches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8ACB4A-C38D-4B3B-B1E9-5F5668140B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0872" y="5353582"/>
            <a:ext cx="1157463" cy="1420753"/>
          </a:xfrm>
          <a:prstGeom prst="rect">
            <a:avLst/>
          </a:prstGeom>
          <a:ln w="3175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BF6BB2E-F900-4455-9B8B-24E648BBA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665" y="5653401"/>
            <a:ext cx="2592094" cy="82111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16362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B7AF8-D6D5-4EF9-BED7-E9A8F553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4381"/>
            <a:ext cx="9905998" cy="1905000"/>
          </a:xfrm>
        </p:spPr>
        <p:txBody>
          <a:bodyPr/>
          <a:lstStyle/>
          <a:p>
            <a:r>
              <a:rPr lang="it-IT" dirty="0"/>
              <a:t>Se aa 2017/2018 - Pro e contro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EA0ABE-FAFD-4453-B4DA-F822C696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9889"/>
            <a:ext cx="9905998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Pro:</a:t>
            </a:r>
          </a:p>
          <a:p>
            <a:r>
              <a:rPr lang="it-IT" dirty="0"/>
              <a:t>Ampia scelta di progetti</a:t>
            </a:r>
          </a:p>
          <a:p>
            <a:r>
              <a:rPr lang="it-IT" dirty="0"/>
              <a:t>Responsabilizzazione</a:t>
            </a:r>
          </a:p>
          <a:p>
            <a:r>
              <a:rPr lang="it-IT" dirty="0"/>
              <a:t>Tanta assistenza da parte dei professori </a:t>
            </a:r>
          </a:p>
          <a:p>
            <a:pPr marL="0" indent="0">
              <a:buNone/>
            </a:pPr>
            <a:r>
              <a:rPr lang="it-IT" dirty="0"/>
              <a:t>Contro:</a:t>
            </a:r>
          </a:p>
          <a:p>
            <a:r>
              <a:rPr lang="it-IT" dirty="0"/>
              <a:t>Studenti non accontentati</a:t>
            </a:r>
          </a:p>
          <a:p>
            <a:r>
              <a:rPr lang="it-IT" dirty="0"/>
              <a:t>Ampia scelta ma assegnazione 1:1</a:t>
            </a:r>
          </a:p>
          <a:p>
            <a:r>
              <a:rPr lang="it-IT" dirty="0"/>
              <a:t>Mancanza di team per coerenza del mestiere, </a:t>
            </a:r>
            <a:r>
              <a:rPr lang="it-IT" dirty="0" err="1"/>
              <a:t>teamwork</a:t>
            </a:r>
            <a:r>
              <a:rPr lang="it-IT" dirty="0"/>
              <a:t>, tempo, manforte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E1FB6D2-091D-47A1-87FF-E7D50B5B1D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0872" y="5353582"/>
            <a:ext cx="1157463" cy="1420753"/>
          </a:xfrm>
          <a:prstGeom prst="rect">
            <a:avLst/>
          </a:prstGeom>
          <a:ln w="3175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C0AF577-2E1D-4016-84FF-C61348A28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665" y="5653401"/>
            <a:ext cx="2592094" cy="82111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2817959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Ret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Ret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Rete</Template>
  <TotalTime>595</TotalTime>
  <Words>579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Times New Roman</vt:lpstr>
      <vt:lpstr>Rete</vt:lpstr>
      <vt:lpstr>Estensione ad hypro</vt:lpstr>
      <vt:lpstr>Scopo del progetto</vt:lpstr>
      <vt:lpstr>Risorse necessarie</vt:lpstr>
      <vt:lpstr>Risorse di partenza</vt:lpstr>
      <vt:lpstr>Scelte implementative per la risoluzione del problema</vt:lpstr>
      <vt:lpstr>Scelte implementative per la risoluzione del problema (cont.)</vt:lpstr>
      <vt:lpstr>Difficoltà riscontrate &amp; APPROFONDIMENTO CONOSCENZE</vt:lpstr>
      <vt:lpstr>Difficoltà riscontrate &amp; APPROFONDIMENTO CONOSCENZE (CONT.)</vt:lpstr>
      <vt:lpstr>Se aa 2017/2018 - Pro e contro</vt:lpstr>
      <vt:lpstr>Estensione ad hypro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Estensione ad hypro</dc:title>
  <dc:creator>Gianluca</dc:creator>
  <cp:lastModifiedBy>Gianluca</cp:lastModifiedBy>
  <cp:revision>29</cp:revision>
  <dcterms:created xsi:type="dcterms:W3CDTF">2018-09-12T10:34:32Z</dcterms:created>
  <dcterms:modified xsi:type="dcterms:W3CDTF">2018-09-13T16:45:11Z</dcterms:modified>
</cp:coreProperties>
</file>