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5A16-D73A-4FA2-8460-4D98611F2887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ACA3-F40A-4318-989D-E6847191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63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3ACA3-F40A-4318-989D-E6847191944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1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E87-54E7-4FF4-B39E-952D39B43CE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052-1AF3-4EE4-94F8-043828C605DA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9987-6DEC-42EC-AB46-439F38728E8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8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BC6-29DE-42B2-BD18-FFC128C4EBA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A43D-8870-43FB-8170-2ED6C81088B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344-0FEC-4411-9A2A-2990DC9CDB1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9E6-A02C-4C66-B998-A0DF2080DEDA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57E3-1FAE-44EC-9DB4-DE6C3F54A3B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FCE8-98C5-4656-B5A3-D5A14BA9FDA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2FFCC-AB90-4E81-A00F-2A291EAD6310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21FC-EF6D-4EBC-A3FE-F18C97F3ACF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A738EF-2542-4AE5-B80D-E3DB3469562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9EC35-F80E-D713-B061-794198294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89" y="3008928"/>
            <a:ext cx="9845419" cy="9984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it-IT" sz="21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Ottimizzazione del processo di chiusura contabile attraverso la progettazione e l’implementazione di un sistema di forecasting</a:t>
            </a:r>
            <a:endParaRPr lang="it-IT" sz="21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8B759373-C96C-7386-DFC3-5CF0A022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45" y="778164"/>
            <a:ext cx="1507836" cy="15078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3A0AA9-AAFC-325B-93D0-5B8D36C08AE5}"/>
              </a:ext>
            </a:extLst>
          </p:cNvPr>
          <p:cNvSpPr txBox="1"/>
          <p:nvPr/>
        </p:nvSpPr>
        <p:spPr>
          <a:xfrm>
            <a:off x="2986808" y="2436276"/>
            <a:ext cx="602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Corso di laurea in ingegneria informatica e robotica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F1B556-E8C0-2FE6-095F-0297AFC393F1}"/>
              </a:ext>
            </a:extLst>
          </p:cNvPr>
          <p:cNvSpPr txBox="1"/>
          <p:nvPr/>
        </p:nvSpPr>
        <p:spPr>
          <a:xfrm>
            <a:off x="2992732" y="289334"/>
            <a:ext cx="602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UNIVERSIT</a:t>
            </a:r>
            <a:r>
              <a:rPr lang="it-IT" sz="1400" b="0" i="0" dirty="0">
                <a:effectLst/>
                <a:latin typeface="+mj-lt"/>
              </a:rPr>
              <a:t>À DEGLI STUDI DI PERUGIA</a:t>
            </a:r>
            <a:endParaRPr lang="it-IT" sz="14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D58AE75-D0A6-B611-B3DC-E57C61834125}"/>
              </a:ext>
            </a:extLst>
          </p:cNvPr>
          <p:cNvSpPr txBox="1"/>
          <p:nvPr/>
        </p:nvSpPr>
        <p:spPr>
          <a:xfrm>
            <a:off x="2156292" y="4918094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Laureando:</a:t>
            </a:r>
          </a:p>
          <a:p>
            <a:pPr algn="ctr"/>
            <a:r>
              <a:rPr lang="it-IT" sz="1400" dirty="0"/>
              <a:t>Gianluca Coletta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72026B-CD34-CEA0-1133-11079E194B32}"/>
              </a:ext>
            </a:extLst>
          </p:cNvPr>
          <p:cNvSpPr txBox="1"/>
          <p:nvPr/>
        </p:nvSpPr>
        <p:spPr>
          <a:xfrm>
            <a:off x="8374678" y="4918094"/>
            <a:ext cx="211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Relatore:</a:t>
            </a:r>
          </a:p>
          <a:p>
            <a:pPr algn="ctr"/>
            <a:r>
              <a:rPr lang="it-IT" sz="1400" dirty="0"/>
              <a:t>Fabrizio Montecchiani</a:t>
            </a:r>
          </a:p>
        </p:txBody>
      </p:sp>
      <p:pic>
        <p:nvPicPr>
          <p:cNvPr id="12" name="Immagine 11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75673900-3C3E-6DC7-5BBA-DE5749A20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95" y="5563945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E65DF-2EBC-829A-6038-100B8F52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894"/>
            <a:ext cx="10058400" cy="94402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APSIA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E66A59-3613-47CF-58F1-A02C5FDC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A161DB96-EFBD-1C32-27BB-A39230A4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9" name="Immagine 8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CF89BA83-C3CD-BD34-288F-9A9C4FD7B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9625D-6274-3149-AA60-76BADC28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893" y="638355"/>
            <a:ext cx="8012214" cy="84021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Obiettivo della tesi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7A0227-8575-924D-AF41-BECE8D29402E}"/>
              </a:ext>
            </a:extLst>
          </p:cNvPr>
          <p:cNvSpPr txBox="1"/>
          <p:nvPr/>
        </p:nvSpPr>
        <p:spPr>
          <a:xfrm>
            <a:off x="1713780" y="2164970"/>
            <a:ext cx="8764439" cy="19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r>
              <a:rPr lang="it-IT" sz="1400" dirty="0">
                <a:latin typeface="+mj-lt"/>
              </a:rPr>
              <a:t>Un’azienda quotata in borsa è </a:t>
            </a:r>
            <a:r>
              <a:rPr lang="it-IT" sz="1400" b="0" i="0" dirty="0">
                <a:effectLst/>
                <a:latin typeface="+mj-lt"/>
              </a:rPr>
              <a:t>soggetta alla necessità di rendicontare un bilancio ogni mese, il che richiede una pianificazione accurata delle risorse e delle attività di chiusura contabile.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Arial" panose="020B0604020202020204" pitchFamily="34" charset="0"/>
              <a:buChar char="•"/>
            </a:pPr>
            <a:endParaRPr lang="it-IT" sz="1400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r>
              <a:rPr lang="it-IT" sz="1400" dirty="0">
                <a:latin typeface="+mj-lt"/>
              </a:rPr>
              <a:t>Ogni mese vengono registrate numerose transazioni dai dipendenti all’interno del sistema Microsoft Dynamics 365.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endParaRPr lang="it-IT" sz="1400" dirty="0">
              <a:latin typeface="+mj-lt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4BC5C25-A544-5662-766A-DE230B0E4230}"/>
              </a:ext>
            </a:extLst>
          </p:cNvPr>
          <p:cNvSpPr/>
          <p:nvPr/>
        </p:nvSpPr>
        <p:spPr>
          <a:xfrm>
            <a:off x="2365074" y="4399212"/>
            <a:ext cx="7461849" cy="109581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6B80C9-2557-5707-0400-84FEBD9F679E}"/>
              </a:ext>
            </a:extLst>
          </p:cNvPr>
          <p:cNvSpPr txBox="1"/>
          <p:nvPr/>
        </p:nvSpPr>
        <p:spPr>
          <a:xfrm>
            <a:off x="2524662" y="4437973"/>
            <a:ext cx="7142672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b="1" dirty="0"/>
              <a:t>Obiettivo</a:t>
            </a:r>
            <a:r>
              <a:rPr lang="it-IT" sz="1400" dirty="0"/>
              <a:t>: creazione di un sistema di previsione del carico di lavoro per la chiusura contabile mensile utilizzando modelli di </a:t>
            </a:r>
            <a:r>
              <a:rPr lang="it-IT" sz="1400" b="1" dirty="0"/>
              <a:t>forecasting</a:t>
            </a:r>
            <a:r>
              <a:rPr lang="it-IT" sz="1400" dirty="0"/>
              <a:t> delle serie temporali.</a:t>
            </a:r>
          </a:p>
        </p:txBody>
      </p:sp>
      <p:pic>
        <p:nvPicPr>
          <p:cNvPr id="8" name="Immagine 7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ED13BCFD-EA0D-22DE-2AD9-2D1946AEA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800563-47AF-B886-CFCB-7A62F431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magine 5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25A1AD73-27B9-CFF9-4887-BFB7DED2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E950-29CB-D992-4F36-D6A8B4EA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696C6-9AB2-A371-0EFC-59759E6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Attività di chiusura contabile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07E27-2FE6-C2F1-ABE5-D96233A8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BA18F98E-7CFF-8973-73CC-56533782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DFDF6DA4-E60F-2FA1-9011-B9D01F275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AAB0-8642-A33E-4C2B-82FBC5D4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CBBD8-B05C-EE92-9C68-5E25FBE1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894"/>
            <a:ext cx="10058400" cy="94402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Il Dataset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66FF43-2287-119C-896C-A9DB8B9D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FAB88B7C-9B2F-A5F4-643A-4037A8D2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3" name="Immagine 2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F4CEFED5-1FB9-4700-FE54-5F4E28A7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7" name="Elemento grafico 6" descr="Database contorno">
            <a:extLst>
              <a:ext uri="{FF2B5EF4-FFF2-40B4-BE49-F238E27FC236}">
                <a16:creationId xmlns:a16="http://schemas.microsoft.com/office/drawing/2014/main" id="{2DE5150F-8B3C-D070-71D6-2BD02DE56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883" y="4727261"/>
            <a:ext cx="767765" cy="767765"/>
          </a:xfrm>
          <a:prstGeom prst="rect">
            <a:avLst/>
          </a:prstGeom>
        </p:spPr>
      </p:pic>
      <p:pic>
        <p:nvPicPr>
          <p:cNvPr id="9" name="Immagine 8" descr="Immagine che contiene schermata, Elementi grafici, simbolo, Blu elettrico&#10;&#10;Descrizione generata automaticamente">
            <a:extLst>
              <a:ext uri="{FF2B5EF4-FFF2-40B4-BE49-F238E27FC236}">
                <a16:creationId xmlns:a16="http://schemas.microsoft.com/office/drawing/2014/main" id="{0B71C6AA-83E9-9B5B-67A7-80162C8CC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95" y="2159600"/>
            <a:ext cx="627853" cy="764839"/>
          </a:xfrm>
          <a:prstGeom prst="rect">
            <a:avLst/>
          </a:prstGeom>
        </p:spPr>
      </p:pic>
      <p:pic>
        <p:nvPicPr>
          <p:cNvPr id="14" name="Immagine 13" descr="Immagine che contiene design, illustrazione&#10;&#10;Descrizione generata automaticamente con attendibilità media">
            <a:extLst>
              <a:ext uri="{FF2B5EF4-FFF2-40B4-BE49-F238E27FC236}">
                <a16:creationId xmlns:a16="http://schemas.microsoft.com/office/drawing/2014/main" id="{A6B1D6DF-67D0-687D-5102-402840F6F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3" y="3441967"/>
            <a:ext cx="767765" cy="76776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91D3B1-D644-CFE0-2097-E2E0EC4FD9C7}"/>
              </a:ext>
            </a:extLst>
          </p:cNvPr>
          <p:cNvSpPr txBox="1"/>
          <p:nvPr/>
        </p:nvSpPr>
        <p:spPr>
          <a:xfrm>
            <a:off x="2564088" y="2143199"/>
            <a:ext cx="7748833" cy="69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/>
              <a:t>Le transazioni vengono registrate tramite il portale </a:t>
            </a:r>
            <a:r>
              <a:rPr lang="it-IT" sz="1400" b="1" dirty="0"/>
              <a:t>Microsoft Dynamics 365 </a:t>
            </a:r>
            <a:r>
              <a:rPr lang="it-IT" sz="1400" dirty="0"/>
              <a:t>utilizzando appositi </a:t>
            </a:r>
            <a:r>
              <a:rPr lang="it-IT" sz="1400" i="1" dirty="0" err="1"/>
              <a:t>form</a:t>
            </a:r>
            <a:r>
              <a:rPr lang="it-IT" sz="1400" dirty="0"/>
              <a:t>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F640CC-A330-3CDC-C2BC-C54EA97B9D8E}"/>
              </a:ext>
            </a:extLst>
          </p:cNvPr>
          <p:cNvSpPr txBox="1"/>
          <p:nvPr/>
        </p:nvSpPr>
        <p:spPr>
          <a:xfrm>
            <a:off x="2564088" y="3428492"/>
            <a:ext cx="7748833" cy="69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/>
              <a:t>Successivamente vengono immagazzinate all’interno di un database relazionale di </a:t>
            </a:r>
            <a:r>
              <a:rPr lang="it-IT" sz="1400" b="1" dirty="0"/>
              <a:t>Microsoft SQL Server</a:t>
            </a:r>
            <a:r>
              <a:rPr lang="it-IT" sz="1400" dirty="0"/>
              <a:t>.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82DACF-144C-8A60-E37C-0AC2CE4772FA}"/>
              </a:ext>
            </a:extLst>
          </p:cNvPr>
          <p:cNvSpPr txBox="1"/>
          <p:nvPr/>
        </p:nvSpPr>
        <p:spPr>
          <a:xfrm>
            <a:off x="2564087" y="4601997"/>
            <a:ext cx="7748833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>
                <a:latin typeface="+mj-lt"/>
              </a:rPr>
              <a:t>Sono state estratte </a:t>
            </a:r>
            <a:r>
              <a:rPr lang="it-IT" sz="1400" b="0" i="0" dirty="0">
                <a:effectLst/>
                <a:latin typeface="+mj-lt"/>
              </a:rPr>
              <a:t>9’091’066 appartenenti a 5 differenti company (IT, FR, PL, RO, GB) dell’azienda X, cliente di APSIA, durante il periodo che va da Gennaio 2020 ad Aprile 2023.</a:t>
            </a:r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35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7D018-8908-65DC-1237-B14AB364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Forecasting di serie temporali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98B313-AD99-B386-C00B-DDDB358A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AC5ABDED-F72E-153D-6CDB-9E83666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E7CB9663-0A56-7898-2619-AA646DAAD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72F9-743D-B930-6443-D050CA2F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B9842-3EE8-6BB9-BAFC-9481E345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Exploratory</a:t>
            </a:r>
            <a:r>
              <a:rPr lang="it-IT" dirty="0">
                <a:solidFill>
                  <a:schemeClr val="tx1"/>
                </a:solidFill>
              </a:rPr>
              <a:t> Data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C1E0C3-0F7F-46A2-E04B-B744A3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8AE6F25B-DB2A-4AA1-1646-EF8F1A1A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50E179A4-5FE9-9ACB-2CA2-38ADC59A7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F3F79BE-DA63-F2D5-9853-81FA386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magine 3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218CD74E-90E4-37E0-9874-ED638497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9" name="Immagine 8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C16CAE05-5FD2-4819-7960-97BB3F67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4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1856</TotalTime>
  <Words>198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Verdana</vt:lpstr>
      <vt:lpstr>Wingdings</vt:lpstr>
      <vt:lpstr>Retrospettivo</vt:lpstr>
      <vt:lpstr>Ottimizzazione del processo di chiusura contabile attraverso la progettazione e l’implementazione di un sistema di forecasting</vt:lpstr>
      <vt:lpstr>APSIA</vt:lpstr>
      <vt:lpstr>Obiettivo della tesi</vt:lpstr>
      <vt:lpstr>Attività di chiusura contabile</vt:lpstr>
      <vt:lpstr>Il Dataset</vt:lpstr>
      <vt:lpstr>Forecasting di serie temporali</vt:lpstr>
      <vt:lpstr>Exploratory Data Analysis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Ottimizzazione del processo di chiusura contabile attraverso la progettazione e l’implementazione di un sistema di forecasting</dc:title>
  <dc:creator>Gianluca Coletta</dc:creator>
  <cp:lastModifiedBy>Gianluca Coletta</cp:lastModifiedBy>
  <cp:revision>5</cp:revision>
  <dcterms:created xsi:type="dcterms:W3CDTF">2024-02-12T17:20:03Z</dcterms:created>
  <dcterms:modified xsi:type="dcterms:W3CDTF">2024-02-15T16:27:28Z</dcterms:modified>
</cp:coreProperties>
</file>