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8" r:id="rId1"/>
  </p:sldMasterIdLst>
  <p:notesMasterIdLst>
    <p:notesMasterId r:id="rId39"/>
  </p:notesMasterIdLst>
  <p:sldIdLst>
    <p:sldId id="256" r:id="rId2"/>
    <p:sldId id="257" r:id="rId3"/>
    <p:sldId id="285" r:id="rId4"/>
    <p:sldId id="261" r:id="rId5"/>
    <p:sldId id="294" r:id="rId6"/>
    <p:sldId id="286" r:id="rId7"/>
    <p:sldId id="262" r:id="rId8"/>
    <p:sldId id="263" r:id="rId9"/>
    <p:sldId id="295" r:id="rId10"/>
    <p:sldId id="264" r:id="rId11"/>
    <p:sldId id="296" r:id="rId12"/>
    <p:sldId id="266" r:id="rId13"/>
    <p:sldId id="267" r:id="rId14"/>
    <p:sldId id="268" r:id="rId15"/>
    <p:sldId id="297" r:id="rId16"/>
    <p:sldId id="270" r:id="rId17"/>
    <p:sldId id="271" r:id="rId18"/>
    <p:sldId id="279" r:id="rId19"/>
    <p:sldId id="281" r:id="rId20"/>
    <p:sldId id="280" r:id="rId21"/>
    <p:sldId id="282" r:id="rId22"/>
    <p:sldId id="287" r:id="rId23"/>
    <p:sldId id="288" r:id="rId24"/>
    <p:sldId id="290" r:id="rId25"/>
    <p:sldId id="291" r:id="rId26"/>
    <p:sldId id="298" r:id="rId27"/>
    <p:sldId id="299" r:id="rId28"/>
    <p:sldId id="300" r:id="rId29"/>
    <p:sldId id="301" r:id="rId30"/>
    <p:sldId id="293" r:id="rId31"/>
    <p:sldId id="304" r:id="rId32"/>
    <p:sldId id="308" r:id="rId33"/>
    <p:sldId id="303" r:id="rId34"/>
    <p:sldId id="305" r:id="rId35"/>
    <p:sldId id="306" r:id="rId36"/>
    <p:sldId id="307" r:id="rId37"/>
    <p:sldId id="30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CA7DCC87-522C-403E-BE7B-55B3A4C1CC23}">
          <p14:sldIdLst>
            <p14:sldId id="256"/>
          </p14:sldIdLst>
        </p14:section>
        <p14:section name="Outline" id="{D34F3651-8141-4C39-8CF6-37B19400DF02}">
          <p14:sldIdLst>
            <p14:sldId id="257"/>
          </p14:sldIdLst>
        </p14:section>
        <p14:section name="IEEE 802.22 overview" id="{6BBCF1CE-C9EE-4D13-9972-AB3529161AA8}">
          <p14:sldIdLst>
            <p14:sldId id="285"/>
            <p14:sldId id="261"/>
            <p14:sldId id="294"/>
          </p14:sldIdLst>
        </p14:section>
        <p14:section name="Binary CTC" id="{97539676-8777-4A49-B5AF-D8F220404F0D}">
          <p14:sldIdLst>
            <p14:sldId id="286"/>
            <p14:sldId id="262"/>
            <p14:sldId id="263"/>
            <p14:sldId id="295"/>
            <p14:sldId id="264"/>
            <p14:sldId id="296"/>
            <p14:sldId id="266"/>
            <p14:sldId id="267"/>
            <p14:sldId id="268"/>
            <p14:sldId id="297"/>
            <p14:sldId id="270"/>
            <p14:sldId id="271"/>
            <p14:sldId id="279"/>
            <p14:sldId id="281"/>
            <p14:sldId id="280"/>
            <p14:sldId id="282"/>
            <p14:sldId id="287"/>
            <p14:sldId id="288"/>
            <p14:sldId id="290"/>
            <p14:sldId id="291"/>
            <p14:sldId id="298"/>
            <p14:sldId id="299"/>
            <p14:sldId id="300"/>
            <p14:sldId id="301"/>
            <p14:sldId id="293"/>
            <p14:sldId id="304"/>
            <p14:sldId id="308"/>
            <p14:sldId id="303"/>
            <p14:sldId id="305"/>
            <p14:sldId id="306"/>
            <p14:sldId id="307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F6B2-535F-463F-B094-A3F61B9CDE3B}" type="datetimeFigureOut">
              <a:rPr lang="it-IT" smtClean="0"/>
              <a:t>20/07/2016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B9977-52B6-4EC2-8EC3-03DAB744DA0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25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29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823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15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51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445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72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15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8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85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0718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1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54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070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8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01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341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224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9552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107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6313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1255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035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0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051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3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59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74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17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60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03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9977-52B6-4EC2-8EC3-03DAB744DA0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6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9D12-45D0-4965-9BA2-E844A8958926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488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073-9452-4800-A831-3D1EE02295A1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27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4999-95FC-4574-B9E1-83F039C8C43A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63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197E-CD5D-4E40-A10D-48393EE87024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25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E7DA-232C-4B67-A7C0-30CDCD34190C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9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88F1-3E48-4F2C-9F08-BE120758619E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06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6B06-21EE-46A3-B157-7BC8FC00F993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045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336F-A4F7-485B-8FC3-A3A737B1AD9D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900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D307-1511-43BE-A7E3-A48E2ACC4930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873-2233-4846-AC83-200905869FE3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3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F544-AEF0-4739-A775-40A9D0A59927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8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8E0-7ECC-472B-9B77-0436CF3B75C1}" type="datetime1">
              <a:rPr lang="it-IT" smtClean="0"/>
              <a:t>20/07/2016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2C0A-0C6D-41FD-9E32-0F3660F7DEF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65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2917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Channel Coding Project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-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IEEE 802.22-2011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5016138"/>
            <a:ext cx="9144000" cy="598713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 smtClean="0"/>
              <a:t>Gianluca Guerra</a:t>
            </a:r>
          </a:p>
          <a:p>
            <a:r>
              <a:rPr lang="it-IT" dirty="0" smtClean="0"/>
              <a:t>gianluca.guerra@studenti.unipd.it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55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circulation states 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4483827"/>
          </a:xfrm>
        </p:spPr>
        <p:txBody>
          <a:bodyPr>
            <a:normAutofit/>
          </a:bodyPr>
          <a:lstStyle/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it-IT" dirty="0" smtClean="0"/>
              <a:t>CRSC </a:t>
            </a:r>
            <a:r>
              <a:rPr lang="it-IT" dirty="0" err="1" smtClean="0"/>
              <a:t>codes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/>
              <a:t> </a:t>
            </a:r>
            <a:r>
              <a:rPr lang="en-US" dirty="0" smtClean="0"/>
              <a:t>tail-biting through the determination of the circulation states 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it-IT" dirty="0" err="1" smtClean="0"/>
              <a:t>Tail</a:t>
            </a:r>
            <a:r>
              <a:rPr lang="it-IT" dirty="0" smtClean="0"/>
              <a:t> </a:t>
            </a:r>
            <a:r>
              <a:rPr lang="it-IT" dirty="0" err="1" smtClean="0"/>
              <a:t>biting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the decoder to start and end in the </a:t>
            </a:r>
            <a:r>
              <a:rPr lang="it-IT" dirty="0" err="1" smtClean="0"/>
              <a:t>same</a:t>
            </a:r>
            <a:r>
              <a:rPr lang="it-IT" dirty="0" smtClean="0"/>
              <a:t> state </a:t>
            </a:r>
            <a:r>
              <a:rPr lang="it-IT" dirty="0" err="1" smtClean="0"/>
              <a:t>without</a:t>
            </a:r>
            <a:r>
              <a:rPr lang="it-IT" dirty="0" smtClean="0"/>
              <a:t> a zero </a:t>
            </a:r>
            <a:r>
              <a:rPr lang="it-IT" dirty="0" err="1" smtClean="0"/>
              <a:t>tail</a:t>
            </a:r>
            <a:r>
              <a:rPr lang="it-IT" dirty="0" smtClean="0"/>
              <a:t> code </a:t>
            </a:r>
            <a:r>
              <a:rPr lang="it-IT" dirty="0" err="1" smtClean="0"/>
              <a:t>block</a:t>
            </a:r>
            <a:r>
              <a:rPr lang="it-IT" dirty="0" smtClean="0"/>
              <a:t> </a:t>
            </a:r>
            <a:r>
              <a:rPr lang="it-IT" dirty="0" err="1" smtClean="0"/>
              <a:t>termination</a:t>
            </a:r>
            <a:endParaRPr lang="it-IT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it-IT" dirty="0" smtClean="0"/>
              <a:t>The </a:t>
            </a:r>
            <a:r>
              <a:rPr lang="it-IT" dirty="0" err="1" smtClean="0"/>
              <a:t>circulation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are </a:t>
            </a:r>
            <a:r>
              <a:rPr lang="it-IT" dirty="0" err="1" smtClean="0"/>
              <a:t>unknown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decoder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it-IT" dirty="0" err="1" smtClean="0"/>
              <a:t>Algorithm</a:t>
            </a:r>
            <a:r>
              <a:rPr lang="it-IT" dirty="0" smtClean="0"/>
              <a:t> for the </a:t>
            </a:r>
            <a:r>
              <a:rPr lang="it-IT" dirty="0" err="1" smtClean="0"/>
              <a:t>circulation</a:t>
            </a:r>
            <a:r>
              <a:rPr lang="it-IT" dirty="0" smtClean="0"/>
              <a:t> state </a:t>
            </a:r>
            <a:r>
              <a:rPr lang="it-IT" dirty="0" err="1" smtClean="0"/>
              <a:t>determination</a:t>
            </a:r>
            <a:endParaRPr lang="it-IT" dirty="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it-IT" dirty="0" err="1" smtClean="0"/>
              <a:t>Initialize</a:t>
            </a:r>
            <a:r>
              <a:rPr lang="it-IT" dirty="0" smtClean="0"/>
              <a:t> the encoder with 0 state. </a:t>
            </a:r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it-IT" dirty="0" err="1" smtClean="0"/>
              <a:t>Encode</a:t>
            </a:r>
            <a:r>
              <a:rPr lang="it-IT" dirty="0" smtClean="0"/>
              <a:t> the input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producing</a:t>
            </a:r>
            <a:r>
              <a:rPr lang="it-IT" dirty="0" smtClean="0"/>
              <a:t> </a:t>
            </a:r>
            <a:r>
              <a:rPr lang="it-IT" dirty="0" err="1" smtClean="0"/>
              <a:t>redundancy</a:t>
            </a:r>
            <a:endParaRPr lang="it-IT" dirty="0" smtClean="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it-IT" dirty="0" err="1" smtClean="0"/>
              <a:t>Determine</a:t>
            </a:r>
            <a:r>
              <a:rPr lang="it-IT" dirty="0" smtClean="0"/>
              <a:t> the </a:t>
            </a:r>
            <a:r>
              <a:rPr lang="it-IT" dirty="0" err="1" smtClean="0"/>
              <a:t>circulation</a:t>
            </a:r>
            <a:r>
              <a:rPr lang="it-IT" dirty="0" smtClean="0"/>
              <a:t> state </a:t>
            </a:r>
            <a:r>
              <a:rPr lang="it-IT" dirty="0" err="1" smtClean="0"/>
              <a:t>according</a:t>
            </a:r>
            <a:r>
              <a:rPr lang="it-IT" dirty="0" smtClean="0"/>
              <a:t> with the </a:t>
            </a:r>
            <a:r>
              <a:rPr lang="it-IT" dirty="0" err="1" smtClean="0"/>
              <a:t>final</a:t>
            </a:r>
            <a:r>
              <a:rPr lang="it-IT" dirty="0" smtClean="0"/>
              <a:t> state, and the </a:t>
            </a:r>
            <a:r>
              <a:rPr lang="it-IT" dirty="0" err="1" smtClean="0"/>
              <a:t>length</a:t>
            </a:r>
            <a:r>
              <a:rPr lang="it-IT" dirty="0" smtClean="0"/>
              <a:t> N of the input </a:t>
            </a:r>
            <a:r>
              <a:rPr lang="it-IT" dirty="0" err="1" smtClean="0"/>
              <a:t>couples</a:t>
            </a:r>
            <a:r>
              <a:rPr lang="it-IT" dirty="0" smtClean="0"/>
              <a:t> (A,B) (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)</a:t>
            </a:r>
            <a:endParaRPr lang="en-US" dirty="0" smtClean="0"/>
          </a:p>
          <a:p>
            <a:pPr marL="457200" lvl="1" indent="0">
              <a:buSzPct val="70000"/>
              <a:buNone/>
            </a:pPr>
            <a:endParaRPr lang="en-US" baseline="-25000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0" lvl="1" indent="0">
              <a:buSzPct val="70000"/>
              <a:buNone/>
            </a:pPr>
            <a:endParaRPr lang="en-US" dirty="0" smtClean="0"/>
          </a:p>
          <a:p>
            <a:pP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6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circulation states (2)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32" y="2208040"/>
            <a:ext cx="8863972" cy="2771366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0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The </a:t>
            </a:r>
            <a:r>
              <a:rPr lang="it-IT" b="1" dirty="0" err="1" smtClean="0">
                <a:solidFill>
                  <a:srgbClr val="FF0000"/>
                </a:solidFill>
              </a:rPr>
              <a:t>interleaver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478100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it-IT" dirty="0" smtClean="0"/>
              <a:t>The </a:t>
            </a:r>
            <a:r>
              <a:rPr lang="it-IT" dirty="0" err="1" smtClean="0"/>
              <a:t>interleaver</a:t>
            </a:r>
            <a:r>
              <a:rPr lang="it-IT" dirty="0" smtClean="0"/>
              <a:t> </a:t>
            </a:r>
            <a:r>
              <a:rPr lang="it-IT" dirty="0" err="1" smtClean="0"/>
              <a:t>permutes</a:t>
            </a:r>
            <a:r>
              <a:rPr lang="it-IT" dirty="0" smtClean="0"/>
              <a:t> the input </a:t>
            </a:r>
            <a:r>
              <a:rPr lang="it-IT" dirty="0" err="1" smtClean="0"/>
              <a:t>stream</a:t>
            </a:r>
            <a:r>
              <a:rPr lang="it-IT" dirty="0" smtClean="0"/>
              <a:t> on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endParaRPr lang="it-IT" dirty="0" smtClean="0"/>
          </a:p>
          <a:p>
            <a:pPr marL="914400" lvl="1" indent="-457200">
              <a:lnSpc>
                <a:spcPct val="110000"/>
              </a:lnSpc>
              <a:buSzPct val="70000"/>
              <a:buFont typeface="+mj-lt"/>
              <a:buAutoNum type="arabicPeriod"/>
            </a:pPr>
            <a:r>
              <a:rPr lang="it-IT" dirty="0" smtClean="0"/>
              <a:t>Inside the input </a:t>
            </a:r>
            <a:r>
              <a:rPr lang="it-IT" dirty="0" err="1" smtClean="0"/>
              <a:t>couples</a:t>
            </a:r>
            <a:r>
              <a:rPr lang="it-IT" dirty="0" smtClean="0"/>
              <a:t> (intra-</a:t>
            </a:r>
            <a:r>
              <a:rPr lang="it-IT" dirty="0" err="1" smtClean="0"/>
              <a:t>couples</a:t>
            </a:r>
            <a:r>
              <a:rPr lang="it-IT" dirty="0" smtClean="0"/>
              <a:t> </a:t>
            </a:r>
            <a:r>
              <a:rPr lang="it-IT" dirty="0" err="1" smtClean="0"/>
              <a:t>interleaving</a:t>
            </a:r>
            <a:r>
              <a:rPr lang="it-IT" dirty="0" smtClean="0"/>
              <a:t>)</a:t>
            </a:r>
          </a:p>
          <a:p>
            <a:pPr marL="914400" lvl="1" indent="-457200">
              <a:lnSpc>
                <a:spcPct val="110000"/>
              </a:lnSpc>
              <a:buSzPct val="70000"/>
              <a:buFont typeface="+mj-lt"/>
              <a:buAutoNum type="arabicPeriod"/>
            </a:pP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couples</a:t>
            </a:r>
            <a:r>
              <a:rPr lang="it-IT" dirty="0" smtClean="0"/>
              <a:t> (inter-</a:t>
            </a:r>
            <a:r>
              <a:rPr lang="it-IT" dirty="0" err="1" smtClean="0"/>
              <a:t>couples</a:t>
            </a:r>
            <a:r>
              <a:rPr lang="it-IT" dirty="0" smtClean="0"/>
              <a:t> </a:t>
            </a:r>
            <a:r>
              <a:rPr lang="it-IT" dirty="0" err="1" smtClean="0"/>
              <a:t>interleaving</a:t>
            </a:r>
            <a:r>
              <a:rPr lang="it-IT" dirty="0" smtClean="0"/>
              <a:t>)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it-IT" dirty="0" err="1" smtClean="0"/>
              <a:t>Interleaving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it-IT" dirty="0" err="1" smtClean="0"/>
              <a:t>If</a:t>
            </a:r>
            <a:r>
              <a:rPr lang="it-IT" dirty="0" smtClean="0"/>
              <a:t> (j </a:t>
            </a:r>
            <a:r>
              <a:rPr lang="it-IT" dirty="0" err="1" smtClean="0"/>
              <a:t>mod</a:t>
            </a:r>
            <a:r>
              <a:rPr lang="it-IT" dirty="0" smtClean="0"/>
              <a:t> 2) = 0, </a:t>
            </a:r>
            <a:r>
              <a:rPr lang="it-IT" dirty="0" err="1" smtClean="0"/>
              <a:t>then</a:t>
            </a:r>
            <a:r>
              <a:rPr lang="it-IT" dirty="0" smtClean="0"/>
              <a:t> (A,B) = (B,A),  </a:t>
            </a:r>
            <a:r>
              <a:rPr lang="it-IT" dirty="0" err="1" smtClean="0"/>
              <a:t>where</a:t>
            </a:r>
            <a:r>
              <a:rPr lang="it-IT" dirty="0" smtClean="0"/>
              <a:t>  j = 0 … N-1</a:t>
            </a:r>
          </a:p>
          <a:p>
            <a:pPr marL="914400" lvl="1" indent="-457200">
              <a:buSzPct val="70000"/>
              <a:buFont typeface="+mj-lt"/>
              <a:buAutoNum type="arabicPeriod"/>
            </a:pPr>
            <a:r>
              <a:rPr lang="it-IT" dirty="0" err="1" smtClean="0"/>
              <a:t>If</a:t>
            </a:r>
            <a:r>
              <a:rPr lang="it-IT" dirty="0" smtClean="0"/>
              <a:t> (j </a:t>
            </a:r>
            <a:r>
              <a:rPr lang="it-IT" dirty="0" err="1" smtClean="0"/>
              <a:t>mod</a:t>
            </a:r>
            <a:r>
              <a:rPr lang="it-IT" dirty="0" smtClean="0"/>
              <a:t> 4) = 0, </a:t>
            </a:r>
            <a:r>
              <a:rPr lang="it-IT" dirty="0" err="1" smtClean="0"/>
              <a:t>then</a:t>
            </a:r>
            <a:r>
              <a:rPr lang="it-IT" dirty="0" smtClean="0"/>
              <a:t> P = 0;</a:t>
            </a:r>
          </a:p>
          <a:p>
            <a:pPr marL="457200" lvl="1" indent="0">
              <a:buSzPct val="70000"/>
              <a:buNone/>
            </a:pPr>
            <a:r>
              <a:rPr lang="it-IT" dirty="0"/>
              <a:t> </a:t>
            </a:r>
            <a:r>
              <a:rPr lang="it-IT" dirty="0" smtClean="0"/>
              <a:t>      </a:t>
            </a:r>
            <a:r>
              <a:rPr lang="it-IT" dirty="0" err="1" smtClean="0"/>
              <a:t>If</a:t>
            </a:r>
            <a:r>
              <a:rPr lang="it-IT" dirty="0" smtClean="0"/>
              <a:t> (j </a:t>
            </a:r>
            <a:r>
              <a:rPr lang="it-IT" dirty="0" err="1" smtClean="0"/>
              <a:t>mod</a:t>
            </a:r>
            <a:r>
              <a:rPr lang="it-IT" dirty="0" smtClean="0"/>
              <a:t> 4) = 1, </a:t>
            </a:r>
            <a:r>
              <a:rPr lang="it-IT" dirty="0" err="1" smtClean="0"/>
              <a:t>then</a:t>
            </a:r>
            <a:r>
              <a:rPr lang="it-IT" dirty="0" smtClean="0"/>
              <a:t> P = N/2 + P1;</a:t>
            </a:r>
          </a:p>
          <a:p>
            <a:pPr marL="457200" lvl="1" indent="0">
              <a:buSzPct val="70000"/>
              <a:buNone/>
            </a:pPr>
            <a:r>
              <a:rPr lang="it-IT" dirty="0"/>
              <a:t>	</a:t>
            </a:r>
            <a:r>
              <a:rPr lang="it-IT" dirty="0" err="1" smtClean="0"/>
              <a:t>If</a:t>
            </a:r>
            <a:r>
              <a:rPr lang="it-IT" dirty="0"/>
              <a:t> (j </a:t>
            </a:r>
            <a:r>
              <a:rPr lang="it-IT" dirty="0" err="1"/>
              <a:t>mod</a:t>
            </a:r>
            <a:r>
              <a:rPr lang="it-IT" dirty="0"/>
              <a:t> 4) = </a:t>
            </a:r>
            <a:r>
              <a:rPr lang="it-IT" dirty="0" smtClean="0"/>
              <a:t>2, </a:t>
            </a:r>
            <a:r>
              <a:rPr lang="it-IT" dirty="0" err="1"/>
              <a:t>then</a:t>
            </a:r>
            <a:r>
              <a:rPr lang="it-IT" dirty="0"/>
              <a:t> P = </a:t>
            </a:r>
            <a:r>
              <a:rPr lang="it-IT" dirty="0" smtClean="0"/>
              <a:t>P2;</a:t>
            </a:r>
            <a:endParaRPr lang="en-US" dirty="0"/>
          </a:p>
          <a:p>
            <a:pPr marL="914400" lvl="2" indent="0">
              <a:buSzPct val="70000"/>
              <a:buNone/>
            </a:pPr>
            <a:r>
              <a:rPr lang="it-IT" sz="2400" dirty="0" err="1" smtClean="0"/>
              <a:t>If</a:t>
            </a:r>
            <a:r>
              <a:rPr lang="it-IT" sz="2400" dirty="0" smtClean="0"/>
              <a:t> (j </a:t>
            </a:r>
            <a:r>
              <a:rPr lang="it-IT" sz="2400" dirty="0" err="1" smtClean="0"/>
              <a:t>mod</a:t>
            </a:r>
            <a:r>
              <a:rPr lang="it-IT" sz="2400" dirty="0" smtClean="0"/>
              <a:t> 4) = 3, </a:t>
            </a:r>
            <a:r>
              <a:rPr lang="it-IT" sz="2400" dirty="0" err="1" smtClean="0"/>
              <a:t>then</a:t>
            </a:r>
            <a:r>
              <a:rPr lang="it-IT" sz="2400" dirty="0" smtClean="0"/>
              <a:t> P = N/2 + P3;</a:t>
            </a:r>
          </a:p>
          <a:p>
            <a:pPr marL="914400" lvl="2" indent="0">
              <a:buSzPct val="70000"/>
              <a:buNone/>
            </a:pPr>
            <a:r>
              <a:rPr lang="it-IT" sz="2400" dirty="0" smtClean="0"/>
              <a:t>i = (P0*j + P + 1) </a:t>
            </a:r>
            <a:r>
              <a:rPr lang="it-IT" sz="2400" dirty="0" err="1" smtClean="0"/>
              <a:t>mod</a:t>
            </a:r>
            <a:r>
              <a:rPr lang="it-IT" sz="2400" dirty="0" smtClean="0"/>
              <a:t> N, </a:t>
            </a:r>
          </a:p>
          <a:p>
            <a:pPr marL="914400" lvl="2" indent="0">
              <a:buSzPct val="70000"/>
              <a:buNone/>
            </a:pPr>
            <a:r>
              <a:rPr lang="it-IT" sz="2400" dirty="0" err="1" smtClean="0"/>
              <a:t>where</a:t>
            </a:r>
            <a:r>
              <a:rPr lang="it-IT" sz="2400" dirty="0" smtClean="0"/>
              <a:t> j = 0 … N-1 and P0, P1, P2, P3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 </a:t>
            </a:r>
            <a:r>
              <a:rPr lang="it-IT" sz="2400" dirty="0" err="1" smtClean="0"/>
              <a:t>depending</a:t>
            </a:r>
            <a:r>
              <a:rPr lang="it-IT" sz="2400" dirty="0" smtClean="0"/>
              <a:t> on N</a:t>
            </a:r>
            <a:endParaRPr lang="en-US" sz="2400" b="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9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The encoder </a:t>
            </a:r>
            <a:r>
              <a:rPr lang="it-IT" b="1" dirty="0" err="1" smtClean="0">
                <a:solidFill>
                  <a:srgbClr val="FF0000"/>
                </a:solidFill>
              </a:rPr>
              <a:t>block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diagram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1277937"/>
            <a:ext cx="6734175" cy="43148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9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puncturing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</p:spPr>
            <p:txBody>
              <a:bodyPr>
                <a:noAutofit/>
              </a:bodyPr>
              <a:lstStyle/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The encoder can </a:t>
                </a:r>
                <a:r>
                  <a:rPr lang="it-IT" dirty="0" err="1" smtClean="0"/>
                  <a:t>achieve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different</a:t>
                </a:r>
                <a:r>
                  <a:rPr lang="it-IT" dirty="0" smtClean="0"/>
                  <a:t> code </a:t>
                </a:r>
                <a:r>
                  <a:rPr lang="it-IT" dirty="0" err="1" smtClean="0"/>
                  <a:t>rates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puncturing</a:t>
                </a:r>
                <a:r>
                  <a:rPr lang="it-IT" dirty="0" smtClean="0"/>
                  <a:t> some of the </a:t>
                </a:r>
                <a:r>
                  <a:rPr lang="it-IT" dirty="0" err="1" smtClean="0"/>
                  <a:t>parity</a:t>
                </a:r>
                <a:r>
                  <a:rPr lang="it-IT" dirty="0" smtClean="0"/>
                  <a:t> bits</a:t>
                </a:r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The IEEE 802.22 </a:t>
                </a:r>
                <a:r>
                  <a:rPr lang="it-IT" dirty="0" err="1" smtClean="0"/>
                  <a:t>provides</a:t>
                </a:r>
                <a:r>
                  <a:rPr lang="it-IT" dirty="0" smtClean="0"/>
                  <a:t> 4 </a:t>
                </a:r>
                <a:r>
                  <a:rPr lang="it-IT" dirty="0" err="1" smtClean="0"/>
                  <a:t>possible</a:t>
                </a:r>
                <a:r>
                  <a:rPr lang="it-IT" dirty="0" smtClean="0"/>
                  <a:t> code </a:t>
                </a:r>
                <a:r>
                  <a:rPr lang="it-IT" dirty="0" err="1" smtClean="0"/>
                  <a:t>rates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namely</a:t>
                </a:r>
                <a:r>
                  <a:rPr lang="it-IT" dirty="0" smtClean="0"/>
                  <a:t> 1/2, 2/3, 3/4 and 5/6, </a:t>
                </a:r>
                <a:r>
                  <a:rPr lang="it-IT" dirty="0" err="1" smtClean="0"/>
                  <a:t>where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puncturing</a:t>
                </a:r>
                <a:r>
                  <a:rPr lang="it-IT" dirty="0" smtClean="0"/>
                  <a:t> pattern on the </a:t>
                </a:r>
                <a:r>
                  <a:rPr lang="it-IT" dirty="0" err="1" smtClean="0"/>
                  <a:t>parity</a:t>
                </a:r>
                <a:r>
                  <a:rPr lang="it-IT" dirty="0" smtClean="0"/>
                  <a:t> bits (</a:t>
                </a:r>
                <a:r>
                  <a:rPr lang="it-IT" dirty="0" err="1" smtClean="0"/>
                  <a:t>both</a:t>
                </a:r>
                <a:r>
                  <a:rPr lang="it-IT" dirty="0" smtClean="0"/>
                  <a:t> Y1 and Y2) are </a:t>
                </a:r>
                <a:r>
                  <a:rPr lang="it-IT" dirty="0" err="1" smtClean="0"/>
                  <a:t>respectively</a:t>
                </a:r>
                <a:r>
                  <a:rPr lang="it-IT" dirty="0" smtClean="0"/>
                  <a:t> </a:t>
                </a:r>
              </a:p>
              <a:p>
                <a:pPr lvl="1">
                  <a:buSzPct val="7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1 1 1 1 1 1</m:t>
                        </m:r>
                      </m:e>
                    </m:d>
                  </m:oMath>
                </a14:m>
                <a:endParaRPr lang="it-IT" b="0" dirty="0" smtClean="0"/>
              </a:p>
              <a:p>
                <a:pPr lvl="1">
                  <a:buSzPct val="7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>
                  <a:buSzPct val="7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0 0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0 0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>
                  <a:buSzPct val="7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  <a:blipFill rotWithShape="0">
                <a:blip r:embed="rId3"/>
                <a:stretch>
                  <a:fillRect l="-522" t="-231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0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3</a:t>
            </a:r>
            <a:r>
              <a:rPr lang="en-US" sz="5400" b="1" dirty="0" smtClean="0">
                <a:solidFill>
                  <a:srgbClr val="FF0000"/>
                </a:solidFill>
              </a:rPr>
              <a:t>. Duo-binary Convolutional Turbo Code decoding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1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Dual-binary CTC decoding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4746172"/>
          </a:xfrm>
        </p:spPr>
        <p:txBody>
          <a:bodyPr>
            <a:normAutofit/>
          </a:bodyPr>
          <a:lstStyle/>
          <a:p>
            <a:pPr marL="0" indent="0">
              <a:buSzPct val="70000"/>
              <a:buNone/>
            </a:pPr>
            <a:endParaRPr lang="en-US" dirty="0" smtClean="0"/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Two main </a:t>
            </a:r>
            <a:r>
              <a:rPr lang="en-US" dirty="0" err="1" smtClean="0"/>
              <a:t>approches</a:t>
            </a:r>
            <a:endParaRPr lang="en-US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Decoding through Soft Output Viterbi Algorithm (SOVA)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Decoding through </a:t>
            </a:r>
            <a:r>
              <a:rPr lang="en-US" b="1" dirty="0" smtClean="0"/>
              <a:t>message passing </a:t>
            </a:r>
            <a:r>
              <a:rPr lang="en-US" dirty="0" smtClean="0"/>
              <a:t>algorithms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b="1" dirty="0" smtClean="0"/>
              <a:t>Sum-product</a:t>
            </a:r>
            <a:r>
              <a:rPr lang="en-US" dirty="0" smtClean="0"/>
              <a:t> (“almost” MAP symbols decoding)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it-IT" b="1" dirty="0" err="1" smtClean="0"/>
              <a:t>Min</a:t>
            </a:r>
            <a:r>
              <a:rPr lang="it-IT" b="1" dirty="0" smtClean="0"/>
              <a:t>-sum</a:t>
            </a:r>
            <a:r>
              <a:rPr lang="it-IT" dirty="0" smtClean="0"/>
              <a:t> (</a:t>
            </a:r>
            <a:r>
              <a:rPr lang="en-US" dirty="0" smtClean="0"/>
              <a:t>“almost” MAP sequence decoding</a:t>
            </a:r>
            <a:r>
              <a:rPr lang="it-IT" dirty="0" smtClean="0"/>
              <a:t>)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it-IT" dirty="0" smtClean="0"/>
              <a:t>Message </a:t>
            </a:r>
            <a:r>
              <a:rPr lang="it-IT" dirty="0" err="1" smtClean="0"/>
              <a:t>passing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a MAP </a:t>
            </a:r>
            <a:r>
              <a:rPr lang="it-IT" dirty="0" err="1" smtClean="0"/>
              <a:t>approach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cycles</a:t>
            </a:r>
            <a:r>
              <a:rPr lang="it-IT" dirty="0" smtClean="0"/>
              <a:t> in the </a:t>
            </a:r>
            <a:r>
              <a:rPr lang="it-IT" dirty="0" err="1" smtClean="0"/>
              <a:t>Forney</a:t>
            </a:r>
            <a:r>
              <a:rPr lang="it-IT" dirty="0" smtClean="0"/>
              <a:t> style Factor </a:t>
            </a:r>
            <a:r>
              <a:rPr lang="it-IT" dirty="0" err="1" smtClean="0"/>
              <a:t>Graph</a:t>
            </a:r>
            <a:r>
              <a:rPr lang="it-IT" dirty="0" smtClean="0"/>
              <a:t> (FFG) </a:t>
            </a:r>
            <a:r>
              <a:rPr lang="it-IT" dirty="0" err="1" smtClean="0"/>
              <a:t>representation</a:t>
            </a:r>
            <a:r>
              <a:rPr lang="it-IT" dirty="0" smtClean="0"/>
              <a:t> of the code. </a:t>
            </a:r>
            <a:r>
              <a:rPr lang="it-IT" dirty="0" err="1" smtClean="0"/>
              <a:t>However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CTC </a:t>
            </a:r>
            <a:r>
              <a:rPr lang="it-IT" dirty="0" err="1" smtClean="0"/>
              <a:t>decoding</a:t>
            </a:r>
            <a:r>
              <a:rPr lang="it-IT" dirty="0" smtClean="0"/>
              <a:t> are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providing</a:t>
            </a:r>
            <a:r>
              <a:rPr lang="it-IT" dirty="0" smtClean="0"/>
              <a:t> a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b="1" dirty="0" smtClean="0"/>
              <a:t>schedule</a:t>
            </a:r>
            <a:r>
              <a:rPr lang="it-IT" dirty="0" smtClean="0"/>
              <a:t> and an </a:t>
            </a:r>
            <a:r>
              <a:rPr lang="it-IT" b="1" dirty="0" err="1" smtClean="0"/>
              <a:t>initialization</a:t>
            </a:r>
            <a:endParaRPr lang="en-US" b="1" dirty="0" smtClean="0"/>
          </a:p>
          <a:p>
            <a:pPr marL="457200" lvl="1" indent="0">
              <a:buSzPct val="70000"/>
              <a:buNone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Duo-binary convolutional turbo code decoding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88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message passing decoding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</p:spPr>
            <p:txBody>
              <a:bodyPr>
                <a:normAutofit/>
              </a:bodyPr>
              <a:lstStyle/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The MAP symbol decoding criterion is given by </a:t>
                </a:r>
              </a:p>
              <a:p>
                <a:pPr marL="457200" lvl="1" indent="0">
                  <a:buSzPct val="70000"/>
                  <a:buNone/>
                </a:pPr>
                <a:endParaRPr lang="it-IT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it-IT" b="0" dirty="0" smtClean="0"/>
              </a:p>
              <a:p>
                <a:pPr marL="457200" lvl="1" indent="0">
                  <a:buSzPct val="70000"/>
                  <a:buNone/>
                </a:pPr>
                <a:endParaRPr lang="it-IT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The MAP </a:t>
                </a:r>
                <a:r>
                  <a:rPr lang="it-IT" dirty="0" err="1" smtClean="0"/>
                  <a:t>sequence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decoding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criterion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given</a:t>
                </a:r>
                <a:r>
                  <a:rPr lang="it-IT" dirty="0" smtClean="0"/>
                  <a:t> by</a:t>
                </a:r>
              </a:p>
              <a:p>
                <a:pPr marL="457200" lvl="1" indent="0">
                  <a:buSzPct val="70000"/>
                  <a:buNone/>
                </a:pPr>
                <a:r>
                  <a:rPr lang="it-IT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SzPct val="70000"/>
                  <a:buNone/>
                </a:pPr>
                <a:endParaRPr lang="it-IT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err="1" smtClean="0"/>
                  <a:t>However</a:t>
                </a:r>
                <a:r>
                  <a:rPr lang="it-IT" dirty="0" smtClean="0"/>
                  <a:t> the A Posteriori </a:t>
                </a:r>
                <a:r>
                  <a:rPr lang="it-IT" dirty="0" err="1" smtClean="0"/>
                  <a:t>Probability</a:t>
                </a:r>
                <a:r>
                  <a:rPr lang="it-IT" dirty="0" smtClean="0"/>
                  <a:t> (APP)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still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same</a:t>
                </a:r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  <a:blipFill rotWithShape="0">
                <a:blip r:embed="rId3"/>
                <a:stretch>
                  <a:fillRect l="-522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3. Duo-binary </a:t>
            </a:r>
            <a:r>
              <a:rPr lang="en-US" dirty="0"/>
              <a:t>convolutional turbo code decoding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1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The FFG of the APP </a:t>
            </a:r>
            <a:r>
              <a:rPr lang="it-IT" b="1" dirty="0" err="1" smtClean="0">
                <a:solidFill>
                  <a:srgbClr val="FF0000"/>
                </a:solidFill>
              </a:rPr>
              <a:t>function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80" y="1193075"/>
            <a:ext cx="3324639" cy="4673571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 Duo-binary convolutional turbo code decoding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Message </a:t>
            </a:r>
            <a:r>
              <a:rPr lang="it-IT" b="1" dirty="0" err="1" smtClean="0">
                <a:solidFill>
                  <a:srgbClr val="FF0000"/>
                </a:solidFill>
              </a:rPr>
              <a:t>passing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initialization</a:t>
            </a:r>
            <a:r>
              <a:rPr lang="it-IT" b="1" dirty="0" smtClean="0">
                <a:solidFill>
                  <a:srgbClr val="FF0000"/>
                </a:solidFill>
              </a:rPr>
              <a:t> and schedule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SzPct val="70000"/>
                  <a:buFont typeface="+mj-lt"/>
                  <a:buAutoNum type="arabicPeriod"/>
                </a:pPr>
                <a:r>
                  <a:rPr lang="it-IT" dirty="0" smtClean="0"/>
                  <a:t>Initialize the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equality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factors</a:t>
                </a:r>
                <a:r>
                  <a:rPr lang="it-IT" dirty="0" smtClean="0"/>
                  <a:t> with the a priori </a:t>
                </a:r>
                <a:r>
                  <a:rPr lang="it-IT" dirty="0" err="1" smtClean="0"/>
                  <a:t>probability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it-IT" b="0" dirty="0" smtClean="0"/>
              </a:p>
              <a:p>
                <a:pPr marL="514350" indent="-514350">
                  <a:buSzPct val="70000"/>
                  <a:buFont typeface="+mj-lt"/>
                  <a:buAutoNum type="arabicPeriod"/>
                </a:pPr>
                <a:r>
                  <a:rPr lang="it-IT" dirty="0" err="1" smtClean="0"/>
                  <a:t>Run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circular</a:t>
                </a:r>
                <a:r>
                  <a:rPr lang="it-IT" dirty="0" smtClean="0"/>
                  <a:t> BCJR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upper</a:t>
                </a:r>
                <a:r>
                  <a:rPr lang="it-IT" dirty="0" smtClean="0"/>
                  <a:t> code and set the </a:t>
                </a:r>
                <a:r>
                  <a:rPr lang="it-IT" dirty="0" err="1" smtClean="0"/>
                  <a:t>extrinsic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to the </a:t>
                </a:r>
                <a:r>
                  <a:rPr lang="it-IT" dirty="0" err="1" smtClean="0"/>
                  <a:t>equality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factors</a:t>
                </a:r>
                <a:endParaRPr lang="it-IT" dirty="0" smtClean="0"/>
              </a:p>
              <a:p>
                <a:pPr marL="514350" indent="-514350">
                  <a:buSzPct val="70000"/>
                  <a:buFont typeface="+mj-lt"/>
                  <a:buAutoNum type="arabicPeriod"/>
                </a:pPr>
                <a:r>
                  <a:rPr lang="it-IT" dirty="0" err="1" smtClean="0"/>
                  <a:t>Run</a:t>
                </a:r>
                <a:r>
                  <a:rPr lang="it-IT" dirty="0" smtClean="0"/>
                  <a:t> the </a:t>
                </a:r>
                <a:r>
                  <a:rPr lang="en-US" dirty="0" smtClean="0"/>
                  <a:t>circular</a:t>
                </a:r>
                <a:r>
                  <a:rPr lang="it-IT" dirty="0" smtClean="0"/>
                  <a:t> BCJR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on the </a:t>
                </a:r>
                <a:r>
                  <a:rPr lang="it-IT" dirty="0" err="1" smtClean="0"/>
                  <a:t>lower</a:t>
                </a:r>
                <a:r>
                  <a:rPr lang="it-IT" dirty="0" smtClean="0"/>
                  <a:t> code </a:t>
                </a:r>
                <a:r>
                  <a:rPr lang="it-IT" dirty="0" err="1" smtClean="0"/>
                  <a:t>using</a:t>
                </a:r>
                <a:r>
                  <a:rPr lang="it-IT" dirty="0"/>
                  <a:t> </a:t>
                </a:r>
                <a:r>
                  <a:rPr lang="it-IT" dirty="0" err="1" smtClean="0"/>
                  <a:t>interleaved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coming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equality</a:t>
                </a:r>
                <a:r>
                  <a:rPr lang="it-IT" dirty="0" smtClean="0"/>
                  <a:t> factor </a:t>
                </a:r>
                <a:r>
                  <a:rPr lang="it-IT" dirty="0" err="1" smtClean="0"/>
                  <a:t>nodes</a:t>
                </a:r>
                <a:r>
                  <a:rPr lang="it-IT" dirty="0" smtClean="0"/>
                  <a:t>, and set the </a:t>
                </a:r>
                <a:r>
                  <a:rPr lang="it-IT" dirty="0" err="1" smtClean="0"/>
                  <a:t>interleaved</a:t>
                </a:r>
                <a:r>
                  <a:rPr lang="it-IT" dirty="0"/>
                  <a:t> </a:t>
                </a:r>
                <a:r>
                  <a:rPr lang="it-IT" dirty="0" err="1" smtClean="0"/>
                  <a:t>extrinsic</a:t>
                </a:r>
                <a:r>
                  <a:rPr lang="it-IT" dirty="0" smtClean="0"/>
                  <a:t> 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equality factors</a:t>
                </a:r>
              </a:p>
              <a:p>
                <a:pPr marL="514350" indent="-514350">
                  <a:buSzPct val="70000"/>
                  <a:buFont typeface="+mj-lt"/>
                  <a:buAutoNum type="arabicPeriod"/>
                </a:pPr>
                <a:r>
                  <a:rPr lang="it-IT" dirty="0" smtClean="0"/>
                  <a:t>Go to </a:t>
                </a:r>
                <a:r>
                  <a:rPr lang="it-IT" dirty="0" err="1" smtClean="0"/>
                  <a:t>step</a:t>
                </a:r>
                <a:r>
                  <a:rPr lang="it-IT" dirty="0" smtClean="0"/>
                  <a:t> 1. </a:t>
                </a:r>
                <a:r>
                  <a:rPr lang="it-IT" dirty="0" err="1" smtClean="0"/>
                  <a:t>until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convergence</a:t>
                </a:r>
                <a:r>
                  <a:rPr lang="it-IT" dirty="0" smtClean="0"/>
                  <a:t> or maximum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iteration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reached</a:t>
                </a:r>
                <a:endParaRPr lang="it-IT" dirty="0" smtClean="0"/>
              </a:p>
              <a:p>
                <a:pPr marL="514350" indent="-514350">
                  <a:buSzPct val="70000"/>
                  <a:buFont typeface="+mj-lt"/>
                  <a:buAutoNum type="arabicPeriod"/>
                </a:pPr>
                <a:r>
                  <a:rPr lang="it-IT" dirty="0" err="1" smtClean="0"/>
                  <a:t>Marginalizalize</a:t>
                </a:r>
                <a:r>
                  <a:rPr lang="it-IT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  <a:blipFill rotWithShape="0">
                <a:blip r:embed="rId3"/>
                <a:stretch>
                  <a:fillRect l="-638" t="-2313" r="-464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 Duo-binary convolutional turbo code decoding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466410"/>
          </a:xfrm>
        </p:spPr>
        <p:txBody>
          <a:bodyPr>
            <a:normAutofit/>
          </a:bodyPr>
          <a:lstStyle/>
          <a:p>
            <a:pPr marL="514350" indent="-514350">
              <a:buSzPct val="70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SzPct val="70000"/>
              <a:buFont typeface="+mj-lt"/>
              <a:buAutoNum type="arabicPeriod"/>
            </a:pPr>
            <a:r>
              <a:rPr lang="en-US" dirty="0" smtClean="0"/>
              <a:t>Standard IEEE 802.22-2011 overview</a:t>
            </a:r>
          </a:p>
          <a:p>
            <a:pPr marL="514350" indent="-514350">
              <a:buSzPct val="70000"/>
              <a:buFont typeface="+mj-lt"/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Convolutional</a:t>
            </a:r>
            <a:r>
              <a:rPr lang="it-IT" dirty="0" smtClean="0"/>
              <a:t> Turbo Code (CTC) </a:t>
            </a:r>
            <a:r>
              <a:rPr lang="it-IT" dirty="0" err="1" smtClean="0"/>
              <a:t>encoding</a:t>
            </a:r>
            <a:endParaRPr lang="it-IT" dirty="0"/>
          </a:p>
          <a:p>
            <a:pPr marL="514350" indent="-514350">
              <a:buSzPct val="70000"/>
              <a:buFont typeface="+mj-lt"/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binary</a:t>
            </a:r>
            <a:r>
              <a:rPr lang="it-IT" dirty="0" smtClean="0"/>
              <a:t> CTC </a:t>
            </a:r>
            <a:r>
              <a:rPr lang="it-IT" dirty="0" err="1" smtClean="0"/>
              <a:t>decoding</a:t>
            </a:r>
            <a:endParaRPr lang="en-US" dirty="0" smtClean="0"/>
          </a:p>
          <a:p>
            <a:pPr marL="514350" indent="-514350">
              <a:buSzPct val="70000"/>
              <a:buFont typeface="+mj-lt"/>
              <a:buAutoNum type="arabicPeriod"/>
            </a:pPr>
            <a:r>
              <a:rPr lang="en-US" dirty="0" smtClean="0"/>
              <a:t>Bit Interleaved Coded Modulation (BCIM)</a:t>
            </a:r>
          </a:p>
          <a:p>
            <a:pPr marL="514350" indent="-514350">
              <a:buSzPct val="70000"/>
              <a:buFont typeface="+mj-lt"/>
              <a:buAutoNum type="arabicPeriod"/>
            </a:pPr>
            <a:r>
              <a:rPr lang="en-US" dirty="0" smtClean="0"/>
              <a:t>Performance evaluation in AWGN channel</a:t>
            </a:r>
          </a:p>
          <a:p>
            <a:pPr marL="914400" lvl="1" indent="-457200">
              <a:buSzPct val="70000"/>
              <a:buFont typeface="+mj-lt"/>
              <a:buAutoNum type="alphaLcPeriod"/>
            </a:pPr>
            <a:endParaRPr lang="en-US" dirty="0" smtClean="0"/>
          </a:p>
          <a:p>
            <a:pPr marL="457200" lvl="1" indent="0">
              <a:buSzPct val="70000"/>
              <a:buNone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88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circular BCJR on the CRSC component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 Duo-binary convolutional turbo code decoding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20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4"/>
                <a:ext cx="10515600" cy="4927069"/>
              </a:xfrm>
            </p:spPr>
            <p:txBody>
              <a:bodyPr>
                <a:normAutofit/>
              </a:bodyPr>
              <a:lstStyle/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Initialization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err="1" smtClean="0"/>
                  <a:t>Backward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update: </a:t>
                </a:r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=→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err="1" smtClean="0"/>
                  <a:t>Forward</a:t>
                </a:r>
                <a:r>
                  <a:rPr lang="it-IT" dirty="0"/>
                  <a:t>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update:</a:t>
                </a:r>
              </a:p>
              <a:p>
                <a:pPr marL="0" indent="0"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err="1" smtClean="0"/>
                  <a:t>Extrinsic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messages</a:t>
                </a:r>
                <a:r>
                  <a:rPr lang="it-IT" dirty="0" smtClean="0"/>
                  <a:t> update:</a:t>
                </a:r>
              </a:p>
              <a:p>
                <a:pPr marL="0" indent="0"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4"/>
                <a:ext cx="10515600" cy="4927069"/>
              </a:xfrm>
              <a:blipFill rotWithShape="0"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7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BCJR on the CRSC component </a:t>
            </a:r>
            <a:r>
              <a:rPr lang="en-US" b="1" dirty="0" smtClean="0">
                <a:solidFill>
                  <a:srgbClr val="FF0000"/>
                </a:solidFill>
              </a:rPr>
              <a:t>code 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 Duo-binary convolutional turbo code decoding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21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5"/>
                <a:ext cx="10515600" cy="4983888"/>
              </a:xfrm>
            </p:spPr>
            <p:txBody>
              <a:bodyPr/>
              <a:lstStyle/>
              <a:p>
                <a:pP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Since the initial state is not known at the receiver, the BCJR algorithm must be ran in a circular fashion for the backward and forward messages update, providing a dummy initialization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>
                  <a:buSzPct val="82000"/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 The BCJR exploits the sum-</a:t>
                </a:r>
                <a:r>
                  <a:rPr lang="it-IT" dirty="0" err="1" smtClean="0"/>
                  <a:t>product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, the </a:t>
                </a:r>
                <a:r>
                  <a:rPr lang="it-IT" dirty="0" err="1" smtClean="0"/>
                  <a:t>min</a:t>
                </a:r>
                <a:r>
                  <a:rPr lang="it-IT" dirty="0" smtClean="0"/>
                  <a:t>-sum </a:t>
                </a:r>
                <a:r>
                  <a:rPr lang="it-IT" dirty="0" err="1" smtClean="0"/>
                  <a:t>version</a:t>
                </a:r>
                <a:r>
                  <a:rPr lang="it-IT" dirty="0" smtClean="0"/>
                  <a:t>, in log domain, can be </a:t>
                </a:r>
                <a:r>
                  <a:rPr lang="it-IT" dirty="0" err="1" smtClean="0"/>
                  <a:t>obtained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replacing</a:t>
                </a:r>
                <a:r>
                  <a:rPr lang="en-US" dirty="0" smtClean="0"/>
                  <a:t> </a:t>
                </a:r>
              </a:p>
              <a:p>
                <a:pPr lvl="1">
                  <a:buSzPct val="82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+ 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it-IT" b="0" dirty="0" smtClean="0"/>
              </a:p>
              <a:p>
                <a:pPr lvl="1">
                  <a:buSzPct val="82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+</m:t>
                    </m:r>
                  </m:oMath>
                </a14:m>
                <a:endParaRPr lang="it-IT" dirty="0" smtClean="0"/>
              </a:p>
              <a:p>
                <a:pPr lvl="1">
                  <a:buSzPct val="82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>
                  <a:buSzPct val="82000"/>
                  <a:buFont typeface="Courier New" panose="02070309020205020404" pitchFamily="49" charset="0"/>
                  <a:buChar char="o"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5"/>
                <a:ext cx="10515600" cy="4983888"/>
              </a:xfrm>
              <a:blipFill rotWithShape="0">
                <a:blip r:embed="rId3"/>
                <a:stretch>
                  <a:fillRect l="-754" t="-20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4</a:t>
            </a:r>
            <a:r>
              <a:rPr lang="en-US" sz="5400" b="1" dirty="0" smtClean="0">
                <a:solidFill>
                  <a:srgbClr val="FF0000"/>
                </a:solidFill>
              </a:rPr>
              <a:t>. Bit Interleaved Code Modulation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4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BICM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4. Bit </a:t>
            </a:r>
            <a:r>
              <a:rPr lang="it-IT" dirty="0" err="1" smtClean="0"/>
              <a:t>interleaved</a:t>
            </a:r>
            <a:r>
              <a:rPr lang="it-IT" dirty="0" smtClean="0"/>
              <a:t> </a:t>
            </a:r>
            <a:r>
              <a:rPr lang="it-IT" dirty="0" err="1" smtClean="0"/>
              <a:t>coded</a:t>
            </a:r>
            <a:r>
              <a:rPr lang="it-IT" dirty="0" smtClean="0"/>
              <a:t> </a:t>
            </a:r>
            <a:r>
              <a:rPr lang="it-IT" dirty="0" err="1" smtClean="0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23</a:t>
            </a:fld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Exploits the </a:t>
            </a:r>
            <a:r>
              <a:rPr lang="it-IT" b="1" dirty="0" err="1" smtClean="0"/>
              <a:t>binary</a:t>
            </a:r>
            <a:r>
              <a:rPr lang="it-IT" b="1" dirty="0" smtClean="0"/>
              <a:t> CTC encoder</a:t>
            </a:r>
            <a:r>
              <a:rPr lang="it-IT" dirty="0" smtClean="0"/>
              <a:t> and a </a:t>
            </a:r>
            <a:r>
              <a:rPr lang="it-IT" b="1" dirty="0" err="1" smtClean="0"/>
              <a:t>conform</a:t>
            </a:r>
            <a:r>
              <a:rPr lang="it-IT" b="1" dirty="0" smtClean="0"/>
              <a:t> </a:t>
            </a:r>
            <a:r>
              <a:rPr lang="it-IT" b="1" dirty="0" err="1" smtClean="0"/>
              <a:t>map</a:t>
            </a:r>
            <a:r>
              <a:rPr lang="it-IT" b="1" dirty="0" smtClean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dirty="0" err="1" smtClean="0"/>
              <a:t>Gray</a:t>
            </a:r>
            <a:r>
              <a:rPr lang="it-IT" dirty="0" smtClean="0"/>
              <a:t>) to </a:t>
            </a:r>
            <a:r>
              <a:rPr lang="it-IT" dirty="0" err="1" smtClean="0"/>
              <a:t>have</a:t>
            </a:r>
            <a:r>
              <a:rPr lang="it-IT" dirty="0" smtClean="0"/>
              <a:t> an M-</a:t>
            </a:r>
            <a:r>
              <a:rPr lang="it-IT" dirty="0" err="1" smtClean="0"/>
              <a:t>ary</a:t>
            </a:r>
            <a:r>
              <a:rPr lang="it-IT" dirty="0" smtClean="0"/>
              <a:t> </a:t>
            </a:r>
            <a:r>
              <a:rPr lang="it-IT" dirty="0" err="1" smtClean="0"/>
              <a:t>modulation</a:t>
            </a:r>
            <a:r>
              <a:rPr lang="it-IT" dirty="0" smtClean="0"/>
              <a:t> format.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A </a:t>
            </a:r>
            <a:r>
              <a:rPr lang="it-IT" b="1" dirty="0" smtClean="0"/>
              <a:t>bit </a:t>
            </a:r>
            <a:r>
              <a:rPr lang="it-IT" b="1" dirty="0" err="1" smtClean="0"/>
              <a:t>interleaver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correlation</a:t>
            </a:r>
            <a:r>
              <a:rPr lang="it-IT" dirty="0" smtClean="0"/>
              <a:t> </a:t>
            </a:r>
            <a:r>
              <a:rPr lang="it-IT" dirty="0" err="1" smtClean="0"/>
              <a:t>betweeen</a:t>
            </a:r>
            <a:r>
              <a:rPr lang="it-IT" dirty="0" smtClean="0"/>
              <a:t> </a:t>
            </a:r>
            <a:r>
              <a:rPr lang="it-IT" dirty="0" err="1" smtClean="0"/>
              <a:t>neighbors</a:t>
            </a:r>
            <a:r>
              <a:rPr lang="it-IT" dirty="0" smtClean="0"/>
              <a:t> bits in the </a:t>
            </a:r>
            <a:r>
              <a:rPr lang="it-IT" dirty="0" err="1" smtClean="0"/>
              <a:t>codeword</a:t>
            </a: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79" y="4248244"/>
            <a:ext cx="7225042" cy="11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Constellation mapping and modulation 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4483827"/>
          </a:xfrm>
        </p:spPr>
        <p:txBody>
          <a:bodyPr>
            <a:noAutofit/>
          </a:bodyPr>
          <a:lstStyle/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it-IT" b="0" dirty="0" smtClean="0">
                <a:ea typeface="Cambria Math" panose="02040503050406030204" pitchFamily="18" charset="0"/>
              </a:rPr>
              <a:t>The standard </a:t>
            </a:r>
            <a:r>
              <a:rPr lang="it-IT" b="0" dirty="0" err="1" smtClean="0">
                <a:ea typeface="Cambria Math" panose="02040503050406030204" pitchFamily="18" charset="0"/>
              </a:rPr>
              <a:t>provides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Gray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constellation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mapping</a:t>
            </a:r>
            <a:r>
              <a:rPr lang="it-IT" b="0" dirty="0" smtClean="0">
                <a:ea typeface="Cambria Math" panose="02040503050406030204" pitchFamily="18" charset="0"/>
              </a:rPr>
              <a:t> for </a:t>
            </a:r>
            <a:r>
              <a:rPr lang="it-IT" b="0" dirty="0" err="1" smtClean="0">
                <a:ea typeface="Cambria Math" panose="02040503050406030204" pitchFamily="18" charset="0"/>
              </a:rPr>
              <a:t>three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types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modulation</a:t>
            </a:r>
            <a:r>
              <a:rPr lang="it-IT" dirty="0" smtClean="0">
                <a:ea typeface="Cambria Math" panose="02040503050406030204" pitchFamily="18" charset="0"/>
              </a:rPr>
              <a:t>, </a:t>
            </a:r>
            <a:r>
              <a:rPr lang="it-IT" dirty="0" err="1" smtClean="0">
                <a:ea typeface="Cambria Math" panose="02040503050406030204" pitchFamily="18" charset="0"/>
              </a:rPr>
              <a:t>namely</a:t>
            </a:r>
            <a:r>
              <a:rPr lang="it-IT" dirty="0" smtClean="0">
                <a:ea typeface="Cambria Math" panose="02040503050406030204" pitchFamily="18" charset="0"/>
              </a:rPr>
              <a:t>, QPSK, 16-QAM, 64-QAM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it-IT" b="0" dirty="0" smtClean="0">
                <a:ea typeface="Cambria Math" panose="02040503050406030204" pitchFamily="18" charset="0"/>
              </a:rPr>
              <a:t>QPSK </a:t>
            </a:r>
            <a:r>
              <a:rPr lang="it-IT" b="0" dirty="0" err="1" smtClean="0">
                <a:ea typeface="Cambria Math" panose="02040503050406030204" pitchFamily="18" charset="0"/>
              </a:rPr>
              <a:t>Gray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coding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constellation</a:t>
            </a:r>
            <a:r>
              <a:rPr lang="it-IT" b="0" dirty="0" smtClean="0">
                <a:ea typeface="Cambria Math" panose="02040503050406030204" pitchFamily="18" charset="0"/>
              </a:rPr>
              <a:t> </a:t>
            </a:r>
            <a:r>
              <a:rPr lang="it-IT" b="0" dirty="0" err="1" smtClean="0">
                <a:ea typeface="Cambria Math" panose="02040503050406030204" pitchFamily="18" charset="0"/>
              </a:rPr>
              <a:t>mapping</a:t>
            </a:r>
            <a:endParaRPr lang="it-IT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24</a:t>
            </a:fld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637010"/>
            <a:ext cx="33623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Constellation mapping and modulation </a:t>
            </a:r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25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16-QAM </a:t>
            </a:r>
            <a:r>
              <a:rPr lang="it-IT" dirty="0" err="1" smtClean="0"/>
              <a:t>Gray</a:t>
            </a:r>
            <a:r>
              <a:rPr lang="it-IT" dirty="0" smtClean="0"/>
              <a:t> </a:t>
            </a:r>
            <a:r>
              <a:rPr lang="it-IT" dirty="0" err="1" smtClean="0"/>
              <a:t>coding</a:t>
            </a:r>
            <a:r>
              <a:rPr lang="it-IT" dirty="0" smtClean="0"/>
              <a:t> </a:t>
            </a:r>
            <a:r>
              <a:rPr lang="it-IT" dirty="0" err="1" smtClean="0"/>
              <a:t>constellation</a:t>
            </a:r>
            <a:r>
              <a:rPr lang="it-IT" dirty="0" smtClean="0"/>
              <a:t> </a:t>
            </a:r>
            <a:r>
              <a:rPr lang="it-IT" dirty="0" err="1" smtClean="0"/>
              <a:t>mapping</a:t>
            </a:r>
            <a:endParaRPr lang="it-IT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14" y="1668836"/>
            <a:ext cx="4522371" cy="45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Constellation mapping and modulation </a:t>
            </a:r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26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 64-QAM </a:t>
            </a:r>
            <a:r>
              <a:rPr lang="it-IT" dirty="0" err="1" smtClean="0"/>
              <a:t>Gray</a:t>
            </a:r>
            <a:r>
              <a:rPr lang="it-IT" dirty="0" smtClean="0"/>
              <a:t> </a:t>
            </a:r>
            <a:r>
              <a:rPr lang="it-IT" dirty="0" err="1" smtClean="0"/>
              <a:t>coding</a:t>
            </a:r>
            <a:r>
              <a:rPr lang="it-IT" dirty="0" smtClean="0"/>
              <a:t> </a:t>
            </a:r>
            <a:r>
              <a:rPr lang="it-IT" dirty="0" err="1" smtClean="0"/>
              <a:t>constellation</a:t>
            </a:r>
            <a:r>
              <a:rPr lang="it-IT" dirty="0" smtClean="0"/>
              <a:t> </a:t>
            </a:r>
            <a:r>
              <a:rPr lang="it-IT" dirty="0" err="1" smtClean="0"/>
              <a:t>mapping</a:t>
            </a:r>
            <a:endParaRPr lang="it-IT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56" y="1739083"/>
            <a:ext cx="4904829" cy="46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BICM decoding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27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5"/>
                <a:ext cx="10515600" cy="4983888"/>
              </a:xfrm>
            </p:spPr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 Message </a:t>
                </a:r>
                <a:r>
                  <a:rPr lang="it-IT" dirty="0" err="1" smtClean="0"/>
                  <a:t>passing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suitable</a:t>
                </a:r>
                <a:r>
                  <a:rPr lang="it-IT" dirty="0" smtClean="0"/>
                  <a:t> for BICM </a:t>
                </a:r>
                <a:r>
                  <a:rPr lang="it-IT" dirty="0" err="1" smtClean="0"/>
                  <a:t>decoding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introducing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proper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conform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node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in the factor </a:t>
                </a:r>
                <a:r>
                  <a:rPr lang="it-IT" dirty="0" err="1" smtClean="0"/>
                  <a:t>graph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after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The </a:t>
                </a:r>
                <a:r>
                  <a:rPr lang="it-IT" dirty="0" err="1" smtClean="0"/>
                  <a:t>exiting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message</a:t>
                </a:r>
                <a:r>
                  <a:rPr lang="it-IT" dirty="0" smtClean="0"/>
                  <a:t> from the </a:t>
                </a:r>
                <a:r>
                  <a:rPr lang="it-IT" dirty="0" err="1" smtClean="0"/>
                  <a:t>conform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node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it-IT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𝑚𝑎𝑝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ea typeface="Cambria Math" panose="02040503050406030204" pitchFamily="18" charset="0"/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it-IT" dirty="0" err="1"/>
                  <a:t>w</a:t>
                </a:r>
                <a:r>
                  <a:rPr lang="it-IT" dirty="0" err="1" smtClean="0"/>
                  <a:t>here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cardinality</a:t>
                </a:r>
                <a:r>
                  <a:rPr lang="it-IT" dirty="0" smtClean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it-IT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5"/>
                <a:ext cx="10515600" cy="4983888"/>
              </a:xfrm>
              <a:blipFill rotWithShape="0"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47" y="2031841"/>
            <a:ext cx="2484071" cy="21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BICM decoding schedule 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28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 BICM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conform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are </a:t>
            </a:r>
            <a:r>
              <a:rPr lang="it-IT" dirty="0" err="1" smtClean="0"/>
              <a:t>updated</a:t>
            </a:r>
            <a:r>
              <a:rPr lang="it-IT" dirty="0" smtClean="0"/>
              <a:t> the first </a:t>
            </a:r>
            <a:r>
              <a:rPr lang="it-IT" dirty="0" err="1" smtClean="0"/>
              <a:t>iteration</a:t>
            </a:r>
            <a:r>
              <a:rPr lang="it-IT" dirty="0" smtClean="0"/>
              <a:t> and soft information </a:t>
            </a:r>
            <a:r>
              <a:rPr lang="it-IT" dirty="0" err="1" smtClean="0"/>
              <a:t>sent</a:t>
            </a:r>
            <a:r>
              <a:rPr lang="it-IT" dirty="0" smtClean="0"/>
              <a:t> to the CTC 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r>
              <a:rPr lang="it-IT" dirty="0" smtClean="0"/>
              <a:t>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on the CTC </a:t>
            </a:r>
            <a:r>
              <a:rPr lang="it-IT" dirty="0" err="1" smtClean="0"/>
              <a:t>without</a:t>
            </a:r>
            <a:r>
              <a:rPr lang="it-IT" dirty="0" smtClean="0"/>
              <a:t> re-</a:t>
            </a:r>
            <a:r>
              <a:rPr lang="it-IT" dirty="0" err="1" smtClean="0"/>
              <a:t>evaluate</a:t>
            </a:r>
            <a:r>
              <a:rPr lang="it-IT" dirty="0" smtClean="0"/>
              <a:t> the </a:t>
            </a:r>
            <a:r>
              <a:rPr lang="it-IT" dirty="0" err="1" smtClean="0"/>
              <a:t>conform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endParaRPr lang="it-IT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</a:t>
            </a:r>
            <a:r>
              <a:rPr lang="it-IT" dirty="0" smtClean="0"/>
              <a:t>BICM-ID (Iterative </a:t>
            </a:r>
            <a:r>
              <a:rPr lang="it-IT" dirty="0" err="1" smtClean="0"/>
              <a:t>demapping</a:t>
            </a:r>
            <a:r>
              <a:rPr lang="it-IT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conform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are </a:t>
            </a:r>
            <a:r>
              <a:rPr lang="it-IT" dirty="0" err="1" smtClean="0"/>
              <a:t>updated</a:t>
            </a:r>
            <a:r>
              <a:rPr lang="it-IT" dirty="0" smtClean="0"/>
              <a:t> </a:t>
            </a:r>
            <a:r>
              <a:rPr lang="it-IT" dirty="0"/>
              <a:t>and soft information </a:t>
            </a:r>
            <a:r>
              <a:rPr lang="it-IT" dirty="0" err="1"/>
              <a:t>sent</a:t>
            </a:r>
            <a:r>
              <a:rPr lang="it-IT" dirty="0"/>
              <a:t> to the CTC </a:t>
            </a:r>
            <a:r>
              <a:rPr lang="it-IT" dirty="0" smtClean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iteration</a:t>
            </a:r>
            <a:r>
              <a:rPr lang="it-IT" dirty="0" smtClean="0"/>
              <a:t> of the CTC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conform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are re-</a:t>
            </a:r>
            <a:r>
              <a:rPr lang="it-IT" dirty="0" err="1" smtClean="0"/>
              <a:t>evaluated</a:t>
            </a:r>
            <a:r>
              <a:rPr lang="it-IT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dirty="0" smtClean="0"/>
              <a:t>Go to </a:t>
            </a:r>
            <a:r>
              <a:rPr lang="it-IT" dirty="0" err="1" smtClean="0"/>
              <a:t>step</a:t>
            </a:r>
            <a:r>
              <a:rPr lang="it-IT" dirty="0" smtClean="0"/>
              <a:t> 1 </a:t>
            </a:r>
            <a:r>
              <a:rPr lang="it-IT" dirty="0" err="1" smtClean="0"/>
              <a:t>until</a:t>
            </a:r>
            <a:r>
              <a:rPr lang="it-IT" dirty="0" smtClean="0"/>
              <a:t> </a:t>
            </a:r>
            <a:r>
              <a:rPr lang="it-IT" dirty="0" err="1" smtClean="0"/>
              <a:t>convergence</a:t>
            </a:r>
            <a:r>
              <a:rPr lang="it-IT" dirty="0" smtClean="0"/>
              <a:t> or the </a:t>
            </a:r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 smtClean="0"/>
              <a:t>reached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BICM decoding schedule 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4. Bit </a:t>
            </a:r>
            <a:r>
              <a:rPr lang="it-IT" dirty="0" err="1"/>
              <a:t>interleaved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modulation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29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</a:t>
            </a:r>
            <a:r>
              <a:rPr lang="it-IT" dirty="0" smtClean="0"/>
              <a:t>In turbo </a:t>
            </a:r>
            <a:r>
              <a:rPr lang="it-IT" dirty="0" err="1" smtClean="0"/>
              <a:t>coding</a:t>
            </a:r>
            <a:r>
              <a:rPr lang="it-IT" dirty="0" smtClean="0"/>
              <a:t> </a:t>
            </a:r>
            <a:r>
              <a:rPr lang="it-IT" dirty="0" err="1" smtClean="0"/>
              <a:t>contex</a:t>
            </a:r>
            <a:r>
              <a:rPr lang="it-IT" dirty="0" smtClean="0"/>
              <a:t> the BCIM-ID schedule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use due to the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coding</a:t>
            </a:r>
            <a:r>
              <a:rPr lang="it-IT" dirty="0" smtClean="0"/>
              <a:t> gain with </a:t>
            </a:r>
            <a:r>
              <a:rPr lang="it-IT" dirty="0" err="1" smtClean="0"/>
              <a:t>respect</a:t>
            </a:r>
            <a:r>
              <a:rPr lang="it-IT" dirty="0" smtClean="0"/>
              <a:t> to the BICM </a:t>
            </a:r>
            <a:r>
              <a:rPr lang="it-IT" dirty="0" err="1" smtClean="0"/>
              <a:t>decoding</a:t>
            </a:r>
            <a:endParaRPr lang="it-IT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 smtClean="0"/>
              <a:t>A </a:t>
            </a:r>
            <a:r>
              <a:rPr lang="it-IT" dirty="0" err="1" smtClean="0"/>
              <a:t>much</a:t>
            </a:r>
            <a:r>
              <a:rPr lang="it-IT" dirty="0" smtClean="0"/>
              <a:t> more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variant</a:t>
            </a:r>
            <a:r>
              <a:rPr lang="it-IT" dirty="0" smtClean="0"/>
              <a:t> of BCIM-ID </a:t>
            </a:r>
            <a:r>
              <a:rPr lang="it-IT" dirty="0" err="1" smtClean="0"/>
              <a:t>is</a:t>
            </a:r>
            <a:r>
              <a:rPr lang="it-IT" dirty="0" smtClean="0"/>
              <a:t> BCIM-ID-SSD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</a:t>
            </a:r>
            <a:r>
              <a:rPr lang="it-IT" dirty="0" err="1" smtClean="0"/>
              <a:t>constellation</a:t>
            </a:r>
            <a:r>
              <a:rPr lang="it-IT" dirty="0" smtClean="0"/>
              <a:t> </a:t>
            </a:r>
            <a:r>
              <a:rPr lang="it-IT" dirty="0" err="1" smtClean="0"/>
              <a:t>rotation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IEEE 802.22-2011 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0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5. Performance </a:t>
            </a:r>
            <a:r>
              <a:rPr lang="it-IT" b="1" dirty="0" err="1" smtClean="0">
                <a:solidFill>
                  <a:srgbClr val="FF0000"/>
                </a:solidFill>
              </a:rPr>
              <a:t>evaluation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4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Binary</a:t>
            </a:r>
            <a:r>
              <a:rPr lang="it-IT" b="1" dirty="0" smtClean="0">
                <a:solidFill>
                  <a:srgbClr val="FF0000"/>
                </a:solidFill>
              </a:rPr>
              <a:t> CTC: BER vs </a:t>
            </a:r>
            <a:r>
              <a:rPr lang="it-IT" b="1" dirty="0" err="1" smtClean="0">
                <a:solidFill>
                  <a:srgbClr val="FF0000"/>
                </a:solidFill>
              </a:rPr>
              <a:t>Eb</a:t>
            </a:r>
            <a:r>
              <a:rPr lang="it-IT" b="1" dirty="0" smtClean="0">
                <a:solidFill>
                  <a:srgbClr val="FF0000"/>
                </a:solidFill>
              </a:rPr>
              <a:t>/N0 and </a:t>
            </a:r>
            <a:r>
              <a:rPr lang="it-IT" b="1" dirty="0" err="1" smtClean="0">
                <a:solidFill>
                  <a:srgbClr val="FF0000"/>
                </a:solidFill>
              </a:rPr>
              <a:t>number</a:t>
            </a:r>
            <a:r>
              <a:rPr lang="it-IT" b="1" dirty="0" smtClean="0">
                <a:solidFill>
                  <a:srgbClr val="FF0000"/>
                </a:solidFill>
              </a:rPr>
              <a:t> of </a:t>
            </a:r>
            <a:r>
              <a:rPr lang="it-IT" b="1" dirty="0" err="1" smtClean="0">
                <a:solidFill>
                  <a:srgbClr val="FF0000"/>
                </a:solidFill>
              </a:rPr>
              <a:t>iterations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31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578"/>
            <a:ext cx="11677619" cy="51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Binary</a:t>
            </a:r>
            <a:r>
              <a:rPr lang="it-IT" b="1" dirty="0" smtClean="0">
                <a:solidFill>
                  <a:srgbClr val="FF0000"/>
                </a:solidFill>
              </a:rPr>
              <a:t> CTC: PER vs </a:t>
            </a:r>
            <a:r>
              <a:rPr lang="it-IT" b="1" dirty="0" err="1" smtClean="0">
                <a:solidFill>
                  <a:srgbClr val="FF0000"/>
                </a:solidFill>
              </a:rPr>
              <a:t>Eb</a:t>
            </a:r>
            <a:r>
              <a:rPr lang="it-IT" b="1" dirty="0" smtClean="0">
                <a:solidFill>
                  <a:srgbClr val="FF0000"/>
                </a:solidFill>
              </a:rPr>
              <a:t>/N0 and </a:t>
            </a:r>
            <a:r>
              <a:rPr lang="it-IT" b="1" dirty="0" err="1" smtClean="0">
                <a:solidFill>
                  <a:srgbClr val="FF0000"/>
                </a:solidFill>
              </a:rPr>
              <a:t>number</a:t>
            </a:r>
            <a:r>
              <a:rPr lang="it-IT" b="1" dirty="0" smtClean="0">
                <a:solidFill>
                  <a:srgbClr val="FF0000"/>
                </a:solidFill>
              </a:rPr>
              <a:t> of </a:t>
            </a:r>
            <a:r>
              <a:rPr lang="it-IT" b="1" dirty="0" err="1" smtClean="0">
                <a:solidFill>
                  <a:srgbClr val="FF0000"/>
                </a:solidFill>
              </a:rPr>
              <a:t>iterations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32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7" y="955156"/>
            <a:ext cx="11938503" cy="54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Binary</a:t>
            </a:r>
            <a:r>
              <a:rPr lang="it-IT" b="1" dirty="0" smtClean="0">
                <a:solidFill>
                  <a:srgbClr val="FF0000"/>
                </a:solidFill>
              </a:rPr>
              <a:t> CTC: BER vs </a:t>
            </a:r>
            <a:r>
              <a:rPr lang="it-IT" b="1" dirty="0" err="1" smtClean="0">
                <a:solidFill>
                  <a:srgbClr val="FF0000"/>
                </a:solidFill>
              </a:rPr>
              <a:t>Eb</a:t>
            </a:r>
            <a:r>
              <a:rPr lang="it-IT" b="1" dirty="0" smtClean="0">
                <a:solidFill>
                  <a:srgbClr val="FF0000"/>
                </a:solidFill>
              </a:rPr>
              <a:t>/N0 </a:t>
            </a:r>
            <a:r>
              <a:rPr lang="it-IT" b="1" dirty="0" err="1" smtClean="0">
                <a:solidFill>
                  <a:srgbClr val="FF0000"/>
                </a:solidFill>
              </a:rPr>
              <a:t>at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different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rates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33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" y="1013688"/>
            <a:ext cx="11398313" cy="50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Binary</a:t>
            </a:r>
            <a:r>
              <a:rPr lang="it-IT" b="1" dirty="0" smtClean="0">
                <a:solidFill>
                  <a:srgbClr val="FF0000"/>
                </a:solidFill>
              </a:rPr>
              <a:t> CTC: BER vs </a:t>
            </a:r>
            <a:r>
              <a:rPr lang="it-IT" b="1" dirty="0" err="1" smtClean="0">
                <a:solidFill>
                  <a:srgbClr val="FF0000"/>
                </a:solidFill>
              </a:rPr>
              <a:t>Eb</a:t>
            </a:r>
            <a:r>
              <a:rPr lang="it-IT" b="1" dirty="0" smtClean="0">
                <a:solidFill>
                  <a:srgbClr val="FF0000"/>
                </a:solidFill>
              </a:rPr>
              <a:t>/N0 </a:t>
            </a:r>
            <a:r>
              <a:rPr lang="it-IT" b="1" dirty="0" err="1" smtClean="0">
                <a:solidFill>
                  <a:srgbClr val="FF0000"/>
                </a:solidFill>
              </a:rPr>
              <a:t>at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different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block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sizes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34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6" y="866011"/>
            <a:ext cx="11896253" cy="54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Binary</a:t>
            </a:r>
            <a:r>
              <a:rPr lang="it-IT" b="1" dirty="0" smtClean="0">
                <a:solidFill>
                  <a:srgbClr val="FF0000"/>
                </a:solidFill>
              </a:rPr>
              <a:t> CTC: Sum-</a:t>
            </a:r>
            <a:r>
              <a:rPr lang="it-IT" b="1" dirty="0" err="1" smtClean="0">
                <a:solidFill>
                  <a:srgbClr val="FF0000"/>
                </a:solidFill>
              </a:rPr>
              <a:t>product</a:t>
            </a:r>
            <a:r>
              <a:rPr lang="it-IT" b="1" dirty="0" smtClean="0">
                <a:solidFill>
                  <a:srgbClr val="FF0000"/>
                </a:solidFill>
              </a:rPr>
              <a:t> vs </a:t>
            </a:r>
            <a:r>
              <a:rPr lang="it-IT" b="1" dirty="0" err="1" smtClean="0">
                <a:solidFill>
                  <a:srgbClr val="FF0000"/>
                </a:solidFill>
              </a:rPr>
              <a:t>Min</a:t>
            </a:r>
            <a:r>
              <a:rPr lang="it-IT" b="1" dirty="0" smtClean="0">
                <a:solidFill>
                  <a:srgbClr val="FF0000"/>
                </a:solidFill>
              </a:rPr>
              <a:t>-sum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35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688"/>
            <a:ext cx="11860040" cy="50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BICM: BER vs SNR with </a:t>
            </a:r>
            <a:r>
              <a:rPr lang="it-IT" b="1" dirty="0" err="1" smtClean="0">
                <a:solidFill>
                  <a:srgbClr val="FF0000"/>
                </a:solidFill>
              </a:rPr>
              <a:t>different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modulation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5. Performance evaluation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36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5"/>
            <a:ext cx="10515600" cy="498388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688"/>
            <a:ext cx="12034858" cy="51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end.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6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IEEE 802.22-2011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5047305"/>
          </a:xfrm>
        </p:spPr>
        <p:txBody>
          <a:bodyPr>
            <a:normAutofit/>
          </a:bodyPr>
          <a:lstStyle/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Published in July 2011 but development started in 2004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Standard for </a:t>
            </a:r>
            <a:r>
              <a:rPr lang="en-US" b="1" dirty="0" smtClean="0"/>
              <a:t>wireless regional area network </a:t>
            </a:r>
            <a:r>
              <a:rPr lang="en-US" dirty="0" smtClean="0"/>
              <a:t>(WRAN) exploiting </a:t>
            </a:r>
            <a:r>
              <a:rPr lang="en-US" b="1" dirty="0" smtClean="0"/>
              <a:t>white spaces</a:t>
            </a:r>
            <a:r>
              <a:rPr lang="en-US" dirty="0" smtClean="0"/>
              <a:t> in the television frequency spectrum through </a:t>
            </a:r>
            <a:r>
              <a:rPr lang="en-US" b="1" dirty="0" smtClean="0"/>
              <a:t>cognitive radio </a:t>
            </a:r>
            <a:r>
              <a:rPr lang="en-US" dirty="0" smtClean="0"/>
              <a:t>(CR)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PHY layer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ODFM modulation assures fast jumping adaptation between free channel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Channel bonding allows multiple channel transmission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b="1" dirty="0" smtClean="0"/>
              <a:t>Channel coding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MAC layer implements CR technology exploiting spectrum sensing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Worldwide applicability</a:t>
            </a:r>
          </a:p>
          <a:p>
            <a:pPr marL="0" indent="0">
              <a:buSzPct val="70000"/>
              <a:buNone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1. IEEE 802.22 overview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8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PHY layer channel coding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15004"/>
            <a:ext cx="10515600" cy="5047305"/>
          </a:xfrm>
        </p:spPr>
        <p:txBody>
          <a:bodyPr>
            <a:normAutofit/>
          </a:bodyPr>
          <a:lstStyle/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sz="3600" b="1" dirty="0" smtClean="0"/>
              <a:t>Binary interleaved coded modulation </a:t>
            </a:r>
            <a:r>
              <a:rPr lang="en-US" sz="3600" dirty="0" smtClean="0"/>
              <a:t>(BICM)</a:t>
            </a:r>
            <a:endParaRPr lang="en-US" sz="3600" b="1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3200" dirty="0" smtClean="0"/>
              <a:t>Supported binary codes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sz="2800" dirty="0" smtClean="0"/>
              <a:t>Binary Convolutional </a:t>
            </a:r>
            <a:r>
              <a:rPr lang="en-US" sz="2800" dirty="0"/>
              <a:t>C</a:t>
            </a:r>
            <a:r>
              <a:rPr lang="en-US" sz="2800" dirty="0" smtClean="0"/>
              <a:t>ode (BCC) (mandatory)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sz="2800" b="1" dirty="0" smtClean="0"/>
              <a:t>Duo-binary Convolutional </a:t>
            </a:r>
            <a:r>
              <a:rPr lang="en-US" sz="2800" b="1" dirty="0"/>
              <a:t>T</a:t>
            </a:r>
            <a:r>
              <a:rPr lang="en-US" sz="2800" b="1" dirty="0" smtClean="0"/>
              <a:t>urbo Code </a:t>
            </a:r>
            <a:r>
              <a:rPr lang="en-US" sz="2800" dirty="0" smtClean="0"/>
              <a:t>(CTC) (optional)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sz="2800" dirty="0" smtClean="0"/>
              <a:t>Low-Density Parity check codes (LDPC) (optional) 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sz="2800" dirty="0" smtClean="0"/>
              <a:t>Shortened Block </a:t>
            </a:r>
            <a:r>
              <a:rPr lang="en-US" sz="2800" dirty="0"/>
              <a:t>T</a:t>
            </a:r>
            <a:r>
              <a:rPr lang="en-US" sz="2800" dirty="0" smtClean="0"/>
              <a:t>urbo </a:t>
            </a:r>
            <a:r>
              <a:rPr lang="en-US" sz="2800" dirty="0"/>
              <a:t>C</a:t>
            </a:r>
            <a:r>
              <a:rPr lang="en-US" sz="2800" dirty="0" smtClean="0"/>
              <a:t>odes (SBTC) (optional)</a:t>
            </a:r>
            <a:endParaRPr lang="en-US" sz="2800" b="1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3200" b="1" dirty="0" smtClean="0"/>
              <a:t>Puncturing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3200" b="1" dirty="0" smtClean="0"/>
              <a:t>Bit interleaving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3200" b="1" dirty="0" smtClean="0"/>
              <a:t>Constellation mapping</a:t>
            </a:r>
          </a:p>
          <a:p>
            <a:pPr marL="0" indent="0">
              <a:buSzPct val="70000"/>
              <a:buNone/>
            </a:pPr>
            <a:endParaRPr lang="en-US" b="1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 marL="0" indent="0">
              <a:buSzPct val="70000"/>
              <a:buNone/>
            </a:pPr>
            <a:endParaRPr lang="en-US" b="1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1. IEEE 802.22 overview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47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2. Duo-binary Convolutional Turbo Code encoding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Gianluca Guerra - gianluca.guerra@studenti.unipd.it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C0A-0C6D-41FD-9E32-0F3660F7DEF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3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duo-binary convolutional turbo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32799"/>
            <a:ext cx="10515600" cy="4483827"/>
          </a:xfrm>
        </p:spPr>
        <p:txBody>
          <a:bodyPr>
            <a:normAutofit/>
          </a:bodyPr>
          <a:lstStyle/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Parallel concatenation of two equal component codes C1 and C2, respectively with non-interleaved and interleaved </a:t>
            </a:r>
            <a:r>
              <a:rPr lang="en-US" dirty="0" err="1" smtClean="0"/>
              <a:t>uncoded</a:t>
            </a:r>
            <a:r>
              <a:rPr lang="en-US" dirty="0" smtClean="0"/>
              <a:t> input stream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The component code is a </a:t>
            </a:r>
            <a:r>
              <a:rPr lang="en-US" b="1" dirty="0" smtClean="0"/>
              <a:t>Circular Recursive Systematic Convolutional </a:t>
            </a:r>
            <a:r>
              <a:rPr lang="en-US" dirty="0" smtClean="0"/>
              <a:t>(CRSC) </a:t>
            </a:r>
            <a:r>
              <a:rPr lang="en-US" b="1" dirty="0" smtClean="0"/>
              <a:t>code </a:t>
            </a:r>
            <a:endParaRPr lang="en-US" dirty="0" smtClean="0"/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b="1" dirty="0" err="1" smtClean="0"/>
              <a:t>interleaver</a:t>
            </a:r>
            <a:r>
              <a:rPr lang="en-US" dirty="0" smtClean="0"/>
              <a:t> assures pseudo-random permutation of the original input stream 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r>
              <a:rPr lang="en-US" dirty="0" smtClean="0"/>
              <a:t>Basic rate of 1/2</a:t>
            </a:r>
          </a:p>
          <a:p>
            <a:pP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2. Duo-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convolutional</a:t>
            </a:r>
            <a:r>
              <a:rPr lang="it-IT" dirty="0" smtClean="0"/>
              <a:t> turbo code </a:t>
            </a:r>
            <a:r>
              <a:rPr lang="it-IT" dirty="0" err="1" smtClean="0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6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CRSC component code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</p:spPr>
            <p:txBody>
              <a:bodyPr>
                <a:normAutofit lnSpcReduction="10000"/>
              </a:bodyPr>
              <a:lstStyle/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Basically it’s a systematic, rational convolutional code with rate 2/3, and memory equals 3 (8 states)</a:t>
                </a:r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State update function</a:t>
                </a:r>
              </a:p>
              <a:p>
                <a:pPr marL="0" indent="0">
                  <a:buSzPct val="70000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="0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endParaRPr lang="it-IT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r>
                  <a:rPr lang="it-IT" dirty="0" smtClean="0"/>
                  <a:t>Output </a:t>
                </a:r>
                <a:r>
                  <a:rPr lang="it-IT" dirty="0" err="1" smtClean="0"/>
                  <a:t>function</a:t>
                </a:r>
                <a:endParaRPr lang="it-IT" dirty="0" smtClean="0"/>
              </a:p>
              <a:p>
                <a:pPr marL="0" indent="0"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SzPct val="70000"/>
                  <a:buNone/>
                </a:pPr>
                <a:endParaRPr lang="en-US" dirty="0" smtClean="0"/>
              </a:p>
              <a:p>
                <a:pPr lvl="1">
                  <a:buSzPct val="7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>
                  <a:buSzPct val="7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074"/>
                <a:ext cx="10515600" cy="4483827"/>
              </a:xfrm>
              <a:blipFill rotWithShape="0">
                <a:blip r:embed="rId3"/>
                <a:stretch>
                  <a:fillRect l="-522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2. Duo-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5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307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CRSC encoder block diagram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2. Duo-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turbo code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26E2C0A-0C6D-41FD-9E32-0F3660F7DEF5}" type="slidenum">
              <a:rPr lang="it-IT" smtClean="0"/>
              <a:t>9</a:t>
            </a:fld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29" y="2177833"/>
            <a:ext cx="6538506" cy="3193759"/>
          </a:xfrm>
        </p:spPr>
      </p:pic>
    </p:spTree>
    <p:extLst>
      <p:ext uri="{BB962C8B-B14F-4D97-AF65-F5344CB8AC3E}">
        <p14:creationId xmlns:p14="http://schemas.microsoft.com/office/powerpoint/2010/main" val="33050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</TotalTime>
  <Words>1252</Words>
  <Application>Microsoft Office PowerPoint</Application>
  <PresentationFormat>Widescreen</PresentationFormat>
  <Paragraphs>284</Paragraphs>
  <Slides>37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Tema di Office</vt:lpstr>
      <vt:lpstr>Channel Coding Project - IEEE 802.22-2011</vt:lpstr>
      <vt:lpstr>Outline</vt:lpstr>
      <vt:lpstr>1. IEEE 802.22-2011 overview</vt:lpstr>
      <vt:lpstr>IEEE 802.22-2011</vt:lpstr>
      <vt:lpstr>PHY layer channel coding</vt:lpstr>
      <vt:lpstr>2. Duo-binary Convolutional Turbo Code encoding</vt:lpstr>
      <vt:lpstr>The duo-binary convolutional turbo code</vt:lpstr>
      <vt:lpstr>The CRSC component code</vt:lpstr>
      <vt:lpstr>The CRSC encoder block diagram </vt:lpstr>
      <vt:lpstr>The circulation states (1)</vt:lpstr>
      <vt:lpstr>The circulation states (2)</vt:lpstr>
      <vt:lpstr>The interleaver</vt:lpstr>
      <vt:lpstr>The encoder block diagram </vt:lpstr>
      <vt:lpstr>The puncturing </vt:lpstr>
      <vt:lpstr>3. Duo-binary Convolutional Turbo Code decoding</vt:lpstr>
      <vt:lpstr>Dual-binary CTC decoding</vt:lpstr>
      <vt:lpstr>The message passing decoding</vt:lpstr>
      <vt:lpstr>The FFG of the APP function</vt:lpstr>
      <vt:lpstr>Message passing initialization and schedule</vt:lpstr>
      <vt:lpstr>The circular BCJR on the CRSC component code</vt:lpstr>
      <vt:lpstr>The BCJR on the CRSC component code (2)</vt:lpstr>
      <vt:lpstr>4. Bit Interleaved Code Modulation</vt:lpstr>
      <vt:lpstr>The BICM </vt:lpstr>
      <vt:lpstr>Constellation mapping and modulation (1)</vt:lpstr>
      <vt:lpstr>Constellation mapping and modulation (2)</vt:lpstr>
      <vt:lpstr>Constellation mapping and modulation (3)</vt:lpstr>
      <vt:lpstr>The BICM decoding</vt:lpstr>
      <vt:lpstr>The BICM decoding schedule (1)</vt:lpstr>
      <vt:lpstr>The BICM decoding schedule (2)</vt:lpstr>
      <vt:lpstr>5. Performance evaluation</vt:lpstr>
      <vt:lpstr>Binary CTC: BER vs Eb/N0 and number of iterations</vt:lpstr>
      <vt:lpstr>Binary CTC: PER vs Eb/N0 and number of iterations</vt:lpstr>
      <vt:lpstr>Binary CTC: BER vs Eb/N0 at different rates </vt:lpstr>
      <vt:lpstr>Binary CTC: BER vs Eb/N0 at different block sizes </vt:lpstr>
      <vt:lpstr>Binary CTC: Sum-product vs Min-sum </vt:lpstr>
      <vt:lpstr>BICM: BER vs SNR with different modulation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Brillouin Gratings in Optical Fibers and Their Applications</dc:title>
  <dc:creator>Gianluca Guerra</dc:creator>
  <cp:lastModifiedBy>Gianluca Guerra</cp:lastModifiedBy>
  <cp:revision>187</cp:revision>
  <cp:lastPrinted>2016-02-28T12:37:45Z</cp:lastPrinted>
  <dcterms:created xsi:type="dcterms:W3CDTF">2016-02-23T20:17:22Z</dcterms:created>
  <dcterms:modified xsi:type="dcterms:W3CDTF">2016-07-20T19:33:14Z</dcterms:modified>
</cp:coreProperties>
</file>