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2" r:id="rId3"/>
    <p:sldId id="266" r:id="rId4"/>
    <p:sldId id="267" r:id="rId5"/>
    <p:sldId id="268" r:id="rId6"/>
    <p:sldId id="262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251"/>
    <p:restoredTop sz="94719"/>
  </p:normalViewPr>
  <p:slideViewPr>
    <p:cSldViewPr snapToGrid="0">
      <p:cViewPr varScale="1">
        <p:scale>
          <a:sx n="158" d="100"/>
          <a:sy n="158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228C-DC3E-668F-191C-51EBB498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5625-F8A3-334E-17E3-496AFF68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9135-0D16-0687-F382-B6DB3AEE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1BC5-95F9-8D2E-64B7-A8E39FF6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8DD4-420D-EBDE-80F9-166F015B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B7B1-3A30-F8AD-259B-88D0490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07DCE-08E4-5C36-B5E8-E7BFD788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B4BA-A306-BDE1-700F-38F6B851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CE9C-3956-7820-A4F6-BBF4B6FA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E3671-57EB-D7FC-CE99-1DF5754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E4E9C-4F9A-59D3-D7A2-416306FC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52D0A-778D-3AA1-975D-01F7E7ABE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C2E4C-2648-7194-2FF5-5FEB24F7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B561-028E-B8FC-0248-A0D6D3E1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587F-3A5B-D1AF-EBD4-3E5F7538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71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EC99-4730-EE54-AD54-B685169B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271C-F0BC-E7A5-F688-286D33CB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FC53-C13E-C7A1-C061-D3DA6A80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274-C781-1423-BA0E-F4C820A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F050-F973-7566-AF5D-914BF901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7264-306C-C4F4-EDD3-508F1E8E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BE89C-A90E-844A-B607-57688E3A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EAEA-DB1E-FE71-C26C-68FD719F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A28E-DFBD-5EBA-1511-EA2D51B3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6441-B1E5-A14A-3E53-1B55B995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AC1B-EFA0-4FFE-129D-4A600DB3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A7FF-F298-136C-8A39-676C12B5D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9A04-5300-E6AA-9542-E1B56B044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020DC-5A18-9C9E-FFDD-2D585D92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9762-7F11-C38F-4D37-255FCB63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3ABFF-679F-685C-000B-E4F31BBD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170B-BA02-11E4-5B09-1FD6A7A1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3EB88-2F7F-6207-399A-ED85A303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06D73-2C1A-A8E1-331E-0E32FA4A8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570C4-ACA2-9E0F-A5EF-3B8540DD2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5E834-E8C1-A0FD-55F5-112EDC0F9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728BB-275D-2B6B-DE7B-CA1D84FD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AA109-1A7C-0453-D2D2-A7450F96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C1F09-302C-A8FF-5770-BC838821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3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EAE1-389D-EFD9-FADC-9CD0CB04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2941D-C230-5F81-3BA9-852F50F6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70E10-F962-7764-9B9A-91046AE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E218F-8B6F-C425-002C-9C844A91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4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3C377-2E6F-C8CE-36EA-8B832529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41B43-0741-5F73-A9C8-5C1DDBDB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F9654-B896-51F5-8223-4F28F970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4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6789-E8BE-8127-FEE7-F0948E60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0D06-3D55-D351-322A-AA834A8F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11BD4-ECA4-F6A9-6C0C-B65907F2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A8790-1A1A-580D-F0D3-7CE4F945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5564-57AC-04E2-D71C-95B5E068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C6826-3F62-867E-22C5-28F9D49B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0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60B8-866B-BDA5-B801-1C5E5C32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FC07-5C62-D6AF-89CD-C88BFB00F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7746A-20A9-4ACE-62F6-831050435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84A3E-6FF9-189D-63D5-3620FB45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5552-8B51-E687-B94A-D1086DE7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BC0D-0F92-AAC3-8E6D-082087DB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7C167-FE5B-B924-6075-F3C7AEA1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1C24D-ECA8-9F20-7BBF-E4E514FC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118D-95C5-52BF-ADEC-806D6E050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38AC1-C9F9-644E-842A-140B6497346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AB05-C70E-759B-FB4D-FE1C64234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 err="1"/>
              <a:t>github.com</a:t>
            </a:r>
            <a:r>
              <a:rPr lang="en-US" dirty="0"/>
              <a:t>/gianlucam76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83B5-6B01-4DBE-CE22-A4B337930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CF442-1C08-B541-9C3E-4574586BAF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D7033-5806-17E8-0D44-69BDA0BBBC47}"/>
              </a:ext>
            </a:extLst>
          </p:cNvPr>
          <p:cNvSpPr txBox="1"/>
          <p:nvPr userDrawn="1"/>
        </p:nvSpPr>
        <p:spPr>
          <a:xfrm>
            <a:off x="4648276" y="6352143"/>
            <a:ext cx="279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github.com</a:t>
            </a:r>
            <a:r>
              <a:rPr lang="en-US" b="1" dirty="0"/>
              <a:t>/gianlucam76</a:t>
            </a:r>
          </a:p>
        </p:txBody>
      </p:sp>
    </p:spTree>
    <p:extLst>
      <p:ext uri="{BB962C8B-B14F-4D97-AF65-F5344CB8AC3E}">
        <p14:creationId xmlns:p14="http://schemas.microsoft.com/office/powerpoint/2010/main" val="1559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ianlucamardente/" TargetMode="External"/><Relationship Id="rId2" Type="http://schemas.openxmlformats.org/officeDocument/2006/relationships/hyperlink" Target="https://github.com/gianlucam76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sv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1.sv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6.sv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1.sv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6.sv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AB0E0BFB-B6E0-BFA3-CBF7-7A9E27B7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68" y="2067953"/>
            <a:ext cx="5203063" cy="4085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C0F27B-F69A-BDDC-4181-0CD36BACFD60}"/>
              </a:ext>
            </a:extLst>
          </p:cNvPr>
          <p:cNvSpPr txBox="1"/>
          <p:nvPr/>
        </p:nvSpPr>
        <p:spPr>
          <a:xfrm>
            <a:off x="167736" y="506436"/>
            <a:ext cx="1191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Sveltos</a:t>
            </a:r>
            <a:r>
              <a:rPr lang="en-US" sz="3200" b="1" dirty="0"/>
              <a:t> in Pull Mode</a:t>
            </a:r>
            <a:br>
              <a:rPr lang="en-US" sz="3200" dirty="0"/>
            </a:br>
            <a:r>
              <a:rPr lang="en-US" sz="2800" dirty="0"/>
              <a:t>Manage Any Cluster, Anywhere</a:t>
            </a:r>
          </a:p>
        </p:txBody>
      </p:sp>
    </p:spTree>
    <p:extLst>
      <p:ext uri="{BB962C8B-B14F-4D97-AF65-F5344CB8AC3E}">
        <p14:creationId xmlns:p14="http://schemas.microsoft.com/office/powerpoint/2010/main" val="254258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972E-87D2-E473-F087-BE25E1C38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F922D3-DB61-BB4F-84C3-013A2E9D04E4}"/>
              </a:ext>
            </a:extLst>
          </p:cNvPr>
          <p:cNvSpPr txBox="1"/>
          <p:nvPr/>
        </p:nvSpPr>
        <p:spPr>
          <a:xfrm>
            <a:off x="1349829" y="332893"/>
            <a:ext cx="9492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Pull Communication Flow: Agent-Initiated</a:t>
            </a:r>
            <a:r>
              <a:rPr lang="en-US" sz="2400"/>
              <a:t>, Autonomous </a:t>
            </a:r>
            <a:r>
              <a:rPr lang="en-US" sz="2400" dirty="0"/>
              <a:t>Sync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5A4E-E540-E3DB-BE87-DA3E712F07D9}"/>
              </a:ext>
            </a:extLst>
          </p:cNvPr>
          <p:cNvSpPr txBox="1"/>
          <p:nvPr/>
        </p:nvSpPr>
        <p:spPr>
          <a:xfrm>
            <a:off x="140676" y="1162878"/>
            <a:ext cx="1181686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tserrat" pitchFamily="2" charset="77"/>
              </a:rPr>
              <a:t>When a cluster is registered in </a:t>
            </a:r>
            <a:r>
              <a:rPr lang="en-US" sz="2200" b="1" dirty="0">
                <a:latin typeface="Montserrat" pitchFamily="2" charset="77"/>
              </a:rPr>
              <a:t>pull</a:t>
            </a:r>
            <a:r>
              <a:rPr lang="en-US" sz="2200" dirty="0">
                <a:latin typeface="Montserrat" pitchFamily="2" charset="77"/>
              </a:rPr>
              <a:t> mode:</a:t>
            </a:r>
          </a:p>
          <a:p>
            <a:endParaRPr lang="en-US" sz="2200" dirty="0">
              <a:latin typeface="Montserrat" pitchFamily="2" charset="77"/>
            </a:endParaRPr>
          </a:p>
          <a:p>
            <a:pPr marL="342900" indent="-342900">
              <a:buAutoNum type="arabicPeriod"/>
            </a:pPr>
            <a:r>
              <a:rPr lang="en-US" sz="2200" b="1" dirty="0" err="1">
                <a:latin typeface="Montserrat" pitchFamily="2" charset="77"/>
              </a:rPr>
              <a:t>SveltosCluster</a:t>
            </a:r>
            <a:r>
              <a:rPr lang="en-US" sz="2200" b="1" dirty="0">
                <a:latin typeface="Montserrat" pitchFamily="2" charset="77"/>
              </a:rPr>
              <a:t> instance: </a:t>
            </a:r>
            <a:r>
              <a:rPr lang="en-US" sz="2200" dirty="0">
                <a:latin typeface="Montserrat" pitchFamily="2" charset="77"/>
              </a:rPr>
              <a:t>A </a:t>
            </a:r>
            <a:r>
              <a:rPr lang="en-US" sz="2200" dirty="0" err="1">
                <a:latin typeface="Montserrat" pitchFamily="2" charset="77"/>
              </a:rPr>
              <a:t>SveltosCluster</a:t>
            </a:r>
            <a:r>
              <a:rPr lang="en-US" sz="2200" dirty="0">
                <a:latin typeface="Montserrat" pitchFamily="2" charset="77"/>
              </a:rPr>
              <a:t> instance is created in the management cluster, labeled, and explicitly marked for pull mode.</a:t>
            </a:r>
          </a:p>
          <a:p>
            <a:pPr marL="342900" indent="-342900">
              <a:buAutoNum type="arabicPeriod"/>
            </a:pPr>
            <a:endParaRPr lang="en-US" sz="2200" dirty="0">
              <a:latin typeface="Montserrat" pitchFamily="2" charset="77"/>
            </a:endParaRPr>
          </a:p>
          <a:p>
            <a:pPr marL="342900" indent="-342900">
              <a:buAutoNum type="arabicPeriod"/>
            </a:pPr>
            <a:r>
              <a:rPr lang="en-US" sz="2200" b="1" dirty="0">
                <a:latin typeface="Montserrat" pitchFamily="2" charset="77"/>
              </a:rPr>
              <a:t>Agent </a:t>
            </a:r>
            <a:r>
              <a:rPr lang="en-US" sz="2200" b="1" dirty="0" err="1">
                <a:latin typeface="Montserrat" pitchFamily="2" charset="77"/>
              </a:rPr>
              <a:t>ServiceAccount</a:t>
            </a:r>
            <a:r>
              <a:rPr lang="en-US" sz="2200" b="1" dirty="0">
                <a:latin typeface="Montserrat" pitchFamily="2" charset="77"/>
              </a:rPr>
              <a:t>:</a:t>
            </a:r>
            <a:r>
              <a:rPr lang="en-US" sz="2200" dirty="0">
                <a:latin typeface="Montserrat" pitchFamily="2" charset="77"/>
              </a:rPr>
              <a:t> A highly-permissioned (strict permissions) </a:t>
            </a:r>
            <a:r>
              <a:rPr lang="en-US" sz="2200" dirty="0" err="1">
                <a:latin typeface="Montserrat" pitchFamily="2" charset="77"/>
              </a:rPr>
              <a:t>ServiceAccount</a:t>
            </a:r>
            <a:r>
              <a:rPr lang="en-US" sz="2200" dirty="0">
                <a:latin typeface="Montserrat" pitchFamily="2" charset="77"/>
              </a:rPr>
              <a:t> is created within the management cluster for the agent that will operate on the managed cluster.</a:t>
            </a:r>
          </a:p>
          <a:p>
            <a:pPr marL="342900" indent="-342900">
              <a:buAutoNum type="arabicPeriod"/>
            </a:pPr>
            <a:endParaRPr lang="en-US" sz="2200" dirty="0">
              <a:latin typeface="Montserrat" pitchFamily="2" charset="77"/>
            </a:endParaRPr>
          </a:p>
          <a:p>
            <a:pPr marL="342900" indent="-342900">
              <a:buAutoNum type="arabicPeriod"/>
            </a:pPr>
            <a:r>
              <a:rPr lang="en-US" sz="2200" b="1" dirty="0">
                <a:latin typeface="Montserrat" pitchFamily="2" charset="77"/>
              </a:rPr>
              <a:t>Deployment Flow:</a:t>
            </a:r>
            <a:r>
              <a:rPr lang="en-US" sz="2200" dirty="0">
                <a:latin typeface="Montserrat" pitchFamily="2" charset="77"/>
              </a:rPr>
              <a:t> When something needs to be deployed, </a:t>
            </a:r>
            <a:r>
              <a:rPr lang="en-US" sz="2200" dirty="0" err="1">
                <a:latin typeface="Montserrat" pitchFamily="2" charset="77"/>
              </a:rPr>
              <a:t>Sveltos</a:t>
            </a:r>
            <a:r>
              <a:rPr lang="en-US" sz="2200" dirty="0">
                <a:latin typeface="Montserrat" pitchFamily="2" charset="77"/>
              </a:rPr>
              <a:t> prepares the resources and stores them in the management cluster. The agent, deployed in the managed cluster, will then fetch these resources and apply them to its cluster.</a:t>
            </a:r>
          </a:p>
          <a:p>
            <a:pPr marL="342900" indent="-342900">
              <a:buAutoNum type="arabicPeriod"/>
            </a:pPr>
            <a:endParaRPr lang="en-US" sz="2200" b="1" dirty="0">
              <a:latin typeface="Montserra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👋 Meet Gianluca Mardente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Name: </a:t>
            </a:r>
            <a:r>
              <a:rPr lang="en-US" sz="1900" dirty="0"/>
              <a:t>Gianluca Mardente</a:t>
            </a:r>
          </a:p>
          <a:p>
            <a:pPr indent="-2286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Role: </a:t>
            </a:r>
            <a:r>
              <a:rPr lang="en-US" dirty="0"/>
              <a:t>Creator and Lead Maintainer of Project </a:t>
            </a:r>
            <a:r>
              <a:rPr lang="en-US" dirty="0" err="1"/>
              <a:t>Sveltos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GitHub: </a:t>
            </a:r>
            <a:r>
              <a:rPr lang="en-US" sz="1900" dirty="0">
                <a:hlinkClick r:id="rId2"/>
              </a:rPr>
              <a:t>github.com/gianlucam76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LinkedIn: </a:t>
            </a:r>
            <a:r>
              <a:rPr lang="en-US" sz="1900" dirty="0">
                <a:hlinkClick r:id="rId3"/>
              </a:rPr>
              <a:t>linkedin.com/in/gianlucamardente/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indent="-2286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About Me:</a:t>
            </a:r>
          </a:p>
          <a:p>
            <a:pPr indent="-2286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🔧 Experienced open-source contributor with a focus on Kubernetes and cloud-native tools.</a:t>
            </a:r>
          </a:p>
          <a:p>
            <a:pPr indent="-2286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🚀 Passionate about building scalable infrastructure solutions and </a:t>
            </a:r>
            <a:r>
              <a:rPr lang="en-US" dirty="0"/>
              <a:t>day-2 ops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📦 Actively maintaining and evolving Project </a:t>
            </a:r>
            <a:r>
              <a:rPr lang="en-US" sz="1900" dirty="0" err="1"/>
              <a:t>Sveltos</a:t>
            </a:r>
            <a:r>
              <a:rPr lang="en-US" sz="1900" dirty="0"/>
              <a:t> to improve cluster management workflows.</a:t>
            </a:r>
          </a:p>
          <a:p>
            <a:pPr indent="-2286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5" name="Picture 4" descr="A person wearing glasses and a plaid shirt&#10;&#10;AI-generated content may be incorrect.">
            <a:extLst>
              <a:ext uri="{FF2B5EF4-FFF2-40B4-BE49-F238E27FC236}">
                <a16:creationId xmlns:a16="http://schemas.microsoft.com/office/drawing/2014/main" id="{A0BC12B4-E75B-4F82-1349-ECD6CAC5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8E09D08-19BA-E9B5-F77B-7B9BAC9341EB}"/>
              </a:ext>
            </a:extLst>
          </p:cNvPr>
          <p:cNvSpPr/>
          <p:nvPr/>
        </p:nvSpPr>
        <p:spPr>
          <a:xfrm>
            <a:off x="5602214" y="1742362"/>
            <a:ext cx="1644684" cy="599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F1CCB16-61F7-3209-7C5C-6C08C376587D}"/>
              </a:ext>
            </a:extLst>
          </p:cNvPr>
          <p:cNvSpPr/>
          <p:nvPr/>
        </p:nvSpPr>
        <p:spPr>
          <a:xfrm>
            <a:off x="5674333" y="1871046"/>
            <a:ext cx="1644684" cy="599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" name="Google Shape;55;p13">
            <a:extLst>
              <a:ext uri="{FF2B5EF4-FFF2-40B4-BE49-F238E27FC236}">
                <a16:creationId xmlns:a16="http://schemas.microsoft.com/office/drawing/2014/main" id="{29021377-017B-83B9-8D44-0BD6980D2A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93450" y="1811575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11DE43-C472-001C-7B25-4758907A0A47}"/>
              </a:ext>
            </a:extLst>
          </p:cNvPr>
          <p:cNvSpPr txBox="1"/>
          <p:nvPr/>
        </p:nvSpPr>
        <p:spPr>
          <a:xfrm>
            <a:off x="8560786" y="2079464"/>
            <a:ext cx="1431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Management Cluster</a:t>
            </a:r>
          </a:p>
        </p:txBody>
      </p:sp>
      <p:pic>
        <p:nvPicPr>
          <p:cNvPr id="9" name="Google Shape;55;p13">
            <a:extLst>
              <a:ext uri="{FF2B5EF4-FFF2-40B4-BE49-F238E27FC236}">
                <a16:creationId xmlns:a16="http://schemas.microsoft.com/office/drawing/2014/main" id="{520622B8-D3C1-0BAE-E959-969A6CBEC5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23918" y="4194680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5;p13">
            <a:extLst>
              <a:ext uri="{FF2B5EF4-FFF2-40B4-BE49-F238E27FC236}">
                <a16:creationId xmlns:a16="http://schemas.microsoft.com/office/drawing/2014/main" id="{AC130EDA-2F93-AEDA-2C2F-3D0FC94230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74765" y="4180195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77660966-1E6D-662F-86D5-05219CE4D8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84983" y="4194680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6BA985-0E4A-422A-35ED-8267D5F9B6B9}"/>
              </a:ext>
            </a:extLst>
          </p:cNvPr>
          <p:cNvSpPr/>
          <p:nvPr/>
        </p:nvSpPr>
        <p:spPr>
          <a:xfrm>
            <a:off x="6864762" y="4103806"/>
            <a:ext cx="2018306" cy="1091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19EA0F3-9C76-D63C-2863-1F6B26AE6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13749" y="5234881"/>
            <a:ext cx="883920" cy="1158240"/>
          </a:xfrm>
          <a:prstGeom prst="rect">
            <a:avLst/>
          </a:prstGeom>
        </p:spPr>
      </p:pic>
      <p:pic>
        <p:nvPicPr>
          <p:cNvPr id="16" name="Google Shape;55;p13">
            <a:extLst>
              <a:ext uri="{FF2B5EF4-FFF2-40B4-BE49-F238E27FC236}">
                <a16:creationId xmlns:a16="http://schemas.microsoft.com/office/drawing/2014/main" id="{5EFCB6DA-C6AD-8AA1-64A6-4092AC7422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9064" y="4194682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5;p13">
            <a:extLst>
              <a:ext uri="{FF2B5EF4-FFF2-40B4-BE49-F238E27FC236}">
                <a16:creationId xmlns:a16="http://schemas.microsoft.com/office/drawing/2014/main" id="{37772CDF-7309-6EB4-03D2-20E99522DB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4715" y="4194680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A6B5C13-99BA-883B-1CEC-EA016A8B12F1}"/>
              </a:ext>
            </a:extLst>
          </p:cNvPr>
          <p:cNvSpPr/>
          <p:nvPr/>
        </p:nvSpPr>
        <p:spPr>
          <a:xfrm>
            <a:off x="9086824" y="4095817"/>
            <a:ext cx="1760535" cy="1091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F42DAB-B1E5-E504-9342-BE90BEF86760}"/>
              </a:ext>
            </a:extLst>
          </p:cNvPr>
          <p:cNvSpPr txBox="1"/>
          <p:nvPr/>
        </p:nvSpPr>
        <p:spPr>
          <a:xfrm>
            <a:off x="7238989" y="5240261"/>
            <a:ext cx="1385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GKE </a:t>
            </a:r>
          </a:p>
          <a:p>
            <a:r>
              <a:rPr lang="en-US" sz="1400" dirty="0"/>
              <a:t>clusters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8342617-251C-7829-C76E-CF866F9107BC}"/>
              </a:ext>
            </a:extLst>
          </p:cNvPr>
          <p:cNvSpPr/>
          <p:nvPr/>
        </p:nvSpPr>
        <p:spPr>
          <a:xfrm>
            <a:off x="4640007" y="4115530"/>
            <a:ext cx="2018306" cy="1091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oogle Shape;55;p13">
            <a:extLst>
              <a:ext uri="{FF2B5EF4-FFF2-40B4-BE49-F238E27FC236}">
                <a16:creationId xmlns:a16="http://schemas.microsoft.com/office/drawing/2014/main" id="{764F6F12-F20B-A38B-6C22-9270643530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4309" y="4206406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5;p13">
            <a:extLst>
              <a:ext uri="{FF2B5EF4-FFF2-40B4-BE49-F238E27FC236}">
                <a16:creationId xmlns:a16="http://schemas.microsoft.com/office/drawing/2014/main" id="{39484DFD-E461-31CD-DAC7-932ED9E3D5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9960" y="4206404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A437E4-B744-8843-32CB-309E3C7FC53D}"/>
              </a:ext>
            </a:extLst>
          </p:cNvPr>
          <p:cNvSpPr txBox="1"/>
          <p:nvPr/>
        </p:nvSpPr>
        <p:spPr>
          <a:xfrm>
            <a:off x="4613147" y="5251985"/>
            <a:ext cx="173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Civo </a:t>
            </a:r>
          </a:p>
          <a:p>
            <a:r>
              <a:rPr lang="en-US" sz="1400" dirty="0"/>
              <a:t>clusters</a:t>
            </a:r>
          </a:p>
        </p:txBody>
      </p:sp>
      <p:pic>
        <p:nvPicPr>
          <p:cNvPr id="33" name="Google Shape;55;p13">
            <a:extLst>
              <a:ext uri="{FF2B5EF4-FFF2-40B4-BE49-F238E27FC236}">
                <a16:creationId xmlns:a16="http://schemas.microsoft.com/office/drawing/2014/main" id="{9B46E46E-CC7D-ADD7-52EC-D02C731D2B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1960" y="4196360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55;p13">
            <a:extLst>
              <a:ext uri="{FF2B5EF4-FFF2-40B4-BE49-F238E27FC236}">
                <a16:creationId xmlns:a16="http://schemas.microsoft.com/office/drawing/2014/main" id="{98D7A7CD-AFC4-0C16-24FF-1A3088610E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5326" y="4206403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55;p13">
            <a:extLst>
              <a:ext uri="{FF2B5EF4-FFF2-40B4-BE49-F238E27FC236}">
                <a16:creationId xmlns:a16="http://schemas.microsoft.com/office/drawing/2014/main" id="{F7B004C3-70C6-6014-4506-9824C5D3B9A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965" y="4196360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EDA5C6E-BC73-FB5D-56A5-5616B758FDAA}"/>
              </a:ext>
            </a:extLst>
          </p:cNvPr>
          <p:cNvSpPr txBox="1"/>
          <p:nvPr/>
        </p:nvSpPr>
        <p:spPr>
          <a:xfrm>
            <a:off x="61946" y="5258978"/>
            <a:ext cx="248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Hetzener </a:t>
            </a:r>
          </a:p>
          <a:p>
            <a:r>
              <a:rPr lang="en-US" sz="1400" dirty="0"/>
              <a:t>clusters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3E64309-EC30-09CE-E3DC-CEB2EB2A43E3}"/>
              </a:ext>
            </a:extLst>
          </p:cNvPr>
          <p:cNvSpPr/>
          <p:nvPr/>
        </p:nvSpPr>
        <p:spPr>
          <a:xfrm>
            <a:off x="49944" y="4105485"/>
            <a:ext cx="2559334" cy="11534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15CE8D-492A-0B8E-68AC-17A94FC4947E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8110905" y="2646484"/>
            <a:ext cx="1856187" cy="1449333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CC2C0C-BF95-1D71-1B33-199CB8E9A00A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flipH="1">
            <a:off x="7873915" y="2646484"/>
            <a:ext cx="236990" cy="145732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F97B32-D09E-6DC1-2734-FC0ADD833EE2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 flipH="1">
            <a:off x="5649160" y="2646484"/>
            <a:ext cx="2461745" cy="146904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761912-803C-E6CE-B5E9-F4EBC9C2C50C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 flipH="1">
            <a:off x="1329611" y="2646484"/>
            <a:ext cx="6781294" cy="1459001"/>
          </a:xfrm>
          <a:prstGeom prst="straightConnector1">
            <a:avLst/>
          </a:prstGeom>
          <a:ln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F5FE197-F908-48BA-CC42-34B17A4053C6}"/>
              </a:ext>
            </a:extLst>
          </p:cNvPr>
          <p:cNvSpPr txBox="1"/>
          <p:nvPr/>
        </p:nvSpPr>
        <p:spPr>
          <a:xfrm>
            <a:off x="9746153" y="2960244"/>
            <a:ext cx="2530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Sveltos discovers clusters and</a:t>
            </a:r>
          </a:p>
          <a:p>
            <a:r>
              <a:rPr lang="en-US" sz="1400" dirty="0"/>
              <a:t>creates, updates, upgrades, </a:t>
            </a:r>
          </a:p>
          <a:p>
            <a:r>
              <a:rPr lang="en-US" sz="1400" dirty="0"/>
              <a:t>deletes addons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A5394F-92ED-E593-F1F3-2B388A022038}"/>
              </a:ext>
            </a:extLst>
          </p:cNvPr>
          <p:cNvSpPr txBox="1"/>
          <p:nvPr/>
        </p:nvSpPr>
        <p:spPr>
          <a:xfrm>
            <a:off x="5210110" y="787544"/>
            <a:ext cx="580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Declarative configuration (which addons to deploy and where)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E0D9DE-E251-D434-A8A6-9FFC3D1B67BF}"/>
              </a:ext>
            </a:extLst>
          </p:cNvPr>
          <p:cNvCxnSpPr>
            <a:cxnSpLocks/>
          </p:cNvCxnSpPr>
          <p:nvPr/>
        </p:nvCxnSpPr>
        <p:spPr>
          <a:xfrm>
            <a:off x="8120948" y="1125479"/>
            <a:ext cx="0" cy="67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3C11450-4634-537E-C652-C0C9CAC2DF24}"/>
              </a:ext>
            </a:extLst>
          </p:cNvPr>
          <p:cNvSpPr/>
          <p:nvPr/>
        </p:nvSpPr>
        <p:spPr>
          <a:xfrm>
            <a:off x="5767864" y="1997465"/>
            <a:ext cx="1644684" cy="599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ClusterProfile</a:t>
            </a:r>
          </a:p>
          <a:p>
            <a:r>
              <a:rPr lang="en-US" sz="18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29B7D16-7DE5-4AEE-A6CA-D39948072AF9}"/>
              </a:ext>
            </a:extLst>
          </p:cNvPr>
          <p:cNvSpPr/>
          <p:nvPr/>
        </p:nvSpPr>
        <p:spPr>
          <a:xfrm>
            <a:off x="4137992" y="1461788"/>
            <a:ext cx="7366627" cy="141405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F8E21A6-8295-B408-3652-DE79B59BB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19" y="1742362"/>
            <a:ext cx="1049020" cy="82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12A58-606D-865C-0DB9-A419D364F784}"/>
              </a:ext>
            </a:extLst>
          </p:cNvPr>
          <p:cNvSpPr txBox="1"/>
          <p:nvPr/>
        </p:nvSpPr>
        <p:spPr>
          <a:xfrm>
            <a:off x="9746153" y="6416407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Built in support for ClusterAPI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0938E-D018-3703-A037-13D645893F19}"/>
              </a:ext>
            </a:extLst>
          </p:cNvPr>
          <p:cNvSpPr txBox="1"/>
          <p:nvPr/>
        </p:nvSpPr>
        <p:spPr>
          <a:xfrm>
            <a:off x="111709" y="6162173"/>
            <a:ext cx="4753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00"/>
                </a:highlight>
              </a:rPr>
              <a:t>Other clusters can be easily registered with Sveltos</a:t>
            </a:r>
          </a:p>
        </p:txBody>
      </p:sp>
      <p:pic>
        <p:nvPicPr>
          <p:cNvPr id="8" name="Picture 7" descr="A blue hexagon with white cubes&#10;&#10;Description automatically generated">
            <a:extLst>
              <a:ext uri="{FF2B5EF4-FFF2-40B4-BE49-F238E27FC236}">
                <a16:creationId xmlns:a16="http://schemas.microsoft.com/office/drawing/2014/main" id="{0F573A94-119A-B382-DF4B-B6FC693D0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83" y="5239396"/>
            <a:ext cx="650240" cy="579120"/>
          </a:xfrm>
          <a:prstGeom prst="rect">
            <a:avLst/>
          </a:prstGeom>
        </p:spPr>
      </p:pic>
      <p:pic>
        <p:nvPicPr>
          <p:cNvPr id="19" name="Picture 18" descr="A black letter with arrows&#10;&#10;Description automatically generated with medium confidence">
            <a:extLst>
              <a:ext uri="{FF2B5EF4-FFF2-40B4-BE49-F238E27FC236}">
                <a16:creationId xmlns:a16="http://schemas.microsoft.com/office/drawing/2014/main" id="{2534DA95-A383-562F-3929-ED7778729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27" y="5239396"/>
            <a:ext cx="1029970" cy="425450"/>
          </a:xfrm>
          <a:prstGeom prst="rect">
            <a:avLst/>
          </a:prstGeom>
        </p:spPr>
      </p:pic>
      <p:pic>
        <p:nvPicPr>
          <p:cNvPr id="21" name="Picture 20" descr="A red and white letter h&#10;&#10;Description automatically generated">
            <a:extLst>
              <a:ext uri="{FF2B5EF4-FFF2-40B4-BE49-F238E27FC236}">
                <a16:creationId xmlns:a16="http://schemas.microsoft.com/office/drawing/2014/main" id="{CD115EB0-A347-03B1-3E62-668CB4C3C7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09" y="5290181"/>
            <a:ext cx="685800" cy="685800"/>
          </a:xfrm>
          <a:prstGeom prst="rect">
            <a:avLst/>
          </a:prstGeom>
        </p:spPr>
      </p:pic>
      <p:pic>
        <p:nvPicPr>
          <p:cNvPr id="13" name="Google Shape;55;p13">
            <a:extLst>
              <a:ext uri="{FF2B5EF4-FFF2-40B4-BE49-F238E27FC236}">
                <a16:creationId xmlns:a16="http://schemas.microsoft.com/office/drawing/2014/main" id="{66A0CA70-6408-C8F1-0C00-40D7C8B9C83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9684" y="4204104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5;p13">
            <a:extLst>
              <a:ext uri="{FF2B5EF4-FFF2-40B4-BE49-F238E27FC236}">
                <a16:creationId xmlns:a16="http://schemas.microsoft.com/office/drawing/2014/main" id="{F9FE4F61-C057-1FE8-81C2-AC8D0D51DEA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4369" y="4200247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EC1CB94-6FB4-0894-FFE7-8220DF1C702A}"/>
              </a:ext>
            </a:extLst>
          </p:cNvPr>
          <p:cNvSpPr/>
          <p:nvPr/>
        </p:nvSpPr>
        <p:spPr>
          <a:xfrm>
            <a:off x="2723770" y="4133020"/>
            <a:ext cx="1767038" cy="1106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4D2702-3421-83DF-69DA-2984ED3B8450}"/>
              </a:ext>
            </a:extLst>
          </p:cNvPr>
          <p:cNvSpPr txBox="1"/>
          <p:nvPr/>
        </p:nvSpPr>
        <p:spPr>
          <a:xfrm>
            <a:off x="2681920" y="5269474"/>
            <a:ext cx="1739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Rancher </a:t>
            </a:r>
          </a:p>
          <a:p>
            <a:r>
              <a:rPr lang="en-US" sz="1400" dirty="0"/>
              <a:t>RKE2</a:t>
            </a:r>
            <a:br>
              <a:rPr lang="en-US" sz="1400" dirty="0"/>
            </a:br>
            <a:r>
              <a:rPr lang="en-US" sz="1400" dirty="0"/>
              <a:t>clusters</a:t>
            </a:r>
          </a:p>
        </p:txBody>
      </p:sp>
      <p:pic>
        <p:nvPicPr>
          <p:cNvPr id="43" name="Picture 42" descr="A blue sign with a white tractor&#10;&#10;Description automatically generated">
            <a:extLst>
              <a:ext uri="{FF2B5EF4-FFF2-40B4-BE49-F238E27FC236}">
                <a16:creationId xmlns:a16="http://schemas.microsoft.com/office/drawing/2014/main" id="{2514C553-7C63-7761-01FA-7BFFF10F65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52" y="5297554"/>
            <a:ext cx="822960" cy="674624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673F90-68CD-DCF8-54AE-C822F04F0BA4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flipH="1">
            <a:off x="3607289" y="2646484"/>
            <a:ext cx="4503616" cy="148653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264574-DAF6-AB6E-1B29-CAA03A25B3A4}"/>
              </a:ext>
            </a:extLst>
          </p:cNvPr>
          <p:cNvSpPr txBox="1"/>
          <p:nvPr/>
        </p:nvSpPr>
        <p:spPr>
          <a:xfrm>
            <a:off x="86989" y="731763"/>
            <a:ext cx="375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Before pull mode</a:t>
            </a:r>
            <a:r>
              <a:rPr lang="en-US" dirty="0"/>
              <a:t>, </a:t>
            </a:r>
            <a:r>
              <a:rPr lang="en-US" dirty="0" err="1"/>
              <a:t>Sveltos</a:t>
            </a:r>
            <a:r>
              <a:rPr lang="en-US" dirty="0"/>
              <a:t> needed direct access to managed cluster API servers.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062B84-3FE1-FA6B-FAB8-B7774D495DF5}"/>
              </a:ext>
            </a:extLst>
          </p:cNvPr>
          <p:cNvSpPr txBox="1"/>
          <p:nvPr/>
        </p:nvSpPr>
        <p:spPr>
          <a:xfrm>
            <a:off x="1215241" y="108230"/>
            <a:ext cx="9492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Push-Only Management Mode</a:t>
            </a:r>
            <a:endParaRPr lang="en-US" sz="2400" dirty="0">
              <a:latin typeface="Montserrat" pitchFamily="2" charset="77"/>
            </a:endParaRPr>
          </a:p>
        </p:txBody>
      </p:sp>
      <p:pic>
        <p:nvPicPr>
          <p:cNvPr id="44" name="Picture 43" descr="A logo with a letter k&#10;&#10;AI-generated content may be incorrect.">
            <a:extLst>
              <a:ext uri="{FF2B5EF4-FFF2-40B4-BE49-F238E27FC236}">
                <a16:creationId xmlns:a16="http://schemas.microsoft.com/office/drawing/2014/main" id="{83627327-3390-DB10-1C00-8CDA43F48E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1080" y="5207478"/>
            <a:ext cx="1124373" cy="67462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F025498-6E9F-BCA1-461D-C7E05C2255D7}"/>
              </a:ext>
            </a:extLst>
          </p:cNvPr>
          <p:cNvSpPr txBox="1"/>
          <p:nvPr/>
        </p:nvSpPr>
        <p:spPr>
          <a:xfrm>
            <a:off x="9138188" y="5235510"/>
            <a:ext cx="1385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EKS </a:t>
            </a:r>
          </a:p>
          <a:p>
            <a:r>
              <a:rPr lang="en-US" sz="1400" dirty="0"/>
              <a:t>clusters</a:t>
            </a:r>
          </a:p>
        </p:txBody>
      </p:sp>
      <p:pic>
        <p:nvPicPr>
          <p:cNvPr id="49" name="Picture 48" descr="A blue and black logo&#10;&#10;AI-generated content may be incorrect.">
            <a:extLst>
              <a:ext uri="{FF2B5EF4-FFF2-40B4-BE49-F238E27FC236}">
                <a16:creationId xmlns:a16="http://schemas.microsoft.com/office/drawing/2014/main" id="{CFB4E61D-BEDF-2250-BAD2-173E2B81D1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09" y="3190462"/>
            <a:ext cx="2032000" cy="58737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739B0F-ACE3-BBE1-3127-532511916D1A}"/>
              </a:ext>
            </a:extLst>
          </p:cNvPr>
          <p:cNvCxnSpPr>
            <a:cxnSpLocks/>
            <a:stCxn id="2" idx="2"/>
            <a:endCxn id="58" idx="0"/>
          </p:cNvCxnSpPr>
          <p:nvPr/>
        </p:nvCxnSpPr>
        <p:spPr>
          <a:xfrm>
            <a:off x="8110905" y="2646484"/>
            <a:ext cx="3467669" cy="146904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1E54FCA-EC01-1DB4-5192-3165CEC0BC45}"/>
              </a:ext>
            </a:extLst>
          </p:cNvPr>
          <p:cNvSpPr/>
          <p:nvPr/>
        </p:nvSpPr>
        <p:spPr>
          <a:xfrm>
            <a:off x="11059478" y="4115530"/>
            <a:ext cx="1038191" cy="1091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oogle Shape;55;p13">
            <a:extLst>
              <a:ext uri="{FF2B5EF4-FFF2-40B4-BE49-F238E27FC236}">
                <a16:creationId xmlns:a16="http://schemas.microsoft.com/office/drawing/2014/main" id="{09AFA90E-182C-CF34-B249-0BD7874C39F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8460" y="2217088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55;p13">
            <a:extLst>
              <a:ext uri="{FF2B5EF4-FFF2-40B4-BE49-F238E27FC236}">
                <a16:creationId xmlns:a16="http://schemas.microsoft.com/office/drawing/2014/main" id="{47A056D0-4FBA-F041-B3AC-B1B34BE78C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981" y="2213492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36D9CF1-76E5-2D5D-F815-B71F994936C4}"/>
              </a:ext>
            </a:extLst>
          </p:cNvPr>
          <p:cNvSpPr/>
          <p:nvPr/>
        </p:nvSpPr>
        <p:spPr>
          <a:xfrm>
            <a:off x="105822" y="2114629"/>
            <a:ext cx="2592251" cy="1091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oogle Shape;55;p13">
            <a:extLst>
              <a:ext uri="{FF2B5EF4-FFF2-40B4-BE49-F238E27FC236}">
                <a16:creationId xmlns:a16="http://schemas.microsoft.com/office/drawing/2014/main" id="{5D8E2687-EF23-D14A-505A-817CBDE49AE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12939" y="2207979"/>
            <a:ext cx="834909" cy="83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D7017E-F6CE-6308-CDFE-159BD50B4ED7}"/>
              </a:ext>
            </a:extLst>
          </p:cNvPr>
          <p:cNvCxnSpPr>
            <a:cxnSpLocks/>
            <a:stCxn id="2" idx="2"/>
            <a:endCxn id="62" idx="3"/>
          </p:cNvCxnSpPr>
          <p:nvPr/>
        </p:nvCxnSpPr>
        <p:spPr>
          <a:xfrm flipH="1">
            <a:off x="2698073" y="2646484"/>
            <a:ext cx="5412832" cy="14119"/>
          </a:xfrm>
          <a:prstGeom prst="straightConnector1">
            <a:avLst/>
          </a:prstGeom>
          <a:ln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1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D48970-64D2-1858-ED3B-39FAE571234A}"/>
              </a:ext>
            </a:extLst>
          </p:cNvPr>
          <p:cNvSpPr txBox="1"/>
          <p:nvPr/>
        </p:nvSpPr>
        <p:spPr>
          <a:xfrm>
            <a:off x="1349829" y="403233"/>
            <a:ext cx="9492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-webkit-standard"/>
              </a:rPr>
              <a:t>Push Only Limitations</a:t>
            </a:r>
            <a:endParaRPr lang="en-US" sz="2800" dirty="0"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6779A-0193-0283-9157-3CCA39F7E14D}"/>
              </a:ext>
            </a:extLst>
          </p:cNvPr>
          <p:cNvSpPr txBox="1"/>
          <p:nvPr/>
        </p:nvSpPr>
        <p:spPr>
          <a:xfrm>
            <a:off x="140676" y="1162878"/>
            <a:ext cx="1181686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tserrat" pitchFamily="2" charset="77"/>
              </a:rPr>
              <a:t>Before pull mode, </a:t>
            </a:r>
            <a:r>
              <a:rPr lang="en-US" sz="2200" dirty="0" err="1">
                <a:latin typeface="Montserrat" pitchFamily="2" charset="77"/>
              </a:rPr>
              <a:t>Sveltos</a:t>
            </a:r>
            <a:r>
              <a:rPr lang="en-US" sz="2200" dirty="0">
                <a:latin typeface="Montserrat" pitchFamily="2" charset="77"/>
              </a:rPr>
              <a:t> </a:t>
            </a:r>
            <a:r>
              <a:rPr lang="en-US" sz="2200" b="1" dirty="0">
                <a:latin typeface="Montserrat" pitchFamily="2" charset="77"/>
              </a:rPr>
              <a:t>could not manage</a:t>
            </a:r>
            <a:r>
              <a:rPr lang="en-US" sz="2200" dirty="0">
                <a:latin typeface="Montserrat" pitchFamily="2" charset="77"/>
              </a:rPr>
              <a:t> clusters that:</a:t>
            </a:r>
          </a:p>
          <a:p>
            <a:endParaRPr lang="en-US" sz="2200" dirty="0">
              <a:latin typeface="Montserrat" pitchFamily="2" charset="77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-webkit-standard"/>
              </a:rPr>
              <a:t>❌  </a:t>
            </a:r>
            <a:r>
              <a:rPr lang="en-US" sz="2200" b="1" dirty="0">
                <a:latin typeface="Montserrat" pitchFamily="2" charset="77"/>
              </a:rPr>
              <a:t>Were in private networks or behind restrictive firewalls:</a:t>
            </a:r>
            <a:r>
              <a:rPr lang="en-US" sz="2200" dirty="0">
                <a:latin typeface="Montserrat" pitchFamily="2" charset="77"/>
              </a:rPr>
              <a:t> If the management cluster couldn't directly reach the managed cluster's API server due to network segmentation or security rules, it was unmanageable.</a:t>
            </a:r>
          </a:p>
          <a:p>
            <a:pPr marL="342900" indent="-342900">
              <a:buAutoNum type="arabicPeriod"/>
            </a:pPr>
            <a:endParaRPr lang="en-US" sz="2200" b="1" dirty="0">
              <a:latin typeface="Montserrat" pitchFamily="2" charset="77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-webkit-standard"/>
              </a:rPr>
              <a:t>❌  </a:t>
            </a:r>
            <a:r>
              <a:rPr lang="en-US" sz="2200" b="1" dirty="0">
                <a:latin typeface="Montserrat" pitchFamily="2" charset="77"/>
              </a:rPr>
              <a:t>Operated in disconnected or air-gapped environments:</a:t>
            </a:r>
            <a:r>
              <a:rPr lang="en-US" sz="2200" dirty="0">
                <a:latin typeface="Montserrat" pitchFamily="2" charset="77"/>
              </a:rPr>
              <a:t> Clusters without external network ingress or internet access were beyond </a:t>
            </a:r>
            <a:r>
              <a:rPr lang="en-US" sz="2200" dirty="0" err="1">
                <a:latin typeface="Montserrat" pitchFamily="2" charset="77"/>
              </a:rPr>
              <a:t>Sveltos's</a:t>
            </a:r>
            <a:r>
              <a:rPr lang="en-US" sz="2200" dirty="0">
                <a:latin typeface="Montserrat" pitchFamily="2" charset="77"/>
              </a:rPr>
              <a:t> reach.</a:t>
            </a:r>
          </a:p>
          <a:p>
            <a:pPr marL="342900" indent="-342900">
              <a:buAutoNum type="arabicPeriod"/>
            </a:pPr>
            <a:endParaRPr lang="en-US" sz="2200" b="1" dirty="0">
              <a:latin typeface="Montserrat" pitchFamily="2" charset="77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-webkit-standard"/>
              </a:rPr>
              <a:t>❌  </a:t>
            </a:r>
            <a:r>
              <a:rPr lang="en-US" sz="2200" b="1" dirty="0">
                <a:latin typeface="Montserrat" pitchFamily="2" charset="77"/>
              </a:rPr>
              <a:t>Exposed only private API endpoints:</a:t>
            </a:r>
            <a:r>
              <a:rPr lang="en-US" sz="2200" dirty="0">
                <a:latin typeface="Montserrat" pitchFamily="2" charset="77"/>
              </a:rPr>
              <a:t> Cloud clusters configured with private API access (e.g., in their own VPC/</a:t>
            </a:r>
            <a:r>
              <a:rPr lang="en-US" sz="2200" dirty="0" err="1">
                <a:latin typeface="Montserrat" pitchFamily="2" charset="77"/>
              </a:rPr>
              <a:t>VNet</a:t>
            </a:r>
            <a:r>
              <a:rPr lang="en-US" sz="2200" dirty="0">
                <a:latin typeface="Montserrat" pitchFamily="2" charset="77"/>
              </a:rPr>
              <a:t>, without peering or private links to the management cluster) were inaccessible.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453A9-ED42-3016-DBAA-35EFCE49B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D1DD52F-2FD9-DC14-C8CA-EC241B1C5808}"/>
              </a:ext>
            </a:extLst>
          </p:cNvPr>
          <p:cNvSpPr/>
          <p:nvPr/>
        </p:nvSpPr>
        <p:spPr>
          <a:xfrm>
            <a:off x="5602214" y="1756430"/>
            <a:ext cx="1644684" cy="599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53EB3E9-53BC-B18F-F6E1-718603C113C4}"/>
              </a:ext>
            </a:extLst>
          </p:cNvPr>
          <p:cNvSpPr/>
          <p:nvPr/>
        </p:nvSpPr>
        <p:spPr>
          <a:xfrm>
            <a:off x="5674333" y="1885114"/>
            <a:ext cx="1644684" cy="599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" name="Google Shape;55;p13">
            <a:extLst>
              <a:ext uri="{FF2B5EF4-FFF2-40B4-BE49-F238E27FC236}">
                <a16:creationId xmlns:a16="http://schemas.microsoft.com/office/drawing/2014/main" id="{C1EEA504-9FEE-4832-E4E5-849DC221ED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93450" y="1825643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03208F-9B93-932A-C1EF-C046E0E8C226}"/>
              </a:ext>
            </a:extLst>
          </p:cNvPr>
          <p:cNvSpPr txBox="1"/>
          <p:nvPr/>
        </p:nvSpPr>
        <p:spPr>
          <a:xfrm>
            <a:off x="8560786" y="2093532"/>
            <a:ext cx="1431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Management Cluster</a:t>
            </a:r>
          </a:p>
        </p:txBody>
      </p:sp>
      <p:pic>
        <p:nvPicPr>
          <p:cNvPr id="9" name="Google Shape;55;p13">
            <a:extLst>
              <a:ext uri="{FF2B5EF4-FFF2-40B4-BE49-F238E27FC236}">
                <a16:creationId xmlns:a16="http://schemas.microsoft.com/office/drawing/2014/main" id="{D325CDCC-9059-2D14-2219-A9CA28B7ED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23918" y="4208748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5;p13">
            <a:extLst>
              <a:ext uri="{FF2B5EF4-FFF2-40B4-BE49-F238E27FC236}">
                <a16:creationId xmlns:a16="http://schemas.microsoft.com/office/drawing/2014/main" id="{C8317A4F-5276-489F-17A5-B2D03BA060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69965" y="4208747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15611AAA-64B8-A562-ABB5-70C708CD2C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84983" y="4208748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F5AB207-272F-A099-BBA8-85DF1C34214B}"/>
              </a:ext>
            </a:extLst>
          </p:cNvPr>
          <p:cNvSpPr/>
          <p:nvPr/>
        </p:nvSpPr>
        <p:spPr>
          <a:xfrm>
            <a:off x="6864762" y="5012492"/>
            <a:ext cx="2018306" cy="1091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5CE5D98-E927-41FB-E55C-1A705D69D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3074" y="5248209"/>
            <a:ext cx="883920" cy="11582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2912D8-E452-66B8-51D7-625CAACF2546}"/>
              </a:ext>
            </a:extLst>
          </p:cNvPr>
          <p:cNvSpPr txBox="1"/>
          <p:nvPr/>
        </p:nvSpPr>
        <p:spPr>
          <a:xfrm>
            <a:off x="9121098" y="5281414"/>
            <a:ext cx="248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ClusterAPI Powered </a:t>
            </a:r>
          </a:p>
          <a:p>
            <a:r>
              <a:rPr lang="en-US" sz="1400" dirty="0"/>
              <a:t>Workload clusters</a:t>
            </a:r>
          </a:p>
        </p:txBody>
      </p:sp>
      <p:pic>
        <p:nvPicPr>
          <p:cNvPr id="16" name="Google Shape;55;p13">
            <a:extLst>
              <a:ext uri="{FF2B5EF4-FFF2-40B4-BE49-F238E27FC236}">
                <a16:creationId xmlns:a16="http://schemas.microsoft.com/office/drawing/2014/main" id="{D85059B5-E99F-2B31-927F-CD6CE2611D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9064" y="5103368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5;p13">
            <a:extLst>
              <a:ext uri="{FF2B5EF4-FFF2-40B4-BE49-F238E27FC236}">
                <a16:creationId xmlns:a16="http://schemas.microsoft.com/office/drawing/2014/main" id="{0F049734-51E0-88C9-F322-80013E9389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4715" y="5103366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66B954-33E8-3F22-D60F-BE0F103C5BC9}"/>
              </a:ext>
            </a:extLst>
          </p:cNvPr>
          <p:cNvSpPr/>
          <p:nvPr/>
        </p:nvSpPr>
        <p:spPr>
          <a:xfrm>
            <a:off x="9051941" y="4117874"/>
            <a:ext cx="2848857" cy="1091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31375-8090-1EB8-3C4A-9D01AD710E69}"/>
              </a:ext>
            </a:extLst>
          </p:cNvPr>
          <p:cNvSpPr txBox="1"/>
          <p:nvPr/>
        </p:nvSpPr>
        <p:spPr>
          <a:xfrm>
            <a:off x="6999266" y="6150759"/>
            <a:ext cx="164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Behind Firewall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0C693C9-6C20-0E9B-E370-B4B70588FCBE}"/>
              </a:ext>
            </a:extLst>
          </p:cNvPr>
          <p:cNvSpPr/>
          <p:nvPr/>
        </p:nvSpPr>
        <p:spPr>
          <a:xfrm>
            <a:off x="4640007" y="4129598"/>
            <a:ext cx="2018306" cy="1091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oogle Shape;55;p13">
            <a:extLst>
              <a:ext uri="{FF2B5EF4-FFF2-40B4-BE49-F238E27FC236}">
                <a16:creationId xmlns:a16="http://schemas.microsoft.com/office/drawing/2014/main" id="{25187603-64E6-C339-537D-23DFBAC4CD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4309" y="4220474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5;p13">
            <a:extLst>
              <a:ext uri="{FF2B5EF4-FFF2-40B4-BE49-F238E27FC236}">
                <a16:creationId xmlns:a16="http://schemas.microsoft.com/office/drawing/2014/main" id="{9CF53698-BB38-9998-1FAE-F85EDFFECA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9960" y="4220472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C1DC2C-AC93-9703-6B17-57D6EF20BDFA}"/>
              </a:ext>
            </a:extLst>
          </p:cNvPr>
          <p:cNvSpPr txBox="1"/>
          <p:nvPr/>
        </p:nvSpPr>
        <p:spPr>
          <a:xfrm>
            <a:off x="4613147" y="5266053"/>
            <a:ext cx="173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Civo </a:t>
            </a:r>
          </a:p>
          <a:p>
            <a:r>
              <a:rPr lang="en-US" sz="1400" dirty="0"/>
              <a:t>clusters</a:t>
            </a:r>
          </a:p>
        </p:txBody>
      </p:sp>
      <p:pic>
        <p:nvPicPr>
          <p:cNvPr id="33" name="Google Shape;55;p13">
            <a:extLst>
              <a:ext uri="{FF2B5EF4-FFF2-40B4-BE49-F238E27FC236}">
                <a16:creationId xmlns:a16="http://schemas.microsoft.com/office/drawing/2014/main" id="{EC992CF6-2189-E7FE-99E7-F046EF98DA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1960" y="4210428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55;p13">
            <a:extLst>
              <a:ext uri="{FF2B5EF4-FFF2-40B4-BE49-F238E27FC236}">
                <a16:creationId xmlns:a16="http://schemas.microsoft.com/office/drawing/2014/main" id="{F2763B30-D8FF-319B-95EA-1C4F991001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5326" y="4220471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55;p13">
            <a:extLst>
              <a:ext uri="{FF2B5EF4-FFF2-40B4-BE49-F238E27FC236}">
                <a16:creationId xmlns:a16="http://schemas.microsoft.com/office/drawing/2014/main" id="{70C8DB5C-28D2-3C97-4F1F-ED02E559E3B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965" y="4210428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34D1E78-2B6D-CB0E-A0BA-49FF7C4286C3}"/>
              </a:ext>
            </a:extLst>
          </p:cNvPr>
          <p:cNvSpPr txBox="1"/>
          <p:nvPr/>
        </p:nvSpPr>
        <p:spPr>
          <a:xfrm>
            <a:off x="61946" y="5273046"/>
            <a:ext cx="248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Hetzener </a:t>
            </a:r>
          </a:p>
          <a:p>
            <a:r>
              <a:rPr lang="en-US" sz="1400" dirty="0"/>
              <a:t>clusters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4E8D762-5617-3F7B-5113-6016AAA9F9F3}"/>
              </a:ext>
            </a:extLst>
          </p:cNvPr>
          <p:cNvSpPr/>
          <p:nvPr/>
        </p:nvSpPr>
        <p:spPr>
          <a:xfrm>
            <a:off x="49944" y="4119553"/>
            <a:ext cx="2559334" cy="11534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A27203-8B3A-9868-0F09-CEEF5A87EA0A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8110905" y="2660552"/>
            <a:ext cx="2365465" cy="145732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2A0D45-84BC-D239-2335-17234D6B76CD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flipH="1">
            <a:off x="7873915" y="2660552"/>
            <a:ext cx="236990" cy="2351940"/>
          </a:xfrm>
          <a:prstGeom prst="straightConnector1">
            <a:avLst/>
          </a:prstGeom>
          <a:ln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64C242-3F9E-FAFD-F68B-7570E862D5F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 flipH="1">
            <a:off x="5649160" y="2660552"/>
            <a:ext cx="2461745" cy="146904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C56C-3CFD-5854-5D7D-D12EC6F6BAD3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 flipH="1">
            <a:off x="1329611" y="2660552"/>
            <a:ext cx="6781294" cy="1459001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72BFA57-D4CF-A34C-EF11-1703D978F92F}"/>
              </a:ext>
            </a:extLst>
          </p:cNvPr>
          <p:cNvSpPr txBox="1"/>
          <p:nvPr/>
        </p:nvSpPr>
        <p:spPr>
          <a:xfrm>
            <a:off x="9211578" y="2889906"/>
            <a:ext cx="2848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Sveltos discovers clusters and</a:t>
            </a:r>
          </a:p>
          <a:p>
            <a:r>
              <a:rPr lang="en-US" sz="1400" dirty="0"/>
              <a:t>creates, updates, upgrades, </a:t>
            </a:r>
          </a:p>
          <a:p>
            <a:r>
              <a:rPr lang="en-US" sz="1400" dirty="0"/>
              <a:t>deletes addons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37BF39-7CAE-D0D1-18AD-C9FAF9CC3839}"/>
              </a:ext>
            </a:extLst>
          </p:cNvPr>
          <p:cNvSpPr txBox="1"/>
          <p:nvPr/>
        </p:nvSpPr>
        <p:spPr>
          <a:xfrm>
            <a:off x="5210110" y="801612"/>
            <a:ext cx="580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Declarative configuration (which addons to deploy and where)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C3DCF0-6A27-ACC9-48B8-0B5E88064C06}"/>
              </a:ext>
            </a:extLst>
          </p:cNvPr>
          <p:cNvCxnSpPr>
            <a:cxnSpLocks/>
          </p:cNvCxnSpPr>
          <p:nvPr/>
        </p:nvCxnSpPr>
        <p:spPr>
          <a:xfrm>
            <a:off x="8120948" y="1139547"/>
            <a:ext cx="0" cy="67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47E4F77-4AEE-B996-5A8C-91EF2955003B}"/>
              </a:ext>
            </a:extLst>
          </p:cNvPr>
          <p:cNvSpPr/>
          <p:nvPr/>
        </p:nvSpPr>
        <p:spPr>
          <a:xfrm>
            <a:off x="5767864" y="2011533"/>
            <a:ext cx="1644684" cy="599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ClusterProfile</a:t>
            </a:r>
          </a:p>
          <a:p>
            <a:r>
              <a:rPr lang="en-US" sz="18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F8B94FC-568F-0736-7912-70959A6D56A7}"/>
              </a:ext>
            </a:extLst>
          </p:cNvPr>
          <p:cNvSpPr/>
          <p:nvPr/>
        </p:nvSpPr>
        <p:spPr>
          <a:xfrm>
            <a:off x="4137992" y="1475856"/>
            <a:ext cx="7366627" cy="141405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091AE5-2894-DD65-2E56-41F653AE9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19" y="1756430"/>
            <a:ext cx="1049020" cy="825500"/>
          </a:xfrm>
          <a:prstGeom prst="rect">
            <a:avLst/>
          </a:prstGeom>
        </p:spPr>
      </p:pic>
      <p:pic>
        <p:nvPicPr>
          <p:cNvPr id="19" name="Picture 18" descr="A black letter with arrows&#10;&#10;Description automatically generated with medium confidence">
            <a:extLst>
              <a:ext uri="{FF2B5EF4-FFF2-40B4-BE49-F238E27FC236}">
                <a16:creationId xmlns:a16="http://schemas.microsoft.com/office/drawing/2014/main" id="{2A5C2E6B-1238-0FC7-B886-323B2BA01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427" y="5253464"/>
            <a:ext cx="1029970" cy="425450"/>
          </a:xfrm>
          <a:prstGeom prst="rect">
            <a:avLst/>
          </a:prstGeom>
        </p:spPr>
      </p:pic>
      <p:pic>
        <p:nvPicPr>
          <p:cNvPr id="21" name="Picture 20" descr="A red and white letter h&#10;&#10;Description automatically generated">
            <a:extLst>
              <a:ext uri="{FF2B5EF4-FFF2-40B4-BE49-F238E27FC236}">
                <a16:creationId xmlns:a16="http://schemas.microsoft.com/office/drawing/2014/main" id="{22BD9F5E-E1E0-5F92-595A-C313A6824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09" y="5304249"/>
            <a:ext cx="685800" cy="685800"/>
          </a:xfrm>
          <a:prstGeom prst="rect">
            <a:avLst/>
          </a:prstGeom>
        </p:spPr>
      </p:pic>
      <p:pic>
        <p:nvPicPr>
          <p:cNvPr id="13" name="Google Shape;55;p13">
            <a:extLst>
              <a:ext uri="{FF2B5EF4-FFF2-40B4-BE49-F238E27FC236}">
                <a16:creationId xmlns:a16="http://schemas.microsoft.com/office/drawing/2014/main" id="{7A1A8342-14F1-F579-4B92-61FF7BDE14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9684" y="4218172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5;p13">
            <a:extLst>
              <a:ext uri="{FF2B5EF4-FFF2-40B4-BE49-F238E27FC236}">
                <a16:creationId xmlns:a16="http://schemas.microsoft.com/office/drawing/2014/main" id="{122F7130-2CE1-E912-CDBD-D1022305269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4369" y="4214315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C45FED8-EB52-A7F5-D014-38B08B30750C}"/>
              </a:ext>
            </a:extLst>
          </p:cNvPr>
          <p:cNvSpPr/>
          <p:nvPr/>
        </p:nvSpPr>
        <p:spPr>
          <a:xfrm>
            <a:off x="2723770" y="4147088"/>
            <a:ext cx="1767038" cy="11063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925E81-4170-9345-C0B7-D14199AAC409}"/>
              </a:ext>
            </a:extLst>
          </p:cNvPr>
          <p:cNvSpPr txBox="1"/>
          <p:nvPr/>
        </p:nvSpPr>
        <p:spPr>
          <a:xfrm>
            <a:off x="2681920" y="5283542"/>
            <a:ext cx="1739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Rancher </a:t>
            </a:r>
          </a:p>
          <a:p>
            <a:r>
              <a:rPr lang="en-US" sz="1400" dirty="0"/>
              <a:t>RKE2</a:t>
            </a:r>
            <a:br>
              <a:rPr lang="en-US" sz="1400" dirty="0"/>
            </a:br>
            <a:r>
              <a:rPr lang="en-US" sz="1400" dirty="0"/>
              <a:t>clusters</a:t>
            </a:r>
          </a:p>
        </p:txBody>
      </p:sp>
      <p:pic>
        <p:nvPicPr>
          <p:cNvPr id="43" name="Picture 42" descr="A blue sign with a white tractor&#10;&#10;Description automatically generated">
            <a:extLst>
              <a:ext uri="{FF2B5EF4-FFF2-40B4-BE49-F238E27FC236}">
                <a16:creationId xmlns:a16="http://schemas.microsoft.com/office/drawing/2014/main" id="{B1A6DA85-E9A1-D7FE-736E-3F97B48828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52" y="5311622"/>
            <a:ext cx="822960" cy="674624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77FFE1-A6E3-755C-6F11-BA39D72EFFC8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flipH="1">
            <a:off x="3607289" y="2660552"/>
            <a:ext cx="4503616" cy="148653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2BF1AE-6045-1F57-4F24-3D269402A8EC}"/>
              </a:ext>
            </a:extLst>
          </p:cNvPr>
          <p:cNvSpPr txBox="1"/>
          <p:nvPr/>
        </p:nvSpPr>
        <p:spPr>
          <a:xfrm>
            <a:off x="88734" y="1187779"/>
            <a:ext cx="37549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pull mode, </a:t>
            </a:r>
            <a:r>
              <a:rPr lang="en-US" dirty="0" err="1"/>
              <a:t>Sveltos</a:t>
            </a:r>
            <a:r>
              <a:rPr lang="en-US" dirty="0"/>
              <a:t> now manages clusters regardless of their API server's direct reachability from the management cluster. </a:t>
            </a:r>
            <a:br>
              <a:rPr lang="en-US" dirty="0"/>
            </a:br>
            <a:endParaRPr lang="en-US" sz="1600" dirty="0"/>
          </a:p>
        </p:txBody>
      </p:sp>
      <p:pic>
        <p:nvPicPr>
          <p:cNvPr id="1026" name="Picture 2" descr="Firewall - Free security icons">
            <a:extLst>
              <a:ext uri="{FF2B5EF4-FFF2-40B4-BE49-F238E27FC236}">
                <a16:creationId xmlns:a16="http://schemas.microsoft.com/office/drawing/2014/main" id="{A9504C71-7F33-3DB4-619C-A770AA0C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22" y="3529923"/>
            <a:ext cx="1609344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923B79A-9576-1E80-7219-0E0265204397}"/>
              </a:ext>
            </a:extLst>
          </p:cNvPr>
          <p:cNvSpPr txBox="1"/>
          <p:nvPr/>
        </p:nvSpPr>
        <p:spPr>
          <a:xfrm>
            <a:off x="65153" y="2820321"/>
            <a:ext cx="4709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managed clusters in pull mode</a:t>
            </a:r>
          </a:p>
          <a:p>
            <a:r>
              <a:rPr lang="en-US" i="1" dirty="0"/>
              <a:t>do</a:t>
            </a:r>
            <a:r>
              <a:rPr lang="en-US" dirty="0"/>
              <a:t> need to be able to reach the management </a:t>
            </a:r>
          </a:p>
          <a:p>
            <a:r>
              <a:rPr lang="en-US" dirty="0"/>
              <a:t>cluster's API server.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7F621D-1F59-F834-7C2F-B8CC910261B3}"/>
              </a:ext>
            </a:extLst>
          </p:cNvPr>
          <p:cNvSpPr txBox="1"/>
          <p:nvPr/>
        </p:nvSpPr>
        <p:spPr>
          <a:xfrm>
            <a:off x="1215241" y="108230"/>
            <a:ext cx="9492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Project </a:t>
            </a:r>
            <a:r>
              <a:rPr lang="en-US" sz="2400" dirty="0" err="1"/>
              <a:t>Sveltos</a:t>
            </a:r>
            <a:r>
              <a:rPr lang="en-US" sz="2400" dirty="0"/>
              <a:t>: Pull Mode</a:t>
            </a:r>
            <a:endParaRPr lang="en-US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335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F9B91FE-106C-2A9F-FE30-0886148C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2" y="2725678"/>
            <a:ext cx="4747260" cy="324485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6E09D0F-3B89-B2D6-08AF-228399888EB1}"/>
              </a:ext>
            </a:extLst>
          </p:cNvPr>
          <p:cNvGrpSpPr/>
          <p:nvPr/>
        </p:nvGrpSpPr>
        <p:grpSpPr>
          <a:xfrm>
            <a:off x="7258389" y="1684187"/>
            <a:ext cx="3384506" cy="2866051"/>
            <a:chOff x="7258389" y="1684187"/>
            <a:chExt cx="3384506" cy="2866051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33FFC41-B149-3477-90E5-350A5D28C6F5}"/>
                </a:ext>
              </a:extLst>
            </p:cNvPr>
            <p:cNvCxnSpPr>
              <a:stCxn id="18" idx="3"/>
              <a:endCxn id="22" idx="0"/>
            </p:cNvCxnSpPr>
            <p:nvPr/>
          </p:nvCxnSpPr>
          <p:spPr>
            <a:xfrm>
              <a:off x="7258389" y="1684187"/>
              <a:ext cx="3315055" cy="283940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5B9A1454-1CA5-6CCE-0967-070CBB134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513568" y="4420911"/>
              <a:ext cx="119747" cy="1389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573379-286D-570E-8573-5FFE61D68A11}"/>
              </a:ext>
            </a:extLst>
          </p:cNvPr>
          <p:cNvSpPr txBox="1"/>
          <p:nvPr/>
        </p:nvSpPr>
        <p:spPr>
          <a:xfrm>
            <a:off x="1349829" y="248485"/>
            <a:ext cx="9492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Push Mode: Server-Triggered Updates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D17CF2-ACBC-4A1A-FC00-A0C6CAFFF961}"/>
              </a:ext>
            </a:extLst>
          </p:cNvPr>
          <p:cNvSpPr txBox="1"/>
          <p:nvPr/>
        </p:nvSpPr>
        <p:spPr>
          <a:xfrm>
            <a:off x="368335" y="2340927"/>
            <a:ext cx="259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kubectl apply -f …</a:t>
            </a:r>
          </a:p>
        </p:txBody>
      </p:sp>
      <p:pic>
        <p:nvPicPr>
          <p:cNvPr id="12" name="Google Shape;55;p13">
            <a:extLst>
              <a:ext uri="{FF2B5EF4-FFF2-40B4-BE49-F238E27FC236}">
                <a16:creationId xmlns:a16="http://schemas.microsoft.com/office/drawing/2014/main" id="{90A7B67B-3DD8-F3A2-3BB2-F70A347D73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057" y="1488018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0558C7-730A-94D4-4ECD-43F8CA7FD326}"/>
              </a:ext>
            </a:extLst>
          </p:cNvPr>
          <p:cNvSpPr txBox="1"/>
          <p:nvPr/>
        </p:nvSpPr>
        <p:spPr>
          <a:xfrm>
            <a:off x="5650788" y="1012876"/>
            <a:ext cx="1431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Cluster API</a:t>
            </a:r>
          </a:p>
          <a:p>
            <a:pPr algn="ctr"/>
            <a:r>
              <a:rPr lang="en-US" sz="1200" b="1" dirty="0"/>
              <a:t>Mgmt Cluster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D64B5A-3EFB-AC48-25AE-5779D99129F2}"/>
              </a:ext>
            </a:extLst>
          </p:cNvPr>
          <p:cNvGrpSpPr/>
          <p:nvPr/>
        </p:nvGrpSpPr>
        <p:grpSpPr>
          <a:xfrm>
            <a:off x="6783966" y="1540943"/>
            <a:ext cx="686114" cy="729058"/>
            <a:chOff x="6688377" y="2063467"/>
            <a:chExt cx="686114" cy="72905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E8D4DA5-2918-D43F-65C7-EDE83D20A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00069" y="2063467"/>
              <a:ext cx="262731" cy="2864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28B4CA-9E51-4838-C5FF-71A18D6D6D93}"/>
                </a:ext>
              </a:extLst>
            </p:cNvPr>
            <p:cNvSpPr txBox="1"/>
            <p:nvPr/>
          </p:nvSpPr>
          <p:spPr>
            <a:xfrm>
              <a:off x="6688377" y="2392415"/>
              <a:ext cx="6861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Watch Loop</a:t>
              </a:r>
            </a:p>
          </p:txBody>
        </p:sp>
      </p:grpSp>
      <p:pic>
        <p:nvPicPr>
          <p:cNvPr id="21" name="Google Shape;55;p13">
            <a:extLst>
              <a:ext uri="{FF2B5EF4-FFF2-40B4-BE49-F238E27FC236}">
                <a16:creationId xmlns:a16="http://schemas.microsoft.com/office/drawing/2014/main" id="{3D2C9F19-FEAE-B77F-6042-C44DB403969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3289" y="4523591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5;p13">
            <a:extLst>
              <a:ext uri="{FF2B5EF4-FFF2-40B4-BE49-F238E27FC236}">
                <a16:creationId xmlns:a16="http://schemas.microsoft.com/office/drawing/2014/main" id="{1D6F80C5-E62B-0339-EE3D-7416BACB845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5989" y="4523591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A9D50C2-B8EB-9118-7E2E-D86C7CEBEA9E}"/>
              </a:ext>
            </a:extLst>
          </p:cNvPr>
          <p:cNvSpPr txBox="1"/>
          <p:nvPr/>
        </p:nvSpPr>
        <p:spPr>
          <a:xfrm>
            <a:off x="7164526" y="5411795"/>
            <a:ext cx="1712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Workload Cluster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32394-408F-16B6-E73E-6CFCD907EB23}"/>
              </a:ext>
            </a:extLst>
          </p:cNvPr>
          <p:cNvSpPr txBox="1"/>
          <p:nvPr/>
        </p:nvSpPr>
        <p:spPr>
          <a:xfrm>
            <a:off x="9717226" y="5411795"/>
            <a:ext cx="1712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Workload Cluster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A0C658-2791-3254-BA25-00CA549BDF07}"/>
              </a:ext>
            </a:extLst>
          </p:cNvPr>
          <p:cNvGrpSpPr/>
          <p:nvPr/>
        </p:nvGrpSpPr>
        <p:grpSpPr>
          <a:xfrm>
            <a:off x="5176838" y="1836716"/>
            <a:ext cx="577175" cy="138907"/>
            <a:chOff x="5176838" y="1836716"/>
            <a:chExt cx="577175" cy="1389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D436C9-3ACD-AA37-511F-0092D061900E}"/>
                </a:ext>
              </a:extLst>
            </p:cNvPr>
            <p:cNvCxnSpPr>
              <a:cxnSpLocks/>
            </p:cNvCxnSpPr>
            <p:nvPr/>
          </p:nvCxnSpPr>
          <p:spPr>
            <a:xfrm>
              <a:off x="5176838" y="1905472"/>
              <a:ext cx="568354" cy="5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4FB6D254-D512-5D0F-945F-26B480851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4266" y="1836716"/>
              <a:ext cx="119747" cy="138907"/>
            </a:xfrm>
            <a:prstGeom prst="rect">
              <a:avLst/>
            </a:prstGeom>
          </p:spPr>
        </p:pic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DE7A293-4609-4541-68F4-C87AAF89C541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6354182" y="2857029"/>
            <a:ext cx="2696160" cy="636964"/>
          </a:xfrm>
          <a:prstGeom prst="bentConnector3">
            <a:avLst>
              <a:gd name="adj1" fmla="val 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54D530-4317-2415-E6A4-E9C8D51AB7CB}"/>
              </a:ext>
            </a:extLst>
          </p:cNvPr>
          <p:cNvGrpSpPr/>
          <p:nvPr/>
        </p:nvGrpSpPr>
        <p:grpSpPr>
          <a:xfrm>
            <a:off x="7148396" y="3579962"/>
            <a:ext cx="1744692" cy="463401"/>
            <a:chOff x="7148396" y="3579962"/>
            <a:chExt cx="1744692" cy="4634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77C213C-4310-FD89-A816-4233322E80F2}"/>
                </a:ext>
              </a:extLst>
            </p:cNvPr>
            <p:cNvSpPr/>
            <p:nvPr/>
          </p:nvSpPr>
          <p:spPr>
            <a:xfrm>
              <a:off x="7148396" y="3579962"/>
              <a:ext cx="1744692" cy="46340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AE1A7-FAC8-ABC2-53D5-319EAC5E32BE}"/>
                </a:ext>
              </a:extLst>
            </p:cNvPr>
            <p:cNvSpPr txBox="1"/>
            <p:nvPr/>
          </p:nvSpPr>
          <p:spPr>
            <a:xfrm>
              <a:off x="7197414" y="3673163"/>
              <a:ext cx="16466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env=</a:t>
              </a:r>
              <a:r>
                <a:rPr lang="en-US" sz="1200" b="1" dirty="0" err="1">
                  <a:solidFill>
                    <a:schemeClr val="bg1"/>
                  </a:solidFill>
                </a:rPr>
                <a:t>fv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A9B4E7B-5E89-4B2C-F270-3A35221C0800}"/>
              </a:ext>
            </a:extLst>
          </p:cNvPr>
          <p:cNvGrpSpPr/>
          <p:nvPr/>
        </p:nvGrpSpPr>
        <p:grpSpPr>
          <a:xfrm>
            <a:off x="7148396" y="2232656"/>
            <a:ext cx="1744692" cy="977269"/>
            <a:chOff x="7148396" y="2232656"/>
            <a:chExt cx="1744692" cy="97726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3293E6-B186-8846-1861-682EC921796F}"/>
                </a:ext>
              </a:extLst>
            </p:cNvPr>
            <p:cNvSpPr/>
            <p:nvPr/>
          </p:nvSpPr>
          <p:spPr>
            <a:xfrm>
              <a:off x="7148396" y="2746524"/>
              <a:ext cx="1744692" cy="4634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04DC76-9F8D-E3C2-AD1D-2A910F3FB589}"/>
                </a:ext>
              </a:extLst>
            </p:cNvPr>
            <p:cNvSpPr txBox="1"/>
            <p:nvPr/>
          </p:nvSpPr>
          <p:spPr>
            <a:xfrm>
              <a:off x="7518990" y="2232656"/>
              <a:ext cx="10035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Provision</a:t>
              </a:r>
            </a:p>
            <a:p>
              <a:pPr algn="ctr"/>
              <a:r>
                <a:rPr lang="en-US" sz="1000" b="1" dirty="0"/>
                <a:t>Push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BD2EFEA-8A3E-96DF-6764-C9D43EE3C3AB}"/>
              </a:ext>
            </a:extLst>
          </p:cNvPr>
          <p:cNvGrpSpPr/>
          <p:nvPr/>
        </p:nvGrpSpPr>
        <p:grpSpPr>
          <a:xfrm>
            <a:off x="-678996" y="5857875"/>
            <a:ext cx="1625600" cy="1625600"/>
            <a:chOff x="11280775" y="5857875"/>
            <a:chExt cx="1625600" cy="1625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7BB866-11C3-58BE-D564-0774ECED4ABE}"/>
                </a:ext>
              </a:extLst>
            </p:cNvPr>
            <p:cNvSpPr/>
            <p:nvPr/>
          </p:nvSpPr>
          <p:spPr>
            <a:xfrm>
              <a:off x="11280775" y="5857875"/>
              <a:ext cx="1625600" cy="16256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E4E130-D961-7C3B-31F5-94F90FD8D06C}"/>
                </a:ext>
              </a:extLst>
            </p:cNvPr>
            <p:cNvSpPr/>
            <p:nvPr/>
          </p:nvSpPr>
          <p:spPr>
            <a:xfrm>
              <a:off x="11426031" y="6003131"/>
              <a:ext cx="1335088" cy="133508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F47D34-E9DD-E261-5EC7-A1D18DA53100}"/>
                </a:ext>
              </a:extLst>
            </p:cNvPr>
            <p:cNvSpPr/>
            <p:nvPr/>
          </p:nvSpPr>
          <p:spPr>
            <a:xfrm>
              <a:off x="11579622" y="6156722"/>
              <a:ext cx="1027906" cy="10279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D50E3284-53E9-1AEF-857E-6D507121B8F0}"/>
              </a:ext>
            </a:extLst>
          </p:cNvPr>
          <p:cNvSpPr/>
          <p:nvPr/>
        </p:nvSpPr>
        <p:spPr>
          <a:xfrm>
            <a:off x="11846719" y="519617"/>
            <a:ext cx="690562" cy="690562"/>
          </a:xfrm>
          <a:prstGeom prst="donut">
            <a:avLst>
              <a:gd name="adj" fmla="val 23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5062DEC-D4A0-EFD6-ACAB-3C96667CE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957500" y="4445989"/>
            <a:ext cx="119747" cy="13890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E154358-570C-DF01-292B-118667135967}"/>
              </a:ext>
            </a:extLst>
          </p:cNvPr>
          <p:cNvSpPr/>
          <p:nvPr/>
        </p:nvSpPr>
        <p:spPr>
          <a:xfrm>
            <a:off x="638798" y="3676124"/>
            <a:ext cx="4640125" cy="5931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283BEFB-A6A6-73DB-2F25-5E3FDA469BE5}"/>
              </a:ext>
            </a:extLst>
          </p:cNvPr>
          <p:cNvSpPr/>
          <p:nvPr/>
        </p:nvSpPr>
        <p:spPr>
          <a:xfrm>
            <a:off x="659351" y="4449303"/>
            <a:ext cx="4619572" cy="159385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0D0BE7-48BE-84BB-396E-B1D0128FF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22" y="2780100"/>
            <a:ext cx="121920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E24886E-0BB7-855C-3851-E48FC0FE5DF9}"/>
              </a:ext>
            </a:extLst>
          </p:cNvPr>
          <p:cNvGrpSpPr/>
          <p:nvPr/>
        </p:nvGrpSpPr>
        <p:grpSpPr>
          <a:xfrm>
            <a:off x="9714812" y="3576914"/>
            <a:ext cx="1744692" cy="463401"/>
            <a:chOff x="7148396" y="3579962"/>
            <a:chExt cx="1744692" cy="463401"/>
          </a:xfrm>
        </p:grpSpPr>
        <p:sp>
          <p:nvSpPr>
            <p:cNvPr id="63" name="Rectangle: Rounded Corners 3">
              <a:extLst>
                <a:ext uri="{FF2B5EF4-FFF2-40B4-BE49-F238E27FC236}">
                  <a16:creationId xmlns:a16="http://schemas.microsoft.com/office/drawing/2014/main" id="{97F465AB-4A2D-518A-3310-B7A719F45647}"/>
                </a:ext>
              </a:extLst>
            </p:cNvPr>
            <p:cNvSpPr/>
            <p:nvPr/>
          </p:nvSpPr>
          <p:spPr>
            <a:xfrm>
              <a:off x="7148396" y="3579962"/>
              <a:ext cx="1744692" cy="46340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2B700E8F-D4AA-EEC3-4946-A508AD8A0D31}"/>
                </a:ext>
              </a:extLst>
            </p:cNvPr>
            <p:cNvSpPr txBox="1"/>
            <p:nvPr/>
          </p:nvSpPr>
          <p:spPr>
            <a:xfrm>
              <a:off x="7197414" y="3673163"/>
              <a:ext cx="16466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env=</a:t>
              </a:r>
              <a:r>
                <a:rPr lang="en-US" sz="1200" b="1" dirty="0" err="1">
                  <a:solidFill>
                    <a:schemeClr val="bg1"/>
                  </a:solidFill>
                </a:rPr>
                <a:t>fv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DA60DD75-D1F0-FDC2-FA9C-D0406C246904}"/>
              </a:ext>
            </a:extLst>
          </p:cNvPr>
          <p:cNvGrpSpPr/>
          <p:nvPr/>
        </p:nvGrpSpPr>
        <p:grpSpPr>
          <a:xfrm>
            <a:off x="9696524" y="2229608"/>
            <a:ext cx="1744692" cy="977269"/>
            <a:chOff x="7148396" y="2232656"/>
            <a:chExt cx="1744692" cy="977269"/>
          </a:xfrm>
        </p:grpSpPr>
        <p:sp>
          <p:nvSpPr>
            <p:cNvPr id="1027" name="Rectangle: Rounded Corners 31">
              <a:extLst>
                <a:ext uri="{FF2B5EF4-FFF2-40B4-BE49-F238E27FC236}">
                  <a16:creationId xmlns:a16="http://schemas.microsoft.com/office/drawing/2014/main" id="{9DB6D9A9-2A63-E8E0-5354-A8573EC3897B}"/>
                </a:ext>
              </a:extLst>
            </p:cNvPr>
            <p:cNvSpPr/>
            <p:nvPr/>
          </p:nvSpPr>
          <p:spPr>
            <a:xfrm>
              <a:off x="7148396" y="2746524"/>
              <a:ext cx="1744692" cy="4634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3A2BA988-D2FC-CB3B-E619-9ADE340F3746}"/>
                </a:ext>
              </a:extLst>
            </p:cNvPr>
            <p:cNvSpPr txBox="1"/>
            <p:nvPr/>
          </p:nvSpPr>
          <p:spPr>
            <a:xfrm>
              <a:off x="7518990" y="2232656"/>
              <a:ext cx="10035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Provision</a:t>
              </a:r>
            </a:p>
            <a:p>
              <a:pPr algn="ctr"/>
              <a:r>
                <a:rPr lang="en-US" sz="1000" b="1" dirty="0"/>
                <a:t>Push</a:t>
              </a:r>
            </a:p>
          </p:txBody>
        </p:sp>
      </p:grpSp>
      <p:pic>
        <p:nvPicPr>
          <p:cNvPr id="1029" name="Picture 2">
            <a:extLst>
              <a:ext uri="{FF2B5EF4-FFF2-40B4-BE49-F238E27FC236}">
                <a16:creationId xmlns:a16="http://schemas.microsoft.com/office/drawing/2014/main" id="{3BF606D2-3233-A186-5EBC-0D87BECA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06" y="2795340"/>
            <a:ext cx="121920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B7462EA-2BF0-6784-2013-A99F858DCE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02" y="1456152"/>
            <a:ext cx="1153922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8" grpId="0" animBg="1"/>
      <p:bldP spid="58" grpId="1" animBg="1"/>
      <p:bldP spid="58" grpId="2" animBg="1"/>
      <p:bldP spid="58" grpId="3" animBg="1"/>
      <p:bldP spid="61" grpId="0" animBg="1"/>
      <p:bldP spid="61" grpId="1" animBg="1"/>
      <p:bldP spid="61" grpId="2" animBg="1"/>
      <p:bldP spid="61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CD04C-C928-390E-BF45-E37C0DE4C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C18BDFB-1F73-BF65-7FA0-FC4CD288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2" y="2725678"/>
            <a:ext cx="4747260" cy="324485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DD979E7-BC45-FC9D-1316-7E6D7235C1BE}"/>
              </a:ext>
            </a:extLst>
          </p:cNvPr>
          <p:cNvGrpSpPr/>
          <p:nvPr/>
        </p:nvGrpSpPr>
        <p:grpSpPr>
          <a:xfrm>
            <a:off x="7258389" y="1684187"/>
            <a:ext cx="3384506" cy="2866051"/>
            <a:chOff x="7258389" y="1684187"/>
            <a:chExt cx="3384506" cy="2866051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891FB0E8-ED63-544A-E1CA-059115A8CDDF}"/>
                </a:ext>
              </a:extLst>
            </p:cNvPr>
            <p:cNvCxnSpPr>
              <a:stCxn id="18" idx="3"/>
              <a:endCxn id="22" idx="0"/>
            </p:cNvCxnSpPr>
            <p:nvPr/>
          </p:nvCxnSpPr>
          <p:spPr>
            <a:xfrm>
              <a:off x="7258389" y="1684187"/>
              <a:ext cx="3315055" cy="283940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5BB2F0D4-5903-CCCF-1560-A60DB146A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513568" y="4420911"/>
              <a:ext cx="119747" cy="1389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C7BE158-A9AB-4642-E09E-4CB8B26234F8}"/>
              </a:ext>
            </a:extLst>
          </p:cNvPr>
          <p:cNvSpPr txBox="1"/>
          <p:nvPr/>
        </p:nvSpPr>
        <p:spPr>
          <a:xfrm>
            <a:off x="1349829" y="290689"/>
            <a:ext cx="9492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Pull Mode: Autonomous Agent-Triggered Fetch &amp; Apply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346AF-8D41-DA1F-A61F-0167370A8B21}"/>
              </a:ext>
            </a:extLst>
          </p:cNvPr>
          <p:cNvSpPr txBox="1"/>
          <p:nvPr/>
        </p:nvSpPr>
        <p:spPr>
          <a:xfrm>
            <a:off x="368335" y="2340927"/>
            <a:ext cx="259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kubectl apply -f …</a:t>
            </a:r>
          </a:p>
        </p:txBody>
      </p:sp>
      <p:pic>
        <p:nvPicPr>
          <p:cNvPr id="12" name="Google Shape;55;p13">
            <a:extLst>
              <a:ext uri="{FF2B5EF4-FFF2-40B4-BE49-F238E27FC236}">
                <a16:creationId xmlns:a16="http://schemas.microsoft.com/office/drawing/2014/main" id="{6DB2B5C7-21E4-00A8-64B1-0FF47CB9BA8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057" y="1488018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CAC0BF-5EDF-5AF8-BFD1-7DE9DA168E56}"/>
              </a:ext>
            </a:extLst>
          </p:cNvPr>
          <p:cNvSpPr txBox="1"/>
          <p:nvPr/>
        </p:nvSpPr>
        <p:spPr>
          <a:xfrm>
            <a:off x="5650788" y="1012876"/>
            <a:ext cx="1431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Cluster API</a:t>
            </a:r>
          </a:p>
          <a:p>
            <a:pPr algn="ctr"/>
            <a:r>
              <a:rPr lang="en-US" sz="1200" b="1" dirty="0"/>
              <a:t>Mgmt Cluster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6034B5-D8D0-A62C-EFD7-8A674C533999}"/>
              </a:ext>
            </a:extLst>
          </p:cNvPr>
          <p:cNvGrpSpPr/>
          <p:nvPr/>
        </p:nvGrpSpPr>
        <p:grpSpPr>
          <a:xfrm>
            <a:off x="6783966" y="1540943"/>
            <a:ext cx="686114" cy="729058"/>
            <a:chOff x="6688377" y="2063467"/>
            <a:chExt cx="686114" cy="72905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C2517F7-0AF5-B277-A439-58DC497F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00069" y="2063467"/>
              <a:ext cx="262731" cy="2864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04B137-7C21-E30A-DD6C-96B441D908C7}"/>
                </a:ext>
              </a:extLst>
            </p:cNvPr>
            <p:cNvSpPr txBox="1"/>
            <p:nvPr/>
          </p:nvSpPr>
          <p:spPr>
            <a:xfrm>
              <a:off x="6688377" y="2392415"/>
              <a:ext cx="6861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Watch Loop</a:t>
              </a:r>
            </a:p>
          </p:txBody>
        </p:sp>
      </p:grpSp>
      <p:pic>
        <p:nvPicPr>
          <p:cNvPr id="21" name="Google Shape;55;p13">
            <a:extLst>
              <a:ext uri="{FF2B5EF4-FFF2-40B4-BE49-F238E27FC236}">
                <a16:creationId xmlns:a16="http://schemas.microsoft.com/office/drawing/2014/main" id="{5F050162-3283-A677-B9D5-D29F6182F29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3289" y="4523591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5;p13">
            <a:extLst>
              <a:ext uri="{FF2B5EF4-FFF2-40B4-BE49-F238E27FC236}">
                <a16:creationId xmlns:a16="http://schemas.microsoft.com/office/drawing/2014/main" id="{475CFB82-1CCF-00DF-7C46-784E1211DA7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5989" y="4523591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1E5C7D-CDB0-2361-19C9-4A72C6931FA4}"/>
              </a:ext>
            </a:extLst>
          </p:cNvPr>
          <p:cNvSpPr txBox="1"/>
          <p:nvPr/>
        </p:nvSpPr>
        <p:spPr>
          <a:xfrm>
            <a:off x="7164526" y="5411795"/>
            <a:ext cx="1712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Workload Cluster</a:t>
            </a:r>
          </a:p>
          <a:p>
            <a:pPr algn="ctr"/>
            <a:r>
              <a:rPr lang="en-US" sz="1200" b="1" dirty="0">
                <a:highlight>
                  <a:srgbClr val="FFFF00"/>
                </a:highlight>
              </a:rPr>
              <a:t>Pull Mode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33A82E-5371-8F1D-4E80-15E4CD0B82CC}"/>
              </a:ext>
            </a:extLst>
          </p:cNvPr>
          <p:cNvSpPr txBox="1"/>
          <p:nvPr/>
        </p:nvSpPr>
        <p:spPr>
          <a:xfrm>
            <a:off x="9717226" y="5411795"/>
            <a:ext cx="1712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Workload Cluster</a:t>
            </a:r>
            <a:br>
              <a:rPr lang="en-US" sz="1200" b="1" dirty="0"/>
            </a:br>
            <a:r>
              <a:rPr lang="en-US" sz="1200" b="1" dirty="0">
                <a:highlight>
                  <a:srgbClr val="FFFF00"/>
                </a:highlight>
              </a:rPr>
              <a:t>Pull Mode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F62EE0-ACCB-2216-F121-3B00AFF89AD4}"/>
              </a:ext>
            </a:extLst>
          </p:cNvPr>
          <p:cNvGrpSpPr/>
          <p:nvPr/>
        </p:nvGrpSpPr>
        <p:grpSpPr>
          <a:xfrm>
            <a:off x="5176838" y="1836716"/>
            <a:ext cx="577175" cy="138907"/>
            <a:chOff x="5176838" y="1836716"/>
            <a:chExt cx="577175" cy="1389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51327B-17D1-96DD-0865-C0ADDE9E2EE7}"/>
                </a:ext>
              </a:extLst>
            </p:cNvPr>
            <p:cNvCxnSpPr>
              <a:cxnSpLocks/>
            </p:cNvCxnSpPr>
            <p:nvPr/>
          </p:nvCxnSpPr>
          <p:spPr>
            <a:xfrm>
              <a:off x="5176838" y="1905472"/>
              <a:ext cx="568354" cy="5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69104A89-2493-BDE2-98E8-8ED4FDCBD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4266" y="1836716"/>
              <a:ext cx="119747" cy="138907"/>
            </a:xfrm>
            <a:prstGeom prst="rect">
              <a:avLst/>
            </a:prstGeom>
          </p:spPr>
        </p:pic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5A14EB9-D82E-A3B0-90C8-768DD1E2961D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6354182" y="2857029"/>
            <a:ext cx="2696160" cy="636964"/>
          </a:xfrm>
          <a:prstGeom prst="bentConnector3">
            <a:avLst>
              <a:gd name="adj1" fmla="val 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44A3048-4302-8492-155B-ED83D754C264}"/>
              </a:ext>
            </a:extLst>
          </p:cNvPr>
          <p:cNvGrpSpPr/>
          <p:nvPr/>
        </p:nvGrpSpPr>
        <p:grpSpPr>
          <a:xfrm>
            <a:off x="7148396" y="3579962"/>
            <a:ext cx="1744692" cy="463401"/>
            <a:chOff x="7148396" y="3579962"/>
            <a:chExt cx="1744692" cy="4634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16D2B62-6293-2D17-8167-5C64896889B0}"/>
                </a:ext>
              </a:extLst>
            </p:cNvPr>
            <p:cNvSpPr/>
            <p:nvPr/>
          </p:nvSpPr>
          <p:spPr>
            <a:xfrm>
              <a:off x="7148396" y="3579962"/>
              <a:ext cx="1744692" cy="46340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D2AACC-E81A-CCFF-9A45-7690F6B81363}"/>
                </a:ext>
              </a:extLst>
            </p:cNvPr>
            <p:cNvSpPr txBox="1"/>
            <p:nvPr/>
          </p:nvSpPr>
          <p:spPr>
            <a:xfrm>
              <a:off x="7197414" y="3673163"/>
              <a:ext cx="16466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env=</a:t>
              </a:r>
              <a:r>
                <a:rPr lang="en-US" sz="1200" b="1" dirty="0" err="1">
                  <a:solidFill>
                    <a:schemeClr val="bg1"/>
                  </a:solidFill>
                </a:rPr>
                <a:t>fv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80D58FC-6DAC-6093-CDE6-79992B00F578}"/>
              </a:ext>
            </a:extLst>
          </p:cNvPr>
          <p:cNvGrpSpPr/>
          <p:nvPr/>
        </p:nvGrpSpPr>
        <p:grpSpPr>
          <a:xfrm>
            <a:off x="7148396" y="2232656"/>
            <a:ext cx="1744692" cy="977269"/>
            <a:chOff x="7148396" y="2232656"/>
            <a:chExt cx="1744692" cy="97726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C272113-785F-6892-0E20-34CA633F2ABE}"/>
                </a:ext>
              </a:extLst>
            </p:cNvPr>
            <p:cNvSpPr/>
            <p:nvPr/>
          </p:nvSpPr>
          <p:spPr>
            <a:xfrm>
              <a:off x="7148396" y="2746524"/>
              <a:ext cx="1744692" cy="4634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41C1BA-2890-EDDC-3B32-6241D99001FD}"/>
                </a:ext>
              </a:extLst>
            </p:cNvPr>
            <p:cNvSpPr txBox="1"/>
            <p:nvPr/>
          </p:nvSpPr>
          <p:spPr>
            <a:xfrm>
              <a:off x="7518990" y="2232656"/>
              <a:ext cx="10035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Provision</a:t>
              </a:r>
            </a:p>
            <a:p>
              <a:pPr algn="ctr"/>
              <a:r>
                <a:rPr lang="en-US" sz="1000" b="1" dirty="0"/>
                <a:t>Pull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A4988B-873B-B7C8-4AD3-2A9FA7B37028}"/>
              </a:ext>
            </a:extLst>
          </p:cNvPr>
          <p:cNvGrpSpPr/>
          <p:nvPr/>
        </p:nvGrpSpPr>
        <p:grpSpPr>
          <a:xfrm>
            <a:off x="-678996" y="5857875"/>
            <a:ext cx="1625600" cy="1625600"/>
            <a:chOff x="11280775" y="5857875"/>
            <a:chExt cx="1625600" cy="1625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B5B8BBB-5897-1282-1723-81C7B45AC2CA}"/>
                </a:ext>
              </a:extLst>
            </p:cNvPr>
            <p:cNvSpPr/>
            <p:nvPr/>
          </p:nvSpPr>
          <p:spPr>
            <a:xfrm>
              <a:off x="11280775" y="5857875"/>
              <a:ext cx="1625600" cy="16256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03D69A-F7DA-557D-3A12-52953B7923B5}"/>
                </a:ext>
              </a:extLst>
            </p:cNvPr>
            <p:cNvSpPr/>
            <p:nvPr/>
          </p:nvSpPr>
          <p:spPr>
            <a:xfrm>
              <a:off x="11426031" y="6003131"/>
              <a:ext cx="1335088" cy="133508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762EEBD-744F-6DD5-52AE-68C01E480A6D}"/>
                </a:ext>
              </a:extLst>
            </p:cNvPr>
            <p:cNvSpPr/>
            <p:nvPr/>
          </p:nvSpPr>
          <p:spPr>
            <a:xfrm>
              <a:off x="11579622" y="6156722"/>
              <a:ext cx="1027906" cy="10279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102FA56B-D578-8513-7E41-65E30A0522B8}"/>
              </a:ext>
            </a:extLst>
          </p:cNvPr>
          <p:cNvSpPr/>
          <p:nvPr/>
        </p:nvSpPr>
        <p:spPr>
          <a:xfrm>
            <a:off x="11846719" y="519617"/>
            <a:ext cx="690562" cy="690562"/>
          </a:xfrm>
          <a:prstGeom prst="donut">
            <a:avLst>
              <a:gd name="adj" fmla="val 23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EB8DA5C-A4D4-BB7F-1B94-FFBFC5CBE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957500" y="4445989"/>
            <a:ext cx="119747" cy="13890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F68453E-1076-1917-7A67-A00284CD9740}"/>
              </a:ext>
            </a:extLst>
          </p:cNvPr>
          <p:cNvSpPr/>
          <p:nvPr/>
        </p:nvSpPr>
        <p:spPr>
          <a:xfrm>
            <a:off x="638798" y="3676124"/>
            <a:ext cx="4640125" cy="5931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99EAF4-2858-3F92-77E3-9117C338247B}"/>
              </a:ext>
            </a:extLst>
          </p:cNvPr>
          <p:cNvSpPr/>
          <p:nvPr/>
        </p:nvSpPr>
        <p:spPr>
          <a:xfrm>
            <a:off x="659351" y="4449303"/>
            <a:ext cx="4619572" cy="159385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5FA39-FD53-5816-0E0C-A63F2353E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22" y="2780100"/>
            <a:ext cx="121920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F8C9924-C983-4D7A-50DD-A58CAB8D3F18}"/>
              </a:ext>
            </a:extLst>
          </p:cNvPr>
          <p:cNvGrpSpPr/>
          <p:nvPr/>
        </p:nvGrpSpPr>
        <p:grpSpPr>
          <a:xfrm>
            <a:off x="9714812" y="3576914"/>
            <a:ext cx="1744692" cy="463401"/>
            <a:chOff x="7148396" y="3579962"/>
            <a:chExt cx="1744692" cy="463401"/>
          </a:xfrm>
        </p:grpSpPr>
        <p:sp>
          <p:nvSpPr>
            <p:cNvPr id="63" name="Rectangle: Rounded Corners 3">
              <a:extLst>
                <a:ext uri="{FF2B5EF4-FFF2-40B4-BE49-F238E27FC236}">
                  <a16:creationId xmlns:a16="http://schemas.microsoft.com/office/drawing/2014/main" id="{826744AF-BA22-D214-1AA1-55F99133A602}"/>
                </a:ext>
              </a:extLst>
            </p:cNvPr>
            <p:cNvSpPr/>
            <p:nvPr/>
          </p:nvSpPr>
          <p:spPr>
            <a:xfrm>
              <a:off x="7148396" y="3579962"/>
              <a:ext cx="1744692" cy="46340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5D791717-E810-230C-6B1E-1076497BA338}"/>
                </a:ext>
              </a:extLst>
            </p:cNvPr>
            <p:cNvSpPr txBox="1"/>
            <p:nvPr/>
          </p:nvSpPr>
          <p:spPr>
            <a:xfrm>
              <a:off x="7197414" y="3673163"/>
              <a:ext cx="16466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env=</a:t>
              </a:r>
              <a:r>
                <a:rPr lang="en-US" sz="1200" b="1" dirty="0" err="1">
                  <a:solidFill>
                    <a:schemeClr val="bg1"/>
                  </a:solidFill>
                </a:rPr>
                <a:t>fv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AC2833F-25C6-7116-D2F6-2AA12F3272ED}"/>
              </a:ext>
            </a:extLst>
          </p:cNvPr>
          <p:cNvGrpSpPr/>
          <p:nvPr/>
        </p:nvGrpSpPr>
        <p:grpSpPr>
          <a:xfrm>
            <a:off x="9696524" y="2229608"/>
            <a:ext cx="1744692" cy="977269"/>
            <a:chOff x="7148396" y="2232656"/>
            <a:chExt cx="1744692" cy="977269"/>
          </a:xfrm>
        </p:grpSpPr>
        <p:sp>
          <p:nvSpPr>
            <p:cNvPr id="1027" name="Rectangle: Rounded Corners 31">
              <a:extLst>
                <a:ext uri="{FF2B5EF4-FFF2-40B4-BE49-F238E27FC236}">
                  <a16:creationId xmlns:a16="http://schemas.microsoft.com/office/drawing/2014/main" id="{0769CCE3-3940-1891-2975-4F3E4C24A37D}"/>
                </a:ext>
              </a:extLst>
            </p:cNvPr>
            <p:cNvSpPr/>
            <p:nvPr/>
          </p:nvSpPr>
          <p:spPr>
            <a:xfrm>
              <a:off x="7148396" y="2746524"/>
              <a:ext cx="1744692" cy="4634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8DC2B131-B249-AC45-7E87-8FE0FC149147}"/>
                </a:ext>
              </a:extLst>
            </p:cNvPr>
            <p:cNvSpPr txBox="1"/>
            <p:nvPr/>
          </p:nvSpPr>
          <p:spPr>
            <a:xfrm>
              <a:off x="7518990" y="2232656"/>
              <a:ext cx="10035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Provision</a:t>
              </a:r>
            </a:p>
            <a:p>
              <a:pPr algn="ctr"/>
              <a:r>
                <a:rPr lang="en-US" sz="1000" b="1" dirty="0"/>
                <a:t>Pull</a:t>
              </a:r>
            </a:p>
          </p:txBody>
        </p:sp>
      </p:grpSp>
      <p:pic>
        <p:nvPicPr>
          <p:cNvPr id="1029" name="Picture 2">
            <a:extLst>
              <a:ext uri="{FF2B5EF4-FFF2-40B4-BE49-F238E27FC236}">
                <a16:creationId xmlns:a16="http://schemas.microsoft.com/office/drawing/2014/main" id="{BA43588A-B051-2D5F-B1A7-C62BCD2E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06" y="2795340"/>
            <a:ext cx="121920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303EF13-C4A7-5888-C54B-D1B707CA5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02" y="1456152"/>
            <a:ext cx="1153922" cy="9080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424605-1700-B756-A247-269CAC4360EB}"/>
              </a:ext>
            </a:extLst>
          </p:cNvPr>
          <p:cNvGrpSpPr/>
          <p:nvPr/>
        </p:nvGrpSpPr>
        <p:grpSpPr>
          <a:xfrm>
            <a:off x="7175853" y="4310763"/>
            <a:ext cx="463197" cy="481012"/>
            <a:chOff x="7175853" y="4243388"/>
            <a:chExt cx="463197" cy="481012"/>
          </a:xfrm>
        </p:grpSpPr>
        <p:sp>
          <p:nvSpPr>
            <p:cNvPr id="11" name="Rectangle: Rounded Corners 52">
              <a:extLst>
                <a:ext uri="{FF2B5EF4-FFF2-40B4-BE49-F238E27FC236}">
                  <a16:creationId xmlns:a16="http://schemas.microsoft.com/office/drawing/2014/main" id="{6BFC5014-C16C-593A-5262-E6247F5684D3}"/>
                </a:ext>
              </a:extLst>
            </p:cNvPr>
            <p:cNvSpPr/>
            <p:nvPr/>
          </p:nvSpPr>
          <p:spPr>
            <a:xfrm>
              <a:off x="7175853" y="4243388"/>
              <a:ext cx="463197" cy="481012"/>
            </a:xfrm>
            <a:prstGeom prst="roundRect">
              <a:avLst>
                <a:gd name="adj" fmla="val 10898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D31CDC5-7756-0FD1-2A7A-8769442DB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9309" y="4317207"/>
              <a:ext cx="336284" cy="33337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7D67EE7-0AC8-6F52-9DC4-3CF2FE99C302}"/>
              </a:ext>
            </a:extLst>
          </p:cNvPr>
          <p:cNvSpPr txBox="1"/>
          <p:nvPr/>
        </p:nvSpPr>
        <p:spPr>
          <a:xfrm>
            <a:off x="6129637" y="4312934"/>
            <a:ext cx="1180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sveltos agent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876F35-7F86-E8D3-CA9F-3E968A5FABD6}"/>
              </a:ext>
            </a:extLst>
          </p:cNvPr>
          <p:cNvGrpSpPr/>
          <p:nvPr/>
        </p:nvGrpSpPr>
        <p:grpSpPr>
          <a:xfrm>
            <a:off x="9720407" y="4337334"/>
            <a:ext cx="463197" cy="481012"/>
            <a:chOff x="7175853" y="4243388"/>
            <a:chExt cx="463197" cy="481012"/>
          </a:xfrm>
        </p:grpSpPr>
        <p:sp>
          <p:nvSpPr>
            <p:cNvPr id="27" name="Rectangle: Rounded Corners 52">
              <a:extLst>
                <a:ext uri="{FF2B5EF4-FFF2-40B4-BE49-F238E27FC236}">
                  <a16:creationId xmlns:a16="http://schemas.microsoft.com/office/drawing/2014/main" id="{D450FDE1-3901-6081-A1E8-F2BA21BF5A4D}"/>
                </a:ext>
              </a:extLst>
            </p:cNvPr>
            <p:cNvSpPr/>
            <p:nvPr/>
          </p:nvSpPr>
          <p:spPr>
            <a:xfrm>
              <a:off x="7175853" y="4243388"/>
              <a:ext cx="463197" cy="481012"/>
            </a:xfrm>
            <a:prstGeom prst="roundRect">
              <a:avLst>
                <a:gd name="adj" fmla="val 10898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3E1DC73B-BDED-5082-C0C2-6CC54B8C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9309" y="4317207"/>
              <a:ext cx="336284" cy="333374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26F8CEB-E544-A3E0-F660-80575F90108D}"/>
              </a:ext>
            </a:extLst>
          </p:cNvPr>
          <p:cNvSpPr txBox="1"/>
          <p:nvPr/>
        </p:nvSpPr>
        <p:spPr>
          <a:xfrm>
            <a:off x="8674191" y="4339505"/>
            <a:ext cx="1180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sveltos agent</a:t>
            </a:r>
          </a:p>
        </p:txBody>
      </p:sp>
    </p:spTree>
    <p:extLst>
      <p:ext uri="{BB962C8B-B14F-4D97-AF65-F5344CB8AC3E}">
        <p14:creationId xmlns:p14="http://schemas.microsoft.com/office/powerpoint/2010/main" val="337871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8" grpId="0" animBg="1"/>
      <p:bldP spid="58" grpId="1" animBg="1"/>
      <p:bldP spid="58" grpId="2" animBg="1"/>
      <p:bldP spid="58" grpId="3" animBg="1"/>
      <p:bldP spid="61" grpId="0" animBg="1"/>
      <p:bldP spid="61" grpId="1" animBg="1"/>
      <p:bldP spid="61" grpId="2" animBg="1"/>
      <p:bldP spid="61" grpId="3" animBg="1"/>
      <p:bldP spid="17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71876-73C6-EE7C-0616-F4FE099A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5889F40-9049-C493-7748-64056197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2" y="2725678"/>
            <a:ext cx="4747260" cy="324485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EA4279E-A51C-653C-CFA5-AA07D975F68C}"/>
              </a:ext>
            </a:extLst>
          </p:cNvPr>
          <p:cNvGrpSpPr/>
          <p:nvPr/>
        </p:nvGrpSpPr>
        <p:grpSpPr>
          <a:xfrm>
            <a:off x="7258389" y="1684187"/>
            <a:ext cx="3384506" cy="2866051"/>
            <a:chOff x="7258389" y="1684187"/>
            <a:chExt cx="3384506" cy="2866051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F86A90C-E8C9-0974-2461-9CD792CE579F}"/>
                </a:ext>
              </a:extLst>
            </p:cNvPr>
            <p:cNvCxnSpPr>
              <a:stCxn id="18" idx="3"/>
              <a:endCxn id="22" idx="0"/>
            </p:cNvCxnSpPr>
            <p:nvPr/>
          </p:nvCxnSpPr>
          <p:spPr>
            <a:xfrm>
              <a:off x="7258389" y="1684187"/>
              <a:ext cx="3315055" cy="283940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B7E7541-6392-5C15-1E89-5F4943873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513568" y="4420911"/>
              <a:ext cx="119747" cy="13890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316CF3-BE88-BE1E-E210-BA8BA239C008}"/>
              </a:ext>
            </a:extLst>
          </p:cNvPr>
          <p:cNvSpPr txBox="1"/>
          <p:nvPr/>
        </p:nvSpPr>
        <p:spPr>
          <a:xfrm>
            <a:off x="1349829" y="290689"/>
            <a:ext cx="9492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Dual Mode: Orchestrated Push Meets Autonomous Pull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98533-9C58-E1D5-B781-90D040B40AAA}"/>
              </a:ext>
            </a:extLst>
          </p:cNvPr>
          <p:cNvSpPr txBox="1"/>
          <p:nvPr/>
        </p:nvSpPr>
        <p:spPr>
          <a:xfrm>
            <a:off x="368335" y="2340927"/>
            <a:ext cx="259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en-US" sz="1400" dirty="0"/>
              <a:t>kubectl apply -f …</a:t>
            </a:r>
          </a:p>
        </p:txBody>
      </p:sp>
      <p:pic>
        <p:nvPicPr>
          <p:cNvPr id="12" name="Google Shape;55;p13">
            <a:extLst>
              <a:ext uri="{FF2B5EF4-FFF2-40B4-BE49-F238E27FC236}">
                <a16:creationId xmlns:a16="http://schemas.microsoft.com/office/drawing/2014/main" id="{2834B025-4604-0FB4-6027-3E7050A7913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057" y="1488018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65BE69-4608-01B8-7401-B0358B36A831}"/>
              </a:ext>
            </a:extLst>
          </p:cNvPr>
          <p:cNvSpPr txBox="1"/>
          <p:nvPr/>
        </p:nvSpPr>
        <p:spPr>
          <a:xfrm>
            <a:off x="5650788" y="1012876"/>
            <a:ext cx="1431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Cluster API</a:t>
            </a:r>
          </a:p>
          <a:p>
            <a:pPr algn="ctr"/>
            <a:r>
              <a:rPr lang="en-US" sz="1200" b="1" dirty="0"/>
              <a:t>Mgmt Cluster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88EFBC-191B-DE03-B446-3B81CCC63A84}"/>
              </a:ext>
            </a:extLst>
          </p:cNvPr>
          <p:cNvGrpSpPr/>
          <p:nvPr/>
        </p:nvGrpSpPr>
        <p:grpSpPr>
          <a:xfrm>
            <a:off x="6783966" y="1540943"/>
            <a:ext cx="686114" cy="729058"/>
            <a:chOff x="6688377" y="2063467"/>
            <a:chExt cx="686114" cy="72905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70DBBFF-E39A-51E8-0832-3195CCFBF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00069" y="2063467"/>
              <a:ext cx="262731" cy="2864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3E79CC-498E-5662-E49A-11659DC8D086}"/>
                </a:ext>
              </a:extLst>
            </p:cNvPr>
            <p:cNvSpPr txBox="1"/>
            <p:nvPr/>
          </p:nvSpPr>
          <p:spPr>
            <a:xfrm>
              <a:off x="6688377" y="2392415"/>
              <a:ext cx="6861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Watch Loop</a:t>
              </a:r>
            </a:p>
          </p:txBody>
        </p:sp>
      </p:grpSp>
      <p:pic>
        <p:nvPicPr>
          <p:cNvPr id="21" name="Google Shape;55;p13">
            <a:extLst>
              <a:ext uri="{FF2B5EF4-FFF2-40B4-BE49-F238E27FC236}">
                <a16:creationId xmlns:a16="http://schemas.microsoft.com/office/drawing/2014/main" id="{663622DE-5D78-1C58-286C-7308A448E9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3289" y="4523591"/>
            <a:ext cx="834909" cy="83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5;p13">
            <a:extLst>
              <a:ext uri="{FF2B5EF4-FFF2-40B4-BE49-F238E27FC236}">
                <a16:creationId xmlns:a16="http://schemas.microsoft.com/office/drawing/2014/main" id="{22844DB8-C1F9-EF8B-EFFE-98DBE6DC2D8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5989" y="4523591"/>
            <a:ext cx="834909" cy="83490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E40E75-03FE-4BC8-0041-5FA84F1F7A40}"/>
              </a:ext>
            </a:extLst>
          </p:cNvPr>
          <p:cNvSpPr txBox="1"/>
          <p:nvPr/>
        </p:nvSpPr>
        <p:spPr>
          <a:xfrm>
            <a:off x="7164526" y="5411795"/>
            <a:ext cx="1712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Workload Cluster</a:t>
            </a:r>
          </a:p>
          <a:p>
            <a:pPr algn="ctr"/>
            <a:r>
              <a:rPr lang="en-US" sz="1200" b="1" dirty="0">
                <a:highlight>
                  <a:srgbClr val="FFFF00"/>
                </a:highlight>
              </a:rPr>
              <a:t>Pull Mode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62025-7CE7-AF40-66EB-28378CD840AC}"/>
              </a:ext>
            </a:extLst>
          </p:cNvPr>
          <p:cNvSpPr txBox="1"/>
          <p:nvPr/>
        </p:nvSpPr>
        <p:spPr>
          <a:xfrm>
            <a:off x="9717226" y="5411795"/>
            <a:ext cx="1712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Workload Cluster</a:t>
            </a:r>
            <a:endParaRPr lang="en-US" sz="1200" b="1" dirty="0">
              <a:highlight>
                <a:srgbClr val="FFFF00"/>
              </a:highlight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697918-1D27-D844-C6D4-2491F8812397}"/>
              </a:ext>
            </a:extLst>
          </p:cNvPr>
          <p:cNvGrpSpPr/>
          <p:nvPr/>
        </p:nvGrpSpPr>
        <p:grpSpPr>
          <a:xfrm>
            <a:off x="5176838" y="1836716"/>
            <a:ext cx="577175" cy="138907"/>
            <a:chOff x="5176838" y="1836716"/>
            <a:chExt cx="577175" cy="1389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FC74C95-AB26-1E87-E4CB-F17B952DC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76838" y="1905472"/>
              <a:ext cx="568354" cy="5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A987A04-1113-42F5-8E96-473774E2F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4266" y="1836716"/>
              <a:ext cx="119747" cy="138907"/>
            </a:xfrm>
            <a:prstGeom prst="rect">
              <a:avLst/>
            </a:prstGeom>
          </p:spPr>
        </p:pic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410F1B-B313-906D-1824-E29E8D493709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6354182" y="2857029"/>
            <a:ext cx="2696160" cy="636964"/>
          </a:xfrm>
          <a:prstGeom prst="bentConnector3">
            <a:avLst>
              <a:gd name="adj1" fmla="val 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5CC4D3-E37C-AA2D-EADC-A3FF53B8227B}"/>
              </a:ext>
            </a:extLst>
          </p:cNvPr>
          <p:cNvGrpSpPr/>
          <p:nvPr/>
        </p:nvGrpSpPr>
        <p:grpSpPr>
          <a:xfrm>
            <a:off x="7148396" y="3579962"/>
            <a:ext cx="1744692" cy="463401"/>
            <a:chOff x="7148396" y="3579962"/>
            <a:chExt cx="1744692" cy="4634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FF6D4B6-F6D8-412F-6D1E-9634487A096B}"/>
                </a:ext>
              </a:extLst>
            </p:cNvPr>
            <p:cNvSpPr/>
            <p:nvPr/>
          </p:nvSpPr>
          <p:spPr>
            <a:xfrm>
              <a:off x="7148396" y="3579962"/>
              <a:ext cx="1744692" cy="46340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3EC2F7-124D-B6B4-854F-FB36428BD7D2}"/>
                </a:ext>
              </a:extLst>
            </p:cNvPr>
            <p:cNvSpPr txBox="1"/>
            <p:nvPr/>
          </p:nvSpPr>
          <p:spPr>
            <a:xfrm>
              <a:off x="7197414" y="3673163"/>
              <a:ext cx="16466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env=</a:t>
              </a:r>
              <a:r>
                <a:rPr lang="en-US" sz="1200" b="1" dirty="0" err="1">
                  <a:solidFill>
                    <a:schemeClr val="bg1"/>
                  </a:solidFill>
                </a:rPr>
                <a:t>fv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052CACE-0AAD-4A0B-9C6B-FB7D36C3004A}"/>
              </a:ext>
            </a:extLst>
          </p:cNvPr>
          <p:cNvGrpSpPr/>
          <p:nvPr/>
        </p:nvGrpSpPr>
        <p:grpSpPr>
          <a:xfrm>
            <a:off x="7148396" y="2232656"/>
            <a:ext cx="1744692" cy="977269"/>
            <a:chOff x="7148396" y="2232656"/>
            <a:chExt cx="1744692" cy="97726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ABFDFEA-F8A4-A50B-FC3E-A8233E830E72}"/>
                </a:ext>
              </a:extLst>
            </p:cNvPr>
            <p:cNvSpPr/>
            <p:nvPr/>
          </p:nvSpPr>
          <p:spPr>
            <a:xfrm>
              <a:off x="7148396" y="2746524"/>
              <a:ext cx="1744692" cy="4634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315009-A443-B3E7-2B24-ACF332750280}"/>
                </a:ext>
              </a:extLst>
            </p:cNvPr>
            <p:cNvSpPr txBox="1"/>
            <p:nvPr/>
          </p:nvSpPr>
          <p:spPr>
            <a:xfrm>
              <a:off x="7518990" y="2232656"/>
              <a:ext cx="10035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Provision</a:t>
              </a:r>
            </a:p>
            <a:p>
              <a:pPr algn="ctr"/>
              <a:r>
                <a:rPr lang="en-US" sz="1000" b="1" dirty="0"/>
                <a:t>Pull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DA687A-E84A-D8CA-D7CA-F4C4607F2419}"/>
              </a:ext>
            </a:extLst>
          </p:cNvPr>
          <p:cNvGrpSpPr/>
          <p:nvPr/>
        </p:nvGrpSpPr>
        <p:grpSpPr>
          <a:xfrm>
            <a:off x="-678996" y="5857875"/>
            <a:ext cx="1625600" cy="1625600"/>
            <a:chOff x="11280775" y="5857875"/>
            <a:chExt cx="1625600" cy="1625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CB1CCA-E9A7-A137-BA58-B61341688464}"/>
                </a:ext>
              </a:extLst>
            </p:cNvPr>
            <p:cNvSpPr/>
            <p:nvPr/>
          </p:nvSpPr>
          <p:spPr>
            <a:xfrm>
              <a:off x="11280775" y="5857875"/>
              <a:ext cx="1625600" cy="16256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8DDF32A-ABC1-68BF-BFB8-3CA214E96EC2}"/>
                </a:ext>
              </a:extLst>
            </p:cNvPr>
            <p:cNvSpPr/>
            <p:nvPr/>
          </p:nvSpPr>
          <p:spPr>
            <a:xfrm>
              <a:off x="11426031" y="6003131"/>
              <a:ext cx="1335088" cy="133508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E4B5E5-7341-8ED2-1AE2-EBCA0EBFF65F}"/>
                </a:ext>
              </a:extLst>
            </p:cNvPr>
            <p:cNvSpPr/>
            <p:nvPr/>
          </p:nvSpPr>
          <p:spPr>
            <a:xfrm>
              <a:off x="11579622" y="6156722"/>
              <a:ext cx="1027906" cy="102790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A3F7F5CF-DDAD-BE27-CFD2-66DA03A0835A}"/>
              </a:ext>
            </a:extLst>
          </p:cNvPr>
          <p:cNvSpPr/>
          <p:nvPr/>
        </p:nvSpPr>
        <p:spPr>
          <a:xfrm>
            <a:off x="11846719" y="519617"/>
            <a:ext cx="690562" cy="690562"/>
          </a:xfrm>
          <a:prstGeom prst="donut">
            <a:avLst>
              <a:gd name="adj" fmla="val 236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602B597-379A-A290-FD18-134E598D5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957500" y="4445989"/>
            <a:ext cx="119747" cy="13890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D56DB08-9050-1F30-4A16-A9A285E9B63D}"/>
              </a:ext>
            </a:extLst>
          </p:cNvPr>
          <p:cNvSpPr/>
          <p:nvPr/>
        </p:nvSpPr>
        <p:spPr>
          <a:xfrm>
            <a:off x="638798" y="3676124"/>
            <a:ext cx="4640125" cy="59314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D36245-DFBC-6087-7A34-F191C1F521ED}"/>
              </a:ext>
            </a:extLst>
          </p:cNvPr>
          <p:cNvSpPr/>
          <p:nvPr/>
        </p:nvSpPr>
        <p:spPr>
          <a:xfrm>
            <a:off x="659351" y="4449303"/>
            <a:ext cx="4619572" cy="159385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8F1E05-9F6F-7C79-E0F5-E247BB966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22" y="2780100"/>
            <a:ext cx="121920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8AD5F74-BA4C-D7B3-F02D-62DBCA7277A4}"/>
              </a:ext>
            </a:extLst>
          </p:cNvPr>
          <p:cNvGrpSpPr/>
          <p:nvPr/>
        </p:nvGrpSpPr>
        <p:grpSpPr>
          <a:xfrm>
            <a:off x="9714812" y="3576914"/>
            <a:ext cx="1744692" cy="463401"/>
            <a:chOff x="7148396" y="3579962"/>
            <a:chExt cx="1744692" cy="463401"/>
          </a:xfrm>
        </p:grpSpPr>
        <p:sp>
          <p:nvSpPr>
            <p:cNvPr id="63" name="Rectangle: Rounded Corners 3">
              <a:extLst>
                <a:ext uri="{FF2B5EF4-FFF2-40B4-BE49-F238E27FC236}">
                  <a16:creationId xmlns:a16="http://schemas.microsoft.com/office/drawing/2014/main" id="{B568038E-9947-8766-2468-F4ADD910CF8B}"/>
                </a:ext>
              </a:extLst>
            </p:cNvPr>
            <p:cNvSpPr/>
            <p:nvPr/>
          </p:nvSpPr>
          <p:spPr>
            <a:xfrm>
              <a:off x="7148396" y="3579962"/>
              <a:ext cx="1744692" cy="46340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6970978E-1E22-C661-4B14-BF4C65413B00}"/>
                </a:ext>
              </a:extLst>
            </p:cNvPr>
            <p:cNvSpPr txBox="1"/>
            <p:nvPr/>
          </p:nvSpPr>
          <p:spPr>
            <a:xfrm>
              <a:off x="7197414" y="3673163"/>
              <a:ext cx="16466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env=</a:t>
              </a:r>
              <a:r>
                <a:rPr lang="en-US" sz="1200" b="1" dirty="0" err="1">
                  <a:solidFill>
                    <a:schemeClr val="bg1"/>
                  </a:solidFill>
                </a:rPr>
                <a:t>fv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FC12A22C-2E3B-66D2-BE34-EAC893373BEA}"/>
              </a:ext>
            </a:extLst>
          </p:cNvPr>
          <p:cNvGrpSpPr/>
          <p:nvPr/>
        </p:nvGrpSpPr>
        <p:grpSpPr>
          <a:xfrm>
            <a:off x="9696524" y="2229608"/>
            <a:ext cx="1744692" cy="977269"/>
            <a:chOff x="7148396" y="2232656"/>
            <a:chExt cx="1744692" cy="977269"/>
          </a:xfrm>
        </p:grpSpPr>
        <p:sp>
          <p:nvSpPr>
            <p:cNvPr id="1027" name="Rectangle: Rounded Corners 31">
              <a:extLst>
                <a:ext uri="{FF2B5EF4-FFF2-40B4-BE49-F238E27FC236}">
                  <a16:creationId xmlns:a16="http://schemas.microsoft.com/office/drawing/2014/main" id="{B5CFD3C8-5DE4-079C-EA67-8718FE28A154}"/>
                </a:ext>
              </a:extLst>
            </p:cNvPr>
            <p:cNvSpPr/>
            <p:nvPr/>
          </p:nvSpPr>
          <p:spPr>
            <a:xfrm>
              <a:off x="7148396" y="2746524"/>
              <a:ext cx="1744692" cy="4634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296228BD-CABB-800C-9F62-A7092BA1C40A}"/>
                </a:ext>
              </a:extLst>
            </p:cNvPr>
            <p:cNvSpPr txBox="1"/>
            <p:nvPr/>
          </p:nvSpPr>
          <p:spPr>
            <a:xfrm>
              <a:off x="7518990" y="2232656"/>
              <a:ext cx="100350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Provision</a:t>
              </a:r>
            </a:p>
            <a:p>
              <a:pPr algn="ctr"/>
              <a:r>
                <a:rPr lang="en-US" sz="1000" b="1" dirty="0"/>
                <a:t>Push</a:t>
              </a:r>
            </a:p>
          </p:txBody>
        </p:sp>
      </p:grpSp>
      <p:pic>
        <p:nvPicPr>
          <p:cNvPr id="1029" name="Picture 2">
            <a:extLst>
              <a:ext uri="{FF2B5EF4-FFF2-40B4-BE49-F238E27FC236}">
                <a16:creationId xmlns:a16="http://schemas.microsoft.com/office/drawing/2014/main" id="{0E7147E8-B27C-A4B2-8334-C1D2E1424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06" y="2795340"/>
            <a:ext cx="1219200" cy="3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4AC7225-FBCA-959B-BBD2-B573CA224A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02" y="1456152"/>
            <a:ext cx="1153922" cy="9080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A010D4E-B85E-7AB0-A474-085164D75C8F}"/>
              </a:ext>
            </a:extLst>
          </p:cNvPr>
          <p:cNvGrpSpPr/>
          <p:nvPr/>
        </p:nvGrpSpPr>
        <p:grpSpPr>
          <a:xfrm>
            <a:off x="7175853" y="4310763"/>
            <a:ext cx="463197" cy="481012"/>
            <a:chOff x="7175853" y="4243388"/>
            <a:chExt cx="463197" cy="481012"/>
          </a:xfrm>
        </p:grpSpPr>
        <p:sp>
          <p:nvSpPr>
            <p:cNvPr id="11" name="Rectangle: Rounded Corners 52">
              <a:extLst>
                <a:ext uri="{FF2B5EF4-FFF2-40B4-BE49-F238E27FC236}">
                  <a16:creationId xmlns:a16="http://schemas.microsoft.com/office/drawing/2014/main" id="{CF199CDA-252A-C99E-63CC-E961EB9F60DB}"/>
                </a:ext>
              </a:extLst>
            </p:cNvPr>
            <p:cNvSpPr/>
            <p:nvPr/>
          </p:nvSpPr>
          <p:spPr>
            <a:xfrm>
              <a:off x="7175853" y="4243388"/>
              <a:ext cx="463197" cy="481012"/>
            </a:xfrm>
            <a:prstGeom prst="roundRect">
              <a:avLst>
                <a:gd name="adj" fmla="val 10898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CA5A7F2-FAA8-F08F-7C16-B8870A1F3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9309" y="4317207"/>
              <a:ext cx="336284" cy="33337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0C75EE1-252B-73C5-04CB-CEAB06053AD9}"/>
              </a:ext>
            </a:extLst>
          </p:cNvPr>
          <p:cNvSpPr txBox="1"/>
          <p:nvPr/>
        </p:nvSpPr>
        <p:spPr>
          <a:xfrm>
            <a:off x="6129637" y="4312934"/>
            <a:ext cx="1180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sveltos agent</a:t>
            </a:r>
          </a:p>
        </p:txBody>
      </p:sp>
    </p:spTree>
    <p:extLst>
      <p:ext uri="{BB962C8B-B14F-4D97-AF65-F5344CB8AC3E}">
        <p14:creationId xmlns:p14="http://schemas.microsoft.com/office/powerpoint/2010/main" val="21993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8" grpId="0" animBg="1"/>
      <p:bldP spid="58" grpId="1" animBg="1"/>
      <p:bldP spid="58" grpId="2" animBg="1"/>
      <p:bldP spid="58" grpId="3" animBg="1"/>
      <p:bldP spid="61" grpId="0" animBg="1"/>
      <p:bldP spid="61" grpId="1" animBg="1"/>
      <p:bldP spid="61" grpId="2" animBg="1"/>
      <p:bldP spid="61" grpId="3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6F51A-B3E2-BC97-A8B2-FD38908BE3D3}"/>
              </a:ext>
            </a:extLst>
          </p:cNvPr>
          <p:cNvSpPr txBox="1"/>
          <p:nvPr/>
        </p:nvSpPr>
        <p:spPr>
          <a:xfrm>
            <a:off x="1349829" y="346961"/>
            <a:ext cx="9492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Push Communication Flow</a:t>
            </a:r>
            <a:endParaRPr lang="en-US" sz="2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FD87B-A98C-F0FB-DFEF-B95AF18C8E1D}"/>
              </a:ext>
            </a:extLst>
          </p:cNvPr>
          <p:cNvSpPr txBox="1"/>
          <p:nvPr/>
        </p:nvSpPr>
        <p:spPr>
          <a:xfrm>
            <a:off x="140676" y="1162878"/>
            <a:ext cx="118168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tserrat" pitchFamily="2" charset="77"/>
              </a:rPr>
              <a:t>When a cluster is registered in </a:t>
            </a:r>
            <a:r>
              <a:rPr lang="en-US" sz="2200" b="1" dirty="0">
                <a:latin typeface="Montserrat" pitchFamily="2" charset="77"/>
              </a:rPr>
              <a:t>push</a:t>
            </a:r>
            <a:r>
              <a:rPr lang="en-US" sz="2200" dirty="0">
                <a:latin typeface="Montserrat" pitchFamily="2" charset="77"/>
              </a:rPr>
              <a:t> mode:</a:t>
            </a:r>
          </a:p>
          <a:p>
            <a:endParaRPr lang="en-US" sz="2200" dirty="0">
              <a:latin typeface="Montserrat" pitchFamily="2" charset="77"/>
            </a:endParaRPr>
          </a:p>
          <a:p>
            <a:pPr marL="342900" indent="-342900">
              <a:buAutoNum type="arabicPeriod"/>
            </a:pPr>
            <a:endParaRPr lang="en-US" sz="2200" b="1" dirty="0">
              <a:latin typeface="Montserrat" pitchFamily="2" charset="77"/>
            </a:endParaRPr>
          </a:p>
          <a:p>
            <a:pPr marL="342900" indent="-342900">
              <a:buAutoNum type="arabicPeriod"/>
            </a:pPr>
            <a:r>
              <a:rPr lang="en-US" sz="2200" b="1" dirty="0" err="1">
                <a:latin typeface="Montserrat" pitchFamily="2" charset="77"/>
              </a:rPr>
              <a:t>SveltosCluster</a:t>
            </a:r>
            <a:r>
              <a:rPr lang="en-US" sz="2200" b="1" dirty="0">
                <a:latin typeface="Montserrat" pitchFamily="2" charset="77"/>
              </a:rPr>
              <a:t> instance: </a:t>
            </a:r>
            <a:r>
              <a:rPr lang="en-US" sz="2200" dirty="0">
                <a:latin typeface="Montserrat" pitchFamily="2" charset="77"/>
              </a:rPr>
              <a:t>a </a:t>
            </a:r>
            <a:r>
              <a:rPr lang="en-US" sz="2200" dirty="0" err="1">
                <a:latin typeface="Montserrat" pitchFamily="2" charset="77"/>
              </a:rPr>
              <a:t>SveltosCluster</a:t>
            </a:r>
            <a:r>
              <a:rPr lang="en-US" sz="2200" dirty="0">
                <a:latin typeface="Montserrat" pitchFamily="2" charset="77"/>
              </a:rPr>
              <a:t> instance is created in the management cluster and labeled to match profile selectors.</a:t>
            </a:r>
          </a:p>
          <a:p>
            <a:pPr marL="342900" indent="-342900">
              <a:buAutoNum type="arabicPeriod"/>
            </a:pPr>
            <a:endParaRPr lang="en-US" sz="2200" dirty="0">
              <a:latin typeface="Montserrat" pitchFamily="2" charset="77"/>
            </a:endParaRPr>
          </a:p>
          <a:p>
            <a:pPr marL="342900" indent="-342900">
              <a:buFontTx/>
              <a:buAutoNum type="arabicPeriod"/>
            </a:pPr>
            <a:r>
              <a:rPr lang="en-US" sz="2200" b="1" dirty="0">
                <a:latin typeface="Montserrat" pitchFamily="2" charset="77"/>
              </a:rPr>
              <a:t>Secret with </a:t>
            </a:r>
            <a:r>
              <a:rPr lang="en-US" sz="2200" b="1" dirty="0" err="1">
                <a:latin typeface="Montserrat" pitchFamily="2" charset="77"/>
              </a:rPr>
              <a:t>Kubeconfig</a:t>
            </a:r>
            <a:r>
              <a:rPr lang="en-US" sz="2200" b="1" dirty="0">
                <a:latin typeface="Montserrat" pitchFamily="2" charset="77"/>
              </a:rPr>
              <a:t>: </a:t>
            </a:r>
            <a:r>
              <a:rPr lang="en-US" sz="2200" dirty="0">
                <a:latin typeface="Montserrat" pitchFamily="2" charset="77"/>
              </a:rPr>
              <a:t>the managed cluster </a:t>
            </a:r>
            <a:r>
              <a:rPr lang="en-US" sz="2200" dirty="0" err="1">
                <a:latin typeface="Montserrat" pitchFamily="2" charset="77"/>
              </a:rPr>
              <a:t>kubeconfig</a:t>
            </a:r>
            <a:r>
              <a:rPr lang="en-US" sz="2200" dirty="0">
                <a:latin typeface="Montserrat" pitchFamily="2" charset="77"/>
              </a:rPr>
              <a:t> is stored in a Secret in the management cluster.</a:t>
            </a:r>
          </a:p>
          <a:p>
            <a:pPr marL="342900" indent="-342900">
              <a:buAutoNum type="arabicPeriod"/>
            </a:pPr>
            <a:endParaRPr lang="en-US" sz="2200" dirty="0">
              <a:latin typeface="Montserrat" pitchFamily="2" charset="77"/>
            </a:endParaRPr>
          </a:p>
          <a:p>
            <a:pPr marL="342900" indent="-342900">
              <a:buAutoNum type="arabicPeriod"/>
            </a:pPr>
            <a:r>
              <a:rPr lang="en-US" sz="2200" b="1" dirty="0">
                <a:latin typeface="Montserrat" pitchFamily="2" charset="77"/>
              </a:rPr>
              <a:t>Deployment Flow:</a:t>
            </a:r>
            <a:r>
              <a:rPr lang="en-US" sz="2200" dirty="0">
                <a:latin typeface="Montserrat" pitchFamily="2" charset="77"/>
              </a:rPr>
              <a:t> anytime </a:t>
            </a:r>
            <a:r>
              <a:rPr lang="en-US" sz="2200" dirty="0" err="1">
                <a:latin typeface="Montserrat" pitchFamily="2" charset="77"/>
              </a:rPr>
              <a:t>Sveltos</a:t>
            </a:r>
            <a:r>
              <a:rPr lang="en-US" sz="2200" dirty="0">
                <a:latin typeface="Montserrat" pitchFamily="2" charset="77"/>
              </a:rPr>
              <a:t> needs to deploy something to that managed cluster, it fetches this </a:t>
            </a:r>
            <a:r>
              <a:rPr lang="en-US" sz="2200" dirty="0" err="1">
                <a:latin typeface="Montserrat" pitchFamily="2" charset="77"/>
              </a:rPr>
              <a:t>kubeconfig</a:t>
            </a:r>
            <a:r>
              <a:rPr lang="en-US" sz="2200" dirty="0">
                <a:latin typeface="Montserrat" pitchFamily="2" charset="77"/>
              </a:rPr>
              <a:t> Secret, creates a Kubernetes client using it to access the managed cluster's API server, and then directly deploys the necessary resources.</a:t>
            </a:r>
          </a:p>
          <a:p>
            <a:endParaRPr lang="en-US" sz="2200" dirty="0">
              <a:latin typeface="Montserrat" pitchFamily="2" charset="77"/>
            </a:endParaRPr>
          </a:p>
          <a:p>
            <a:pPr marL="342900" indent="-342900">
              <a:buAutoNum type="arabicPeriod"/>
            </a:pPr>
            <a:endParaRPr lang="en-US" sz="2200" b="1" dirty="0">
              <a:latin typeface="Montserrat" pitchFamily="2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9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654</Words>
  <Application>Microsoft Macintosh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-webkit-standard</vt:lpstr>
      <vt:lpstr>Aptos</vt:lpstr>
      <vt:lpstr>Aptos Display</vt:lpstr>
      <vt:lpstr>Arial</vt:lpstr>
      <vt:lpstr>Montserrat</vt:lpstr>
      <vt:lpstr>Office Theme</vt:lpstr>
      <vt:lpstr>PowerPoint Presentation</vt:lpstr>
      <vt:lpstr>👋 Meet Gianluca Mardente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GIANLUCA mardente</dc:creator>
  <cp:lastModifiedBy>GIANLUCA mardente</cp:lastModifiedBy>
  <cp:revision>11</cp:revision>
  <dcterms:created xsi:type="dcterms:W3CDTF">2025-07-07T17:21:52Z</dcterms:created>
  <dcterms:modified xsi:type="dcterms:W3CDTF">2025-07-14T11:44:01Z</dcterms:modified>
</cp:coreProperties>
</file>