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DCEE7-3A17-3E51-A9AA-BD478D157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AAD6DC-088D-AB23-0D3E-3B399883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6A200-F41A-2CFB-FDDF-6972E456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53C8-28C1-4A26-8BFE-AED8EBE7A504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59952-49CC-970B-17C9-23C9343B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A4582-A2C4-6E09-9B49-A8504495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0987-3ACF-4EE1-8F26-3D8DE8EB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4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D5F02-8BB8-A58A-41B8-EF0726E0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97E069-B304-B2A3-397A-7C9902D77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CBF58-34D6-F7BF-17E9-1D33F2E7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53C8-28C1-4A26-8BFE-AED8EBE7A504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0A68A-F7EC-C261-F942-A572FD54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BCD4E-63BC-4FE4-E2EF-0858A3AB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0987-3ACF-4EE1-8F26-3D8DE8EB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3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7825EB-F946-37AB-D1DC-0448799B2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ADB15A-2479-E14C-FC20-9ADCC931D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61EAF-D33F-CE66-D1C9-8D7F342F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53C8-28C1-4A26-8BFE-AED8EBE7A504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0AA5F-31EA-EEC6-A199-9F59DF36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23E97-8C78-9683-8C58-A259B63B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0987-3ACF-4EE1-8F26-3D8DE8EB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2A2F6-037D-CE50-9C30-8E27105A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134FA-B75E-13DA-C1BF-59742D499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947C2-99D1-021D-CFFD-EFA44218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53C8-28C1-4A26-8BFE-AED8EBE7A504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4EAD3-AEB6-E2B7-B781-36AA562A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5E472-7302-15B8-3C9A-1F87428B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0987-3ACF-4EE1-8F26-3D8DE8EB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2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BD13E-1875-C8C6-3339-F43FBD16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1527FD-A8DD-9A76-79A4-30CBF2C0F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FF5B2-3636-E608-397B-DD26F54C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53C8-28C1-4A26-8BFE-AED8EBE7A504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C9CCC-F358-38D4-8A00-4F466208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33188-C90B-3700-19BE-4E38F3FD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0987-3ACF-4EE1-8F26-3D8DE8EB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3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BCA2C-BDAA-4E23-7157-809694DC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CE0A0-8D54-9967-165A-2ED46354C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43EFD4-479F-AC9B-55AE-9076F1234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54353-1420-A9EB-91F1-645374AB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53C8-28C1-4A26-8BFE-AED8EBE7A504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73759-4B1B-719F-F388-1AC39584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E2B3E-F06A-642F-9FD3-7AF4E9DC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0987-3ACF-4EE1-8F26-3D8DE8EB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7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C950D-5871-6F56-166E-964B9711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C3F01-7CE0-598E-849C-AE40EFFCD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0D5EAE-503B-82CE-25F6-0EB54847F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325D17-52CA-1C5B-FD5E-35661902A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B60E7-6EEF-636B-B037-835D5E5A2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554DC2-D99D-1583-3EDC-556E4ABD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53C8-28C1-4A26-8BFE-AED8EBE7A504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73E733-A332-BCCB-B829-65E8AC16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C82EC4-75FF-8AF3-D552-FBEC68F5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0987-3ACF-4EE1-8F26-3D8DE8EB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25E81-C2A4-DC88-1CD5-75425A7B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3C26E2-5BF8-2015-93F5-BA784750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53C8-28C1-4A26-8BFE-AED8EBE7A504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2722DC-431C-83EB-97B4-5CFF84E6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D844B6-6804-28F6-54F8-2FC93C44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0987-3ACF-4EE1-8F26-3D8DE8EB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6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127AB7-78DF-C2EC-24E8-597CF710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53C8-28C1-4A26-8BFE-AED8EBE7A504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EB825A-FA2C-4B32-481A-B740610C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1D3940-D9F1-3589-0A25-2870BCB1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0987-3ACF-4EE1-8F26-3D8DE8EB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5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09C9D-5335-39F9-ED67-A35BB54B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B5C99-29F8-B228-EB2C-84BB647B3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45F66D-924E-ED5F-6A66-FB82CA052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A8D5E-B8DF-D6AB-CD7E-C0F69922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53C8-28C1-4A26-8BFE-AED8EBE7A504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0159DF-E68E-D2B2-1D1B-FC22222A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62A4B-8B6C-082D-5C92-CE75060C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0987-3ACF-4EE1-8F26-3D8DE8EB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1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F8B48-6EFD-2DFA-D9A2-98E2BB3A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AF18F7-543A-9075-F469-D35225A3E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2E50C7-818A-D1F3-6986-C4B3DA80F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FB5DC-CB53-A304-8A15-37351AC1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53C8-28C1-4A26-8BFE-AED8EBE7A504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09672-1713-193F-D10D-5D693B6F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1874E-E023-A395-ED7B-E6BBB358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10987-3ACF-4EE1-8F26-3D8DE8EB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7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A58665-2B05-97BB-3E57-B1A92FDA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42EB8-583E-8481-6705-B06BEF2E7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E29DD-E307-2E3A-A3D2-4213C9C4D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353C8-28C1-4A26-8BFE-AED8EBE7A504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351C1-8CF3-65D7-AAE0-BB2978D19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578DF-7A98-8B73-22A3-E006652D2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10987-3ACF-4EE1-8F26-3D8DE8EB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6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D4F2868-8057-A623-BBFD-3AC53ABF73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519025"/>
              </p:ext>
            </p:extLst>
          </p:nvPr>
        </p:nvGraphicFramePr>
        <p:xfrm>
          <a:off x="5791203" y="800024"/>
          <a:ext cx="5038985" cy="3855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91203" y="800024"/>
                        <a:ext cx="5038985" cy="3855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descr="背景图案&#10;&#10;描述已自动生成">
            <a:extLst>
              <a:ext uri="{FF2B5EF4-FFF2-40B4-BE49-F238E27FC236}">
                <a16:creationId xmlns:a16="http://schemas.microsoft.com/office/drawing/2014/main" id="{CD2B851C-2075-21FB-53E0-A7F0897423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6" b="60029"/>
          <a:stretch/>
        </p:blipFill>
        <p:spPr>
          <a:xfrm>
            <a:off x="1023457" y="1439192"/>
            <a:ext cx="4896887" cy="2302299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169FB8C-3008-BDD7-E194-EC7E8C4560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610572"/>
              </p:ext>
            </p:extLst>
          </p:nvPr>
        </p:nvGraphicFramePr>
        <p:xfrm>
          <a:off x="8540954" y="1741195"/>
          <a:ext cx="1601336" cy="105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30240" imgH="1211760" progId="">
                  <p:embed/>
                </p:oleObj>
              </mc:Choice>
              <mc:Fallback>
                <p:oleObj r:id="rId5" imgW="1830240" imgH="1211760" progId="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6F0D326F-2E25-CD84-CA37-32FAF8FA51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40954" y="1741195"/>
                        <a:ext cx="1601336" cy="105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FCBA208-6A75-D3EB-11B6-5263FA848416}"/>
              </a:ext>
            </a:extLst>
          </p:cNvPr>
          <p:cNvSpPr txBox="1"/>
          <p:nvPr/>
        </p:nvSpPr>
        <p:spPr>
          <a:xfrm>
            <a:off x="671119" y="234892"/>
            <a:ext cx="596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COF and </a:t>
            </a:r>
            <a:r>
              <a:rPr lang="en-US" altLang="zh-CN" dirty="0" err="1"/>
              <a:t>ssNMR</a:t>
            </a:r>
            <a:r>
              <a:rPr lang="en-US" altLang="zh-CN" dirty="0"/>
              <a:t> (experimental and simulated)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B02479-3ACB-1917-E08A-08ADF287126E}"/>
              </a:ext>
            </a:extLst>
          </p:cNvPr>
          <p:cNvSpPr txBox="1"/>
          <p:nvPr/>
        </p:nvSpPr>
        <p:spPr>
          <a:xfrm>
            <a:off x="10142290" y="3687786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Simulated NMR spectra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018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图案&#10;&#10;描述已自动生成">
            <a:extLst>
              <a:ext uri="{FF2B5EF4-FFF2-40B4-BE49-F238E27FC236}">
                <a16:creationId xmlns:a16="http://schemas.microsoft.com/office/drawing/2014/main" id="{E878D219-0531-6337-9CA1-EAFA10904A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87"/>
          <a:stretch/>
        </p:blipFill>
        <p:spPr>
          <a:xfrm>
            <a:off x="1189672" y="313443"/>
            <a:ext cx="10161952" cy="2963196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05D20A3-0090-D144-8E2D-8FDFE1962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841226"/>
              </p:ext>
            </p:extLst>
          </p:nvPr>
        </p:nvGraphicFramePr>
        <p:xfrm>
          <a:off x="-101004" y="2805113"/>
          <a:ext cx="5713238" cy="437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01004" y="2805113"/>
                        <a:ext cx="5713238" cy="4371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47DB5AD-BE1D-FAAB-A066-7BAFFBDEF8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89355"/>
              </p:ext>
            </p:extLst>
          </p:nvPr>
        </p:nvGraphicFramePr>
        <p:xfrm>
          <a:off x="2937107" y="3972215"/>
          <a:ext cx="1885334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62920" imgH="942840" progId="">
                  <p:embed/>
                </p:oleObj>
              </mc:Choice>
              <mc:Fallback>
                <p:oleObj r:id="rId5" imgW="1762920" imgH="942840" progId="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A9F779EB-725A-A041-3412-2051AD6EDA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7107" y="3972215"/>
                        <a:ext cx="1885334" cy="10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BC090CA-02ED-AA21-CEA9-E50815E8D076}"/>
              </a:ext>
            </a:extLst>
          </p:cNvPr>
          <p:cNvSpPr txBox="1"/>
          <p:nvPr/>
        </p:nvSpPr>
        <p:spPr>
          <a:xfrm>
            <a:off x="186931" y="0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SCOF and </a:t>
            </a:r>
            <a:r>
              <a:rPr lang="en-US" altLang="zh-CN" dirty="0" err="1"/>
              <a:t>ssNMR</a:t>
            </a:r>
            <a:r>
              <a:rPr lang="en-US" altLang="zh-CN" dirty="0"/>
              <a:t> (experimental and simulated)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4436DD-9833-992B-6EB8-778D90F264E1}"/>
              </a:ext>
            </a:extLst>
          </p:cNvPr>
          <p:cNvSpPr txBox="1"/>
          <p:nvPr/>
        </p:nvSpPr>
        <p:spPr>
          <a:xfrm>
            <a:off x="4964861" y="3448556"/>
            <a:ext cx="7034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simulate the NMR result of the sulfurized structure. When the sulfur Chain is linked to the carbon, there should be characteristic peaks in NMR spectra around 60-80 ppm (corresponding to the C-S bond). However, in our </a:t>
            </a:r>
            <a:r>
              <a:rPr lang="en-US" altLang="zh-CN" dirty="0" err="1"/>
              <a:t>ssNMR</a:t>
            </a:r>
            <a:r>
              <a:rPr lang="en-US" altLang="zh-CN" dirty="0"/>
              <a:t> result, these is no peaks in this region.</a:t>
            </a:r>
          </a:p>
          <a:p>
            <a:endParaRPr lang="en-US" altLang="zh-CN" dirty="0"/>
          </a:p>
          <a:p>
            <a:r>
              <a:rPr lang="en-US" altLang="zh-CN" dirty="0"/>
              <a:t>We simulate the structure of  1 and 2, this simulated result match well with the experimental one. In this case, the sulfur chain is attached in </a:t>
            </a:r>
            <a:r>
              <a:rPr lang="en-US" altLang="zh-CN" dirty="0" err="1"/>
              <a:t>thd</a:t>
            </a:r>
            <a:r>
              <a:rPr lang="en-US" altLang="zh-CN" dirty="0"/>
              <a:t> sulfur sites. </a:t>
            </a:r>
          </a:p>
          <a:p>
            <a:endParaRPr lang="en-US" altLang="zh-CN" dirty="0"/>
          </a:p>
          <a:p>
            <a:r>
              <a:rPr lang="en-US" altLang="zh-CN" dirty="0"/>
              <a:t>But it is not clear that where the single electron located is, in cardon (structure 2) or in sulfur (structure 1) or both.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1D436B-699E-04C4-D48F-8C2C772D8760}"/>
              </a:ext>
            </a:extLst>
          </p:cNvPr>
          <p:cNvSpPr txBox="1"/>
          <p:nvPr/>
        </p:nvSpPr>
        <p:spPr>
          <a:xfrm>
            <a:off x="3352800" y="156420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3C477C-BBFB-E6EF-FFA4-763AF4DAA016}"/>
              </a:ext>
            </a:extLst>
          </p:cNvPr>
          <p:cNvSpPr txBox="1"/>
          <p:nvPr/>
        </p:nvSpPr>
        <p:spPr>
          <a:xfrm>
            <a:off x="8826137" y="15642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EB4F81-7DA8-A49F-E18F-080832559B99}"/>
              </a:ext>
            </a:extLst>
          </p:cNvPr>
          <p:cNvSpPr txBox="1"/>
          <p:nvPr/>
        </p:nvSpPr>
        <p:spPr>
          <a:xfrm>
            <a:off x="-1101439" y="6191501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Simulated NMR spectra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88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354ECF8-1822-EEEB-EB2A-3F45080C32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18787"/>
              </p:ext>
            </p:extLst>
          </p:nvPr>
        </p:nvGraphicFramePr>
        <p:xfrm>
          <a:off x="206290" y="656747"/>
          <a:ext cx="5974239" cy="4571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AB2C1F7-6E0C-E9F5-61D4-CA03DD180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290" y="656747"/>
                        <a:ext cx="5974239" cy="4571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61F990D-F337-BF3D-92D3-BAFE2237670C}"/>
              </a:ext>
            </a:extLst>
          </p:cNvPr>
          <p:cNvSpPr/>
          <p:nvPr/>
        </p:nvSpPr>
        <p:spPr>
          <a:xfrm>
            <a:off x="2088859" y="2231470"/>
            <a:ext cx="251669" cy="213919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605EBD-92FF-CCE1-7196-794F1BBB3333}"/>
              </a:ext>
            </a:extLst>
          </p:cNvPr>
          <p:cNvSpPr/>
          <p:nvPr/>
        </p:nvSpPr>
        <p:spPr>
          <a:xfrm>
            <a:off x="4046294" y="2081866"/>
            <a:ext cx="251669" cy="228879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D8A1E1-A401-BC54-4095-AD2F4F6F5CB0}"/>
              </a:ext>
            </a:extLst>
          </p:cNvPr>
          <p:cNvSpPr txBox="1"/>
          <p:nvPr/>
        </p:nvSpPr>
        <p:spPr>
          <a:xfrm>
            <a:off x="1420539" y="1795352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521 cm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S-S bond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05B89F-415D-312F-53F5-9225D381FB3B}"/>
              </a:ext>
            </a:extLst>
          </p:cNvPr>
          <p:cNvSpPr txBox="1"/>
          <p:nvPr/>
        </p:nvSpPr>
        <p:spPr>
          <a:xfrm>
            <a:off x="2755786" y="1241354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1225 cm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C=S bond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97F322-8AC7-7CCF-A9CD-4DF8962974A6}"/>
              </a:ext>
            </a:extLst>
          </p:cNvPr>
          <p:cNvSpPr txBox="1"/>
          <p:nvPr/>
        </p:nvSpPr>
        <p:spPr>
          <a:xfrm>
            <a:off x="671119" y="226503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Raman spectra of COF and SCOF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B27787-4DC6-B1D3-6076-9DE424E50A9F}"/>
              </a:ext>
            </a:extLst>
          </p:cNvPr>
          <p:cNvSpPr txBox="1"/>
          <p:nvPr/>
        </p:nvSpPr>
        <p:spPr>
          <a:xfrm>
            <a:off x="6501469" y="1325461"/>
            <a:ext cx="3800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our Raman spectra, we can see the appearance of C=S bond and S-S in SCOF, which also support the structure 1 or 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27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188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Unicode Origin Graph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sijia cao</dc:creator>
  <cp:lastModifiedBy>sijia cao</cp:lastModifiedBy>
  <cp:revision>3</cp:revision>
  <dcterms:created xsi:type="dcterms:W3CDTF">2023-07-04T17:50:38Z</dcterms:created>
  <dcterms:modified xsi:type="dcterms:W3CDTF">2023-07-04T20:02:16Z</dcterms:modified>
</cp:coreProperties>
</file>