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1" r:id="rId16"/>
    <p:sldId id="274" r:id="rId17"/>
    <p:sldId id="276" r:id="rId18"/>
    <p:sldId id="277" r:id="rId19"/>
    <p:sldId id="278" r:id="rId20"/>
    <p:sldId id="279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BF"/>
    <a:srgbClr val="F0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Percentuali di utilizzo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26A-4CD0-B1EF-90FED762528A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26A-4CD0-B1EF-90FED762528A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26A-4CD0-B1EF-90FED762528A}"/>
              </c:ext>
            </c:extLst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Lbl>
              <c:idx val="0"/>
              <c:layout>
                <c:manualLayout>
                  <c:x val="9.6215355724553239E-2"/>
                  <c:y val="-0.1063433170581937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26A-4CD0-B1EF-90FED762528A}"/>
                </c:ext>
              </c:extLst>
            </c:dLbl>
            <c:dLbl>
              <c:idx val="1"/>
              <c:layout>
                <c:manualLayout>
                  <c:x val="0.13229611412126072"/>
                  <c:y val="0.10634331705819376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26A-4CD0-B1EF-90FED762528A}"/>
                </c:ext>
              </c:extLst>
            </c:dLbl>
            <c:dLbl>
              <c:idx val="2"/>
              <c:layout>
                <c:manualLayout>
                  <c:x val="0.19844417118189106"/>
                  <c:y val="2.025586991584642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26A-4CD0-B1EF-90FED762528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Foglio1!$A$2:$A$5</c:f>
              <c:strCache>
                <c:ptCount val="3"/>
                <c:pt idx="0">
                  <c:v>HTML</c:v>
                </c:pt>
                <c:pt idx="1">
                  <c:v>CSS</c:v>
                </c:pt>
                <c:pt idx="2">
                  <c:v>JavaScript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30.4</c:v>
                </c:pt>
                <c:pt idx="1">
                  <c:v>21.4</c:v>
                </c:pt>
                <c:pt idx="2">
                  <c:v>48.2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6A-4CD0-B1EF-90FED762528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81D3-6C8C-41BE-A73A-09786E380C7E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8664A-0BDE-488E-9769-5179F38216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progetto svolto per il corso di basi di dati 2 si è pensato di sviluppare una web </a:t>
            </a:r>
            <a:r>
              <a:rPr lang="it-IT" dirty="0" err="1"/>
              <a:t>application</a:t>
            </a:r>
            <a:r>
              <a:rPr lang="it-IT" dirty="0"/>
              <a:t> per la visualizzazione/monitoraggio dei dati relativi alla situazione epidemica del coronavirus in regione </a:t>
            </a:r>
            <a:r>
              <a:rPr lang="it-IT" dirty="0" err="1"/>
              <a:t>campania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8664A-0BDE-488E-9769-5179F38216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95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17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0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1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1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6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4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7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5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07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5" Type="http://schemas.openxmlformats.org/officeDocument/2006/relationships/hyperlink" Target="https://github.com/gianmarco594/progetto-covid-regione-Campania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cm-dpc/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374B8-8C5B-4DED-B293-4A9EAB29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85" y="1647008"/>
            <a:ext cx="10572000" cy="2971051"/>
          </a:xfrm>
        </p:spPr>
        <p:txBody>
          <a:bodyPr/>
          <a:lstStyle/>
          <a:p>
            <a:r>
              <a:rPr lang="it-IT" dirty="0"/>
              <a:t>Coronavirus Regione Campania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5B8A69-E66C-4447-9C38-5FA32DAF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per il corso di «</a:t>
            </a:r>
            <a:r>
              <a:rPr lang="it-IT" b="1" dirty="0"/>
              <a:t>Basi di dati 2</a:t>
            </a:r>
            <a:r>
              <a:rPr lang="it-IT" dirty="0"/>
              <a:t>»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A1BA1A43-41B0-46BB-A027-8EA50B387E53}"/>
              </a:ext>
            </a:extLst>
          </p:cNvPr>
          <p:cNvSpPr txBox="1"/>
          <p:nvPr/>
        </p:nvSpPr>
        <p:spPr>
          <a:xfrm>
            <a:off x="2975292" y="1228074"/>
            <a:ext cx="6241415" cy="118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Università degli Studi di Salerno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C0D88BA3-B634-492F-A37D-03D34E2D1129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5" y="109057"/>
            <a:ext cx="1171690" cy="11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8CB487E6-DFE1-4CBA-8CCF-A66B6770F9CF}"/>
              </a:ext>
            </a:extLst>
          </p:cNvPr>
          <p:cNvSpPr txBox="1"/>
          <p:nvPr/>
        </p:nvSpPr>
        <p:spPr>
          <a:xfrm>
            <a:off x="4527624" y="2113969"/>
            <a:ext cx="3136752" cy="4394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Magistrale in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D50F349-B50D-4D26-81C4-B91DCAA13F5B}"/>
              </a:ext>
            </a:extLst>
          </p:cNvPr>
          <p:cNvSpPr txBox="1">
            <a:spLocks/>
          </p:cNvSpPr>
          <p:nvPr/>
        </p:nvSpPr>
        <p:spPr>
          <a:xfrm>
            <a:off x="809998" y="5791055"/>
            <a:ext cx="4097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A cura di: </a:t>
            </a:r>
          </a:p>
          <a:p>
            <a:r>
              <a:rPr lang="it-IT" sz="1000" dirty="0"/>
              <a:t>Gianmarco Beato (0522500782), </a:t>
            </a:r>
          </a:p>
          <a:p>
            <a:r>
              <a:rPr lang="it-IT" sz="1000" dirty="0"/>
              <a:t>Alfonso Golino(0522500813)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312909E8-ED4F-4E6F-8AA8-FDF116D700AD}"/>
              </a:ext>
            </a:extLst>
          </p:cNvPr>
          <p:cNvSpPr txBox="1">
            <a:spLocks/>
          </p:cNvSpPr>
          <p:nvPr/>
        </p:nvSpPr>
        <p:spPr>
          <a:xfrm>
            <a:off x="7844695" y="5791055"/>
            <a:ext cx="366923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000" b="1" dirty="0"/>
              <a:t>Professori: </a:t>
            </a:r>
          </a:p>
          <a:p>
            <a:pPr algn="r"/>
            <a:r>
              <a:rPr lang="it-IT" sz="1000" dirty="0"/>
              <a:t>G. Tortora, </a:t>
            </a:r>
          </a:p>
          <a:p>
            <a:pPr algn="r"/>
            <a:r>
              <a:rPr lang="it-IT" sz="1000" dirty="0"/>
              <a:t>M. Risi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E54F5E-B26C-462D-B7CA-46544E5ED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" y="3258534"/>
            <a:ext cx="1016502" cy="97655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95482A82-1B92-4CA5-A6BF-2439BCFA57FD}"/>
              </a:ext>
            </a:extLst>
          </p:cNvPr>
          <p:cNvSpPr txBox="1">
            <a:spLocks/>
          </p:cNvSpPr>
          <p:nvPr/>
        </p:nvSpPr>
        <p:spPr>
          <a:xfrm>
            <a:off x="1128062" y="2321243"/>
            <a:ext cx="4665356" cy="539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/>
              <a:t>Web Application: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33797C-1B1C-469B-872C-6D68AD39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375" y="2113969"/>
            <a:ext cx="3072756" cy="35781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161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4429063" y="406591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Tecnologie utilizzate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8331C04E-3839-4779-B3EE-D1EF47C33B67}"/>
              </a:ext>
            </a:extLst>
          </p:cNvPr>
          <p:cNvSpPr/>
          <p:nvPr/>
        </p:nvSpPr>
        <p:spPr>
          <a:xfrm>
            <a:off x="1406258" y="2047626"/>
            <a:ext cx="5288944" cy="3542564"/>
          </a:xfrm>
          <a:prstGeom prst="flowChartConnector">
            <a:avLst/>
          </a:prstGeom>
          <a:solidFill>
            <a:srgbClr val="F0F9D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D76C0-ED33-4ADF-8EB5-27A61AEFCF0E}"/>
              </a:ext>
            </a:extLst>
          </p:cNvPr>
          <p:cNvSpPr/>
          <p:nvPr/>
        </p:nvSpPr>
        <p:spPr>
          <a:xfrm>
            <a:off x="4542383" y="2047626"/>
            <a:ext cx="5209887" cy="3542564"/>
          </a:xfrm>
          <a:prstGeom prst="flowChartConnector">
            <a:avLst/>
          </a:prstGeom>
          <a:solidFill>
            <a:srgbClr val="F9C8B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36A414C-4C12-49AC-8CCA-31C1ABEF4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585" y="2316404"/>
            <a:ext cx="1493935" cy="10288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7D1A45E-2F34-4DC0-A466-3422DC2BD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25" y="4013105"/>
            <a:ext cx="1117105" cy="11171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655C4B-E178-4E31-979A-2E256CF56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1702" y="3433190"/>
            <a:ext cx="873259" cy="873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E5E14D-9CF7-4DBC-B943-02A409A848C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3"/>
          <a:stretch/>
        </p:blipFill>
        <p:spPr>
          <a:xfrm>
            <a:off x="6508505" y="2228192"/>
            <a:ext cx="606665" cy="7423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ACF3ED-B30F-4FB7-88CC-F5C75727B2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1"/>
          <a:stretch/>
        </p:blipFill>
        <p:spPr>
          <a:xfrm>
            <a:off x="7815706" y="2449365"/>
            <a:ext cx="589938" cy="7629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6743FB6-B0A7-411B-8BF9-87F9D8BDA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88" y="3203953"/>
            <a:ext cx="943140" cy="9431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87ABC83-9B34-4BB8-ADBC-3A6B24A95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174" y="3166324"/>
            <a:ext cx="943140" cy="943140"/>
          </a:xfrm>
          <a:prstGeom prst="rect">
            <a:avLst/>
          </a:prstGeom>
        </p:spPr>
      </p:pic>
      <p:sp>
        <p:nvSpPr>
          <p:cNvPr id="23" name="Connettore 22">
            <a:extLst>
              <a:ext uri="{FF2B5EF4-FFF2-40B4-BE49-F238E27FC236}">
                <a16:creationId xmlns:a16="http://schemas.microsoft.com/office/drawing/2014/main" id="{29B0C99B-A886-4CCD-98B6-0526D1A32866}"/>
              </a:ext>
            </a:extLst>
          </p:cNvPr>
          <p:cNvSpPr/>
          <p:nvPr/>
        </p:nvSpPr>
        <p:spPr>
          <a:xfrm>
            <a:off x="6459176" y="4152130"/>
            <a:ext cx="2380268" cy="1297557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BFC8044-A467-49C5-A14C-2E08B95A9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8696" y="4445905"/>
            <a:ext cx="633210" cy="676959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FF9D33F-B076-4099-89E9-F501C23D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094" y="4617024"/>
            <a:ext cx="1241162" cy="3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6C8E101-F672-4DB1-A555-F97266010882}"/>
              </a:ext>
            </a:extLst>
          </p:cNvPr>
          <p:cNvSpPr txBox="1"/>
          <p:nvPr/>
        </p:nvSpPr>
        <p:spPr>
          <a:xfrm>
            <a:off x="96895" y="2358378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Server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2DD50BC-564C-43B1-A312-1765A7C78709}"/>
              </a:ext>
            </a:extLst>
          </p:cNvPr>
          <p:cNvSpPr txBox="1"/>
          <p:nvPr/>
        </p:nvSpPr>
        <p:spPr>
          <a:xfrm>
            <a:off x="9279262" y="2295370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Client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B871249-579D-4FBF-906D-9CC6D9333D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25794" y="3466971"/>
            <a:ext cx="1416579" cy="4914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1E4705C-3C39-4058-BBE6-11B5638ECA7B}"/>
              </a:ext>
            </a:extLst>
          </p:cNvPr>
          <p:cNvSpPr txBox="1"/>
          <p:nvPr/>
        </p:nvSpPr>
        <p:spPr>
          <a:xfrm>
            <a:off x="2960582" y="5632114"/>
            <a:ext cx="65220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codice sorgente della web </a:t>
            </a:r>
            <a:r>
              <a:rPr lang="it-IT" sz="1400" dirty="0" err="1"/>
              <a:t>app</a:t>
            </a:r>
            <a:r>
              <a:rPr lang="it-IT" sz="1400" dirty="0"/>
              <a:t> è disponibile online sul canale </a:t>
            </a:r>
            <a:r>
              <a:rPr lang="it-IT" sz="1400" dirty="0" err="1"/>
              <a:t>gitHub</a:t>
            </a:r>
            <a:r>
              <a:rPr lang="it-IT" sz="1400" dirty="0"/>
              <a:t>:</a:t>
            </a:r>
          </a:p>
          <a:p>
            <a:r>
              <a:rPr lang="it-IT" sz="1400" dirty="0">
                <a:hlinkClick r:id="rId15"/>
              </a:rPr>
              <a:t>https://github.com/gianmarco594/progetto-covid-regione-Campania</a:t>
            </a:r>
            <a:endParaRPr lang="it-IT" sz="1400" dirty="0"/>
          </a:p>
          <a:p>
            <a:endParaRPr lang="it-IT" sz="1600" dirty="0"/>
          </a:p>
          <a:p>
            <a:endParaRPr lang="it-IT" dirty="0"/>
          </a:p>
        </p:txBody>
      </p:sp>
      <p:graphicFrame>
        <p:nvGraphicFramePr>
          <p:cNvPr id="15" name="Grafico 14">
            <a:extLst>
              <a:ext uri="{FF2B5EF4-FFF2-40B4-BE49-F238E27FC236}">
                <a16:creationId xmlns:a16="http://schemas.microsoft.com/office/drawing/2014/main" id="{A87C9207-DF19-4ABD-A621-49E50AB5C2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7476448"/>
              </p:ext>
            </p:extLst>
          </p:nvPr>
        </p:nvGraphicFramePr>
        <p:xfrm>
          <a:off x="9965910" y="3678968"/>
          <a:ext cx="2111929" cy="2507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E861112-FDB4-488D-90FA-E1D40972B98E}"/>
              </a:ext>
            </a:extLst>
          </p:cNvPr>
          <p:cNvSpPr txBox="1"/>
          <p:nvPr/>
        </p:nvSpPr>
        <p:spPr>
          <a:xfrm>
            <a:off x="10074550" y="3345228"/>
            <a:ext cx="2051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Percentuali di utilizzo dei linguaggi utilizzati</a:t>
            </a:r>
            <a:endParaRPr lang="it-IT" sz="1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5699420" y="4315144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Organizzazione del progetto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1D4196-8B24-464C-AF51-3B6A83463A02}"/>
              </a:ext>
            </a:extLst>
          </p:cNvPr>
          <p:cNvSpPr txBox="1"/>
          <p:nvPr/>
        </p:nvSpPr>
        <p:spPr>
          <a:xfrm>
            <a:off x="809538" y="3766374"/>
            <a:ext cx="62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Suddivisione dei ruoli dei componenti del progetto: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FF2B5B-57EE-4D59-B892-B3951209DC73}"/>
              </a:ext>
            </a:extLst>
          </p:cNvPr>
          <p:cNvSpPr txBox="1"/>
          <p:nvPr/>
        </p:nvSpPr>
        <p:spPr>
          <a:xfrm>
            <a:off x="809538" y="2446474"/>
            <a:ext cx="564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di inizio:</a:t>
            </a:r>
            <a:r>
              <a:rPr lang="it-IT" dirty="0"/>
              <a:t> giovedì 3 settembre 2020</a:t>
            </a:r>
          </a:p>
          <a:p>
            <a:r>
              <a:rPr lang="it-IT" b="1" dirty="0"/>
              <a:t>Data di fine:</a:t>
            </a:r>
            <a:r>
              <a:rPr lang="it-IT" dirty="0"/>
              <a:t> martedì 15 settembre 2020</a:t>
            </a:r>
          </a:p>
          <a:p>
            <a:r>
              <a:rPr lang="it-IT" b="1" dirty="0"/>
              <a:t>Durata:</a:t>
            </a:r>
            <a:r>
              <a:rPr lang="it-IT" dirty="0"/>
              <a:t> 13 giorni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C2E1FA-844C-446B-A9FE-E1A9143D33C6}"/>
              </a:ext>
            </a:extLst>
          </p:cNvPr>
          <p:cNvSpPr txBox="1"/>
          <p:nvPr/>
        </p:nvSpPr>
        <p:spPr>
          <a:xfrm>
            <a:off x="937967" y="4447931"/>
            <a:ext cx="33943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(5%)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BAB655-A793-40DB-A302-E79F6B71CDF9}"/>
              </a:ext>
            </a:extLst>
          </p:cNvPr>
          <p:cNvSpPr txBox="1"/>
          <p:nvPr/>
        </p:nvSpPr>
        <p:spPr>
          <a:xfrm>
            <a:off x="4570318" y="4427858"/>
            <a:ext cx="3436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MIDDLEWARE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(60%)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 (40%)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2FEBF8-DADE-4631-B773-6748A59C7C26}"/>
              </a:ext>
            </a:extLst>
          </p:cNvPr>
          <p:cNvSpPr txBox="1"/>
          <p:nvPr/>
        </p:nvSpPr>
        <p:spPr>
          <a:xfrm>
            <a:off x="8108121" y="4452629"/>
            <a:ext cx="34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BACK-END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(75%)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Gianmarco Beato (25%)</a:t>
            </a:r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5C4728-FE45-40C6-A569-F5D9F5BB37ED}"/>
              </a:ext>
            </a:extLst>
          </p:cNvPr>
          <p:cNvSpPr/>
          <p:nvPr/>
        </p:nvSpPr>
        <p:spPr>
          <a:xfrm>
            <a:off x="754643" y="4372937"/>
            <a:ext cx="3299791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87B4939-F4E4-41F4-B878-F3022320FD79}"/>
              </a:ext>
            </a:extLst>
          </p:cNvPr>
          <p:cNvSpPr/>
          <p:nvPr/>
        </p:nvSpPr>
        <p:spPr>
          <a:xfrm>
            <a:off x="4343247" y="4372937"/>
            <a:ext cx="3324716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A3CE12-EA10-4EFF-8940-BD8ABA0D825B}"/>
              </a:ext>
            </a:extLst>
          </p:cNvPr>
          <p:cNvSpPr/>
          <p:nvPr/>
        </p:nvSpPr>
        <p:spPr>
          <a:xfrm>
            <a:off x="7973455" y="4372937"/>
            <a:ext cx="3433468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81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412881" y="486731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C1D8808-B279-4A3E-B469-B758D0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11" y="2172769"/>
            <a:ext cx="5892840" cy="37348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automatico:</a:t>
            </a:r>
          </a:p>
        </p:txBody>
      </p:sp>
    </p:spTree>
    <p:extLst>
      <p:ext uri="{BB962C8B-B14F-4D97-AF65-F5344CB8AC3E}">
        <p14:creationId xmlns:p14="http://schemas.microsoft.com/office/powerpoint/2010/main" val="4345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417346-7CB4-4143-BA47-69F4ADE4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9" y="2360888"/>
            <a:ext cx="812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040A9E-917B-4F50-9F54-6B45A8C5B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6"/>
          <a:stretch/>
        </p:blipFill>
        <p:spPr>
          <a:xfrm>
            <a:off x="3012661" y="3852910"/>
            <a:ext cx="8687955" cy="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403138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60C562-C74B-47CE-99D8-CCCB98B4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72" y="2386288"/>
            <a:ext cx="9153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225581" y="3879233"/>
            <a:ext cx="300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con operatori logici: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FC1F85E-7260-437E-B2A1-45C56092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18" y="2741682"/>
            <a:ext cx="8982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3A346-D007-4B3D-AFB6-BB92BD2AF62F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FFC919E1-3815-4508-9E88-333460889FD6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2B3A7B-993B-44C3-90C7-C5A4CAACE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3"/>
          <a:stretch/>
        </p:blipFill>
        <p:spPr>
          <a:xfrm>
            <a:off x="3151377" y="4029682"/>
            <a:ext cx="5886450" cy="6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369205" y="537759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8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222A014-4B86-4DB4-B0F6-F6B0E018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37" y="443141"/>
            <a:ext cx="4780183" cy="556648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44B93-E567-400C-9D32-698D90B3ED60}"/>
              </a:ext>
            </a:extLst>
          </p:cNvPr>
          <p:cNvSpPr txBox="1"/>
          <p:nvPr/>
        </p:nvSpPr>
        <p:spPr>
          <a:xfrm>
            <a:off x="364757" y="2836872"/>
            <a:ext cx="5392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</a:t>
            </a:r>
            <a:r>
              <a:rPr lang="it-IT" dirty="0" err="1"/>
              <a:t>Mongod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node.js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Colleghiamoci a: </a:t>
            </a:r>
            <a:r>
              <a:rPr lang="it-IT" dirty="0">
                <a:hlinkClick r:id="rId5"/>
              </a:rPr>
              <a:t>http://localhost:8080/</a:t>
            </a:r>
            <a:endParaRPr lang="it-IT" dirty="0"/>
          </a:p>
          <a:p>
            <a:pPr lvl="1" algn="just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ACA394C-0723-4084-92ED-2932A0373DE0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83BFD05F-4114-4F37-A0A4-AF38BA0899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 di testo 16">
            <a:extLst>
              <a:ext uri="{FF2B5EF4-FFF2-40B4-BE49-F238E27FC236}">
                <a16:creationId xmlns:a16="http://schemas.microsoft.com/office/drawing/2014/main" id="{DF45D4D7-A6F6-4503-84F8-45868D58438A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006295D7-4431-41E8-ABD7-30A58B77285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0882A-BD34-4AA1-98D5-E35D092FF0F5}"/>
              </a:ext>
            </a:extLst>
          </p:cNvPr>
          <p:cNvSpPr txBox="1"/>
          <p:nvPr/>
        </p:nvSpPr>
        <p:spPr>
          <a:xfrm>
            <a:off x="4050164" y="717299"/>
            <a:ext cx="439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10357F-E1A1-4F36-AFC6-BCAB7706FAFE}"/>
              </a:ext>
            </a:extLst>
          </p:cNvPr>
          <p:cNvSpPr txBox="1"/>
          <p:nvPr/>
        </p:nvSpPr>
        <p:spPr>
          <a:xfrm>
            <a:off x="5014251" y="1972852"/>
            <a:ext cx="246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1A57D2-D827-4BD3-8CAF-3AF81C0FE661}"/>
              </a:ext>
            </a:extLst>
          </p:cNvPr>
          <p:cNvSpPr txBox="1"/>
          <p:nvPr/>
        </p:nvSpPr>
        <p:spPr>
          <a:xfrm>
            <a:off x="2633379" y="3445600"/>
            <a:ext cx="723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131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b="1" u="sng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3401663" y="278109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2/21</a:t>
            </a:r>
          </a:p>
        </p:txBody>
      </p:sp>
      <p:sp>
        <p:nvSpPr>
          <p:cNvPr id="13" name="Casella di testo 16">
            <a:extLst>
              <a:ext uri="{FF2B5EF4-FFF2-40B4-BE49-F238E27FC236}">
                <a16:creationId xmlns:a16="http://schemas.microsoft.com/office/drawing/2014/main" id="{C2041709-24D4-439D-B3E5-FA29E6D18ED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Lavoro svolto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3/21</a:t>
            </a:r>
          </a:p>
        </p:txBody>
      </p:sp>
      <p:sp>
        <p:nvSpPr>
          <p:cNvPr id="13" name="Google Shape;1995;p38">
            <a:extLst>
              <a:ext uri="{FF2B5EF4-FFF2-40B4-BE49-F238E27FC236}">
                <a16:creationId xmlns:a16="http://schemas.microsoft.com/office/drawing/2014/main" id="{A44D70F4-05BE-4880-AD0F-C2AAA721E134}"/>
              </a:ext>
            </a:extLst>
          </p:cNvPr>
          <p:cNvSpPr txBox="1"/>
          <p:nvPr/>
        </p:nvSpPr>
        <p:spPr>
          <a:xfrm>
            <a:off x="1667475" y="2706523"/>
            <a:ext cx="15981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DATABASE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4" name="Google Shape;1996;p38">
            <a:extLst>
              <a:ext uri="{FF2B5EF4-FFF2-40B4-BE49-F238E27FC236}">
                <a16:creationId xmlns:a16="http://schemas.microsoft.com/office/drawing/2014/main" id="{9F1A32E0-9F58-4A34-9F7E-5CC66C75BC0D}"/>
              </a:ext>
            </a:extLst>
          </p:cNvPr>
          <p:cNvSpPr txBox="1"/>
          <p:nvPr/>
        </p:nvSpPr>
        <p:spPr>
          <a:xfrm>
            <a:off x="1653161" y="3015341"/>
            <a:ext cx="1341000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Gestione di un database non relazionale (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nosql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):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MongoDB</a:t>
            </a:r>
            <a:endParaRPr lang="it-IT"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" name="Google Shape;1997;p38">
            <a:extLst>
              <a:ext uri="{FF2B5EF4-FFF2-40B4-BE49-F238E27FC236}">
                <a16:creationId xmlns:a16="http://schemas.microsoft.com/office/drawing/2014/main" id="{E0E74B5D-0B8D-4AFD-B686-3A22A9690EA5}"/>
              </a:ext>
            </a:extLst>
          </p:cNvPr>
          <p:cNvSpPr txBox="1"/>
          <p:nvPr/>
        </p:nvSpPr>
        <p:spPr>
          <a:xfrm>
            <a:off x="4146557" y="5412102"/>
            <a:ext cx="224584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INTERROGAZIONI</a:t>
            </a:r>
            <a:endParaRPr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6" name="Google Shape;1998;p38">
            <a:extLst>
              <a:ext uri="{FF2B5EF4-FFF2-40B4-BE49-F238E27FC236}">
                <a16:creationId xmlns:a16="http://schemas.microsoft.com/office/drawing/2014/main" id="{40B5ACBC-6076-4B33-B43B-BE033DC7E0B3}"/>
              </a:ext>
            </a:extLst>
          </p:cNvPr>
          <p:cNvSpPr txBox="1"/>
          <p:nvPr/>
        </p:nvSpPr>
        <p:spPr>
          <a:xfrm>
            <a:off x="4183526" y="4907130"/>
            <a:ext cx="1488403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Definizione delle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query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per estrarre i dati di interesse</a:t>
            </a:r>
            <a:endParaRPr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" name="Google Shape;1999;p38">
            <a:extLst>
              <a:ext uri="{FF2B5EF4-FFF2-40B4-BE49-F238E27FC236}">
                <a16:creationId xmlns:a16="http://schemas.microsoft.com/office/drawing/2014/main" id="{392A3B7E-7899-43D5-A683-587BDC72BF97}"/>
              </a:ext>
            </a:extLst>
          </p:cNvPr>
          <p:cNvSpPr txBox="1"/>
          <p:nvPr/>
        </p:nvSpPr>
        <p:spPr>
          <a:xfrm>
            <a:off x="6409468" y="2796689"/>
            <a:ext cx="25571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USER INTERFACE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8" name="Google Shape;2000;p38">
            <a:extLst>
              <a:ext uri="{FF2B5EF4-FFF2-40B4-BE49-F238E27FC236}">
                <a16:creationId xmlns:a16="http://schemas.microsoft.com/office/drawing/2014/main" id="{923BB57A-0EC0-45EE-9486-C115B0F91950}"/>
              </a:ext>
            </a:extLst>
          </p:cNvPr>
          <p:cNvSpPr txBox="1"/>
          <p:nvPr/>
        </p:nvSpPr>
        <p:spPr>
          <a:xfrm>
            <a:off x="6409467" y="3113549"/>
            <a:ext cx="2289056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Progettazione  ed implementazione di una Web Application per la visualizzazione dei dati </a:t>
            </a:r>
          </a:p>
        </p:txBody>
      </p:sp>
      <p:sp>
        <p:nvSpPr>
          <p:cNvPr id="19" name="Google Shape;2002;p38">
            <a:extLst>
              <a:ext uri="{FF2B5EF4-FFF2-40B4-BE49-F238E27FC236}">
                <a16:creationId xmlns:a16="http://schemas.microsoft.com/office/drawing/2014/main" id="{1EFF7E51-F47F-464D-B0F2-5BB48C4280AF}"/>
              </a:ext>
            </a:extLst>
          </p:cNvPr>
          <p:cNvSpPr txBox="1"/>
          <p:nvPr/>
        </p:nvSpPr>
        <p:spPr>
          <a:xfrm>
            <a:off x="9345818" y="4863073"/>
            <a:ext cx="1728581" cy="66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Visualizzazione dei dati attraverso l’utilizzo di grafici</a:t>
            </a:r>
          </a:p>
        </p:txBody>
      </p:sp>
      <p:cxnSp>
        <p:nvCxnSpPr>
          <p:cNvPr id="24" name="Google Shape;2007;p38">
            <a:extLst>
              <a:ext uri="{FF2B5EF4-FFF2-40B4-BE49-F238E27FC236}">
                <a16:creationId xmlns:a16="http://schemas.microsoft.com/office/drawing/2014/main" id="{A0BFB26D-8DFA-4242-8243-241CB2789430}"/>
              </a:ext>
            </a:extLst>
          </p:cNvPr>
          <p:cNvCxnSpPr>
            <a:cxnSpLocks/>
          </p:cNvCxnSpPr>
          <p:nvPr/>
        </p:nvCxnSpPr>
        <p:spPr>
          <a:xfrm flipV="1">
            <a:off x="1653161" y="2920564"/>
            <a:ext cx="0" cy="1738798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08;p38">
            <a:extLst>
              <a:ext uri="{FF2B5EF4-FFF2-40B4-BE49-F238E27FC236}">
                <a16:creationId xmlns:a16="http://schemas.microsoft.com/office/drawing/2014/main" id="{A8238568-0BF8-4FE2-8943-71CA94728B0E}"/>
              </a:ext>
            </a:extLst>
          </p:cNvPr>
          <p:cNvCxnSpPr>
            <a:cxnSpLocks/>
          </p:cNvCxnSpPr>
          <p:nvPr/>
        </p:nvCxnSpPr>
        <p:spPr>
          <a:xfrm flipV="1">
            <a:off x="6409468" y="3056545"/>
            <a:ext cx="0" cy="120380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5;p38">
            <a:extLst>
              <a:ext uri="{FF2B5EF4-FFF2-40B4-BE49-F238E27FC236}">
                <a16:creationId xmlns:a16="http://schemas.microsoft.com/office/drawing/2014/main" id="{A4090325-4943-49CE-9942-05C01D4A9943}"/>
              </a:ext>
            </a:extLst>
          </p:cNvPr>
          <p:cNvCxnSpPr>
            <a:cxnSpLocks/>
          </p:cNvCxnSpPr>
          <p:nvPr/>
        </p:nvCxnSpPr>
        <p:spPr>
          <a:xfrm flipH="1" flipV="1">
            <a:off x="4146557" y="4346871"/>
            <a:ext cx="3983" cy="130153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086;p38">
            <a:extLst>
              <a:ext uri="{FF2B5EF4-FFF2-40B4-BE49-F238E27FC236}">
                <a16:creationId xmlns:a16="http://schemas.microsoft.com/office/drawing/2014/main" id="{F04BE86C-B45F-4FCB-B886-FCA2866C5D5C}"/>
              </a:ext>
            </a:extLst>
          </p:cNvPr>
          <p:cNvCxnSpPr>
            <a:cxnSpLocks/>
          </p:cNvCxnSpPr>
          <p:nvPr/>
        </p:nvCxnSpPr>
        <p:spPr>
          <a:xfrm flipV="1">
            <a:off x="9322687" y="4445015"/>
            <a:ext cx="0" cy="1266815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9841;p55">
            <a:extLst>
              <a:ext uri="{FF2B5EF4-FFF2-40B4-BE49-F238E27FC236}">
                <a16:creationId xmlns:a16="http://schemas.microsoft.com/office/drawing/2014/main" id="{C0EB8A66-DD0E-4559-B3E1-CAC714FEEA20}"/>
              </a:ext>
            </a:extLst>
          </p:cNvPr>
          <p:cNvGrpSpPr/>
          <p:nvPr/>
        </p:nvGrpSpPr>
        <p:grpSpPr>
          <a:xfrm>
            <a:off x="9531512" y="4015971"/>
            <a:ext cx="577189" cy="578724"/>
            <a:chOff x="-1333200" y="2770450"/>
            <a:chExt cx="291450" cy="292225"/>
          </a:xfrm>
          <a:solidFill>
            <a:srgbClr val="F4783C"/>
          </a:solidFill>
        </p:grpSpPr>
        <p:sp>
          <p:nvSpPr>
            <p:cNvPr id="29" name="Google Shape;9842;p55">
              <a:extLst>
                <a:ext uri="{FF2B5EF4-FFF2-40B4-BE49-F238E27FC236}">
                  <a16:creationId xmlns:a16="http://schemas.microsoft.com/office/drawing/2014/main" id="{F4B5D204-B50A-4B68-93DC-EAE68E9C91F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43;p55">
              <a:extLst>
                <a:ext uri="{FF2B5EF4-FFF2-40B4-BE49-F238E27FC236}">
                  <a16:creationId xmlns:a16="http://schemas.microsoft.com/office/drawing/2014/main" id="{9AA8D660-FA43-4E68-8F83-2FEAD521E08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855;p55">
            <a:extLst>
              <a:ext uri="{FF2B5EF4-FFF2-40B4-BE49-F238E27FC236}">
                <a16:creationId xmlns:a16="http://schemas.microsoft.com/office/drawing/2014/main" id="{3A550EEF-E178-4238-A24B-D21F8D98D950}"/>
              </a:ext>
            </a:extLst>
          </p:cNvPr>
          <p:cNvGrpSpPr/>
          <p:nvPr/>
        </p:nvGrpSpPr>
        <p:grpSpPr>
          <a:xfrm>
            <a:off x="4292166" y="4124172"/>
            <a:ext cx="580309" cy="577189"/>
            <a:chOff x="-3854375" y="2046625"/>
            <a:chExt cx="293025" cy="291450"/>
          </a:xfrm>
          <a:solidFill>
            <a:srgbClr val="F4783C"/>
          </a:solidFill>
        </p:grpSpPr>
        <p:sp>
          <p:nvSpPr>
            <p:cNvPr id="32" name="Google Shape;9856;p55">
              <a:extLst>
                <a:ext uri="{FF2B5EF4-FFF2-40B4-BE49-F238E27FC236}">
                  <a16:creationId xmlns:a16="http://schemas.microsoft.com/office/drawing/2014/main" id="{D3103786-DCB9-4387-BAEB-5CF69288C19F}"/>
                </a:ext>
              </a:extLst>
            </p:cNvPr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7;p55">
              <a:extLst>
                <a:ext uri="{FF2B5EF4-FFF2-40B4-BE49-F238E27FC236}">
                  <a16:creationId xmlns:a16="http://schemas.microsoft.com/office/drawing/2014/main" id="{A30F2265-C5E5-449F-9321-C0EB2BD6E9B7}"/>
                </a:ext>
              </a:extLst>
            </p:cNvPr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861;p55">
            <a:extLst>
              <a:ext uri="{FF2B5EF4-FFF2-40B4-BE49-F238E27FC236}">
                <a16:creationId xmlns:a16="http://schemas.microsoft.com/office/drawing/2014/main" id="{783590A4-6CEB-4EE9-BF08-4D72E8A9B9BA}"/>
              </a:ext>
            </a:extLst>
          </p:cNvPr>
          <p:cNvGrpSpPr/>
          <p:nvPr/>
        </p:nvGrpSpPr>
        <p:grpSpPr>
          <a:xfrm>
            <a:off x="1850358" y="4317792"/>
            <a:ext cx="577189" cy="580258"/>
            <a:chOff x="-3852025" y="2764950"/>
            <a:chExt cx="291450" cy="293000"/>
          </a:xfrm>
          <a:solidFill>
            <a:srgbClr val="F4783C"/>
          </a:solidFill>
        </p:grpSpPr>
        <p:sp>
          <p:nvSpPr>
            <p:cNvPr id="35" name="Google Shape;9862;p55">
              <a:extLst>
                <a:ext uri="{FF2B5EF4-FFF2-40B4-BE49-F238E27FC236}">
                  <a16:creationId xmlns:a16="http://schemas.microsoft.com/office/drawing/2014/main" id="{18AF4E2E-328D-45C1-B500-122ECA4ABED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63;p55">
              <a:extLst>
                <a:ext uri="{FF2B5EF4-FFF2-40B4-BE49-F238E27FC236}">
                  <a16:creationId xmlns:a16="http://schemas.microsoft.com/office/drawing/2014/main" id="{D84901B8-B9EF-462D-9038-89EEB1670B0B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253;p49">
            <a:extLst>
              <a:ext uri="{FF2B5EF4-FFF2-40B4-BE49-F238E27FC236}">
                <a16:creationId xmlns:a16="http://schemas.microsoft.com/office/drawing/2014/main" id="{09B4E3EC-3528-4FB9-AB45-366898CB4403}"/>
              </a:ext>
            </a:extLst>
          </p:cNvPr>
          <p:cNvGrpSpPr/>
          <p:nvPr/>
        </p:nvGrpSpPr>
        <p:grpSpPr>
          <a:xfrm>
            <a:off x="6595469" y="4054733"/>
            <a:ext cx="588803" cy="584276"/>
            <a:chOff x="-48266125" y="1973375"/>
            <a:chExt cx="302450" cy="300125"/>
          </a:xfrm>
          <a:solidFill>
            <a:srgbClr val="F4783C"/>
          </a:solidFill>
        </p:grpSpPr>
        <p:sp>
          <p:nvSpPr>
            <p:cNvPr id="38" name="Google Shape;7255;p49">
              <a:extLst>
                <a:ext uri="{FF2B5EF4-FFF2-40B4-BE49-F238E27FC236}">
                  <a16:creationId xmlns:a16="http://schemas.microsoft.com/office/drawing/2014/main" id="{61552707-58D8-42E4-84D3-0D801AE11F6F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56;p49">
              <a:extLst>
                <a:ext uri="{FF2B5EF4-FFF2-40B4-BE49-F238E27FC236}">
                  <a16:creationId xmlns:a16="http://schemas.microsoft.com/office/drawing/2014/main" id="{EFD55633-4C87-4AFF-A661-795EB44B8769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7;p49">
              <a:extLst>
                <a:ext uri="{FF2B5EF4-FFF2-40B4-BE49-F238E27FC236}">
                  <a16:creationId xmlns:a16="http://schemas.microsoft.com/office/drawing/2014/main" id="{43B192C6-F249-4101-A808-64B887A2D6ED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58;p49">
              <a:extLst>
                <a:ext uri="{FF2B5EF4-FFF2-40B4-BE49-F238E27FC236}">
                  <a16:creationId xmlns:a16="http://schemas.microsoft.com/office/drawing/2014/main" id="{8284BDDD-BF7A-4840-8BC2-F7E0FDB96EDB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7259;p49">
              <a:extLst>
                <a:ext uri="{FF2B5EF4-FFF2-40B4-BE49-F238E27FC236}">
                  <a16:creationId xmlns:a16="http://schemas.microsoft.com/office/drawing/2014/main" id="{10DA617E-CF3D-4466-8638-0ECC5E15A53A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881572" y="2289318"/>
            <a:ext cx="50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lavoro è stato suddiviso nei seguenti punti:</a:t>
            </a:r>
          </a:p>
          <a:p>
            <a:pPr algn="ctr"/>
            <a:endParaRPr lang="it-IT" dirty="0"/>
          </a:p>
        </p:txBody>
      </p:sp>
      <p:sp>
        <p:nvSpPr>
          <p:cNvPr id="48" name="Google Shape;1999;p38">
            <a:extLst>
              <a:ext uri="{FF2B5EF4-FFF2-40B4-BE49-F238E27FC236}">
                <a16:creationId xmlns:a16="http://schemas.microsoft.com/office/drawing/2014/main" id="{9B456527-BB6A-4E99-B16E-9C28401CD44E}"/>
              </a:ext>
            </a:extLst>
          </p:cNvPr>
          <p:cNvSpPr txBox="1"/>
          <p:nvPr/>
        </p:nvSpPr>
        <p:spPr>
          <a:xfrm>
            <a:off x="9318187" y="5396620"/>
            <a:ext cx="307712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VISUALIZZAZIONE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DATI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725802" y="3311185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(1/4)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395659" y="2428953"/>
            <a:ext cx="1091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Sono stati utilizzati 2 differenti </a:t>
            </a:r>
            <a:r>
              <a:rPr lang="it-IT" dirty="0" err="1"/>
              <a:t>datasets</a:t>
            </a:r>
            <a:r>
              <a:rPr lang="it-IT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provinciali</a:t>
            </a:r>
            <a:r>
              <a:rPr lang="it-IT" dirty="0"/>
              <a:t> della diffusione del coronavirus a livello delle province della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totali regionali</a:t>
            </a:r>
            <a:r>
              <a:rPr lang="it-IT" dirty="0"/>
              <a:t> della diffusione del coronavirus a livello delle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dirty="0"/>
              <a:t>Entrami i </a:t>
            </a:r>
            <a:r>
              <a:rPr lang="it-IT" dirty="0" err="1"/>
              <a:t>datasets</a:t>
            </a:r>
            <a:r>
              <a:rPr lang="it-IT" dirty="0"/>
              <a:t> (in formato </a:t>
            </a:r>
            <a:r>
              <a:rPr lang="it-IT" i="1" dirty="0"/>
              <a:t>.</a:t>
            </a:r>
            <a:r>
              <a:rPr lang="it-IT" i="1" dirty="0" err="1"/>
              <a:t>csv</a:t>
            </a:r>
            <a:r>
              <a:rPr lang="it-IT" dirty="0"/>
              <a:t>) sono stati reperiti gratuitamente sul canale «GitHub» del «dipartimento della protezione civile», e sono raggiungibili mediante questo link:</a:t>
            </a:r>
          </a:p>
          <a:p>
            <a:pPr algn="just"/>
            <a:endParaRPr lang="it-IT" dirty="0"/>
          </a:p>
          <a:p>
            <a:pPr algn="just"/>
            <a:r>
              <a:rPr lang="it-IT" dirty="0">
                <a:hlinkClick r:id="rId4"/>
              </a:rPr>
              <a:t>https://github.com/pcm-dpc/COVID-19</a:t>
            </a:r>
            <a:endParaRPr lang="it-IT" dirty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(2/4)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94409" y="2224266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struttura dei </a:t>
            </a:r>
            <a:r>
              <a:rPr lang="it-IT" b="1" dirty="0" err="1"/>
              <a:t>datasets</a:t>
            </a:r>
            <a:r>
              <a:rPr lang="it-IT" b="1" dirty="0"/>
              <a:t> </a:t>
            </a:r>
            <a:r>
              <a:rPr lang="it-IT" dirty="0"/>
              <a:t>utilizzati è la seguente: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F218F-4A3B-45F0-ABFF-0E2C9E944A16}"/>
              </a:ext>
            </a:extLst>
          </p:cNvPr>
          <p:cNvSpPr txBox="1"/>
          <p:nvPr/>
        </p:nvSpPr>
        <p:spPr>
          <a:xfrm>
            <a:off x="294409" y="2999609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Ricoverati con sintomi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Terapia intensiva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ospedalizzati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Isolamento domiciliare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E41042-6FAD-4368-AD21-FD4C48C29432}"/>
              </a:ext>
            </a:extLst>
          </p:cNvPr>
          <p:cNvSpPr txBox="1"/>
          <p:nvPr/>
        </p:nvSpPr>
        <p:spPr>
          <a:xfrm>
            <a:off x="3379750" y="2999994"/>
            <a:ext cx="3669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Variazione totali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Nuovi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Dimessi guariti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Deceduti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Tamponi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Casi testati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085C29-8053-4BDE-A453-A97A0F15ACFE}"/>
              </a:ext>
            </a:extLst>
          </p:cNvPr>
          <p:cNvSpPr txBox="1"/>
          <p:nvPr/>
        </p:nvSpPr>
        <p:spPr>
          <a:xfrm>
            <a:off x="6922751" y="3013972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province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Sigla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algn="just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5839BD-4419-4AFF-B123-E3EB625A0116}"/>
              </a:ext>
            </a:extLst>
          </p:cNvPr>
          <p:cNvSpPr txBox="1"/>
          <p:nvPr/>
        </p:nvSpPr>
        <p:spPr>
          <a:xfrm>
            <a:off x="9925665" y="3274408"/>
            <a:ext cx="226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595D2C-4067-4802-A478-5592D3A0458C}"/>
              </a:ext>
            </a:extLst>
          </p:cNvPr>
          <p:cNvCxnSpPr/>
          <p:nvPr/>
        </p:nvCxnSpPr>
        <p:spPr>
          <a:xfrm>
            <a:off x="6922751" y="3092245"/>
            <a:ext cx="0" cy="29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(3/4)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191535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Con i 2 </a:t>
            </a:r>
            <a:r>
              <a:rPr lang="it-IT" dirty="0" err="1"/>
              <a:t>datasets</a:t>
            </a:r>
            <a:r>
              <a:rPr lang="it-IT" dirty="0"/>
              <a:t> utilizzati è stato creato un </a:t>
            </a:r>
            <a:r>
              <a:rPr lang="it-IT" b="1" dirty="0"/>
              <a:t>database</a:t>
            </a:r>
            <a:r>
              <a:rPr lang="it-IT" dirty="0"/>
              <a:t> contenente rispettivamente </a:t>
            </a:r>
            <a:r>
              <a:rPr lang="it-IT" b="1" dirty="0"/>
              <a:t>2 collezioni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58F48D-E01F-488D-814C-D4F1547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66" y="2608218"/>
            <a:ext cx="8342672" cy="22563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42A9512-7619-441D-B34E-20B9B1B6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07" y="3980881"/>
            <a:ext cx="7805956" cy="212631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E03DD218-4344-4B41-B74B-D3954BDAF9E6}"/>
              </a:ext>
            </a:extLst>
          </p:cNvPr>
          <p:cNvSpPr/>
          <p:nvPr/>
        </p:nvSpPr>
        <p:spPr>
          <a:xfrm>
            <a:off x="2153265" y="3795777"/>
            <a:ext cx="978309" cy="3097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53562ED-54B2-442F-8C68-FCE1EF17B9E1}"/>
              </a:ext>
            </a:extLst>
          </p:cNvPr>
          <p:cNvSpPr/>
          <p:nvPr/>
        </p:nvSpPr>
        <p:spPr>
          <a:xfrm>
            <a:off x="5245511" y="4680393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4367FCE-6DA8-4C05-ACCB-A49B9C3C286A}"/>
              </a:ext>
            </a:extLst>
          </p:cNvPr>
          <p:cNvSpPr/>
          <p:nvPr/>
        </p:nvSpPr>
        <p:spPr>
          <a:xfrm>
            <a:off x="5245511" y="4940167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A0FD2CCD-5AC3-4671-90C3-2711C30A153F}"/>
              </a:ext>
            </a:extLst>
          </p:cNvPr>
          <p:cNvCxnSpPr>
            <a:cxnSpLocks/>
          </p:cNvCxnSpPr>
          <p:nvPr/>
        </p:nvCxnSpPr>
        <p:spPr>
          <a:xfrm>
            <a:off x="2694039" y="4143315"/>
            <a:ext cx="2551472" cy="74011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4DA55D-AFE5-4395-91A3-DCA5E9C6F3C2}"/>
              </a:ext>
            </a:extLst>
          </p:cNvPr>
          <p:cNvSpPr txBox="1"/>
          <p:nvPr/>
        </p:nvSpPr>
        <p:spPr>
          <a:xfrm>
            <a:off x="503904" y="5232680"/>
            <a:ext cx="346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database si aggiorna ogni giorno in base all’aggiornamento dei </a:t>
            </a:r>
            <a:r>
              <a:rPr lang="it-IT" sz="1400" dirty="0" err="1"/>
              <a:t>datasets</a:t>
            </a:r>
            <a:r>
              <a:rPr lang="it-IT" sz="1400" dirty="0"/>
              <a:t> della protezione civile !!!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F481128B-F935-4927-B9C6-D5C155660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1" y="5431419"/>
            <a:ext cx="385081" cy="3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(4/4)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289858"/>
            <a:ext cx="11799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Si è pensato di utilizzare il dataset individuato per realizzare una piattaforma web in grado di   fornire all’utente finale diverse informazioni circa la diffusione del coronavirus in regione Campania: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Casi totali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Nuovi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Attualmente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tamponi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guariti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deceduti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isolati a domicilio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in terapia intensiva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ricoverati con sintomi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05F9F3A-B133-4B00-8E51-D63EB235529F}"/>
              </a:ext>
            </a:extLst>
          </p:cNvPr>
          <p:cNvSpPr txBox="1"/>
          <p:nvPr/>
        </p:nvSpPr>
        <p:spPr>
          <a:xfrm>
            <a:off x="3924035" y="3053182"/>
            <a:ext cx="5392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Provincia con il maggior numero di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nuovi positivi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isolati a domicilio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ricoverati con sintomi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persone in terapia intensiva da inizio pandemia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42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Personalizzato 9">
      <a:dk1>
        <a:srgbClr val="627684"/>
      </a:dk1>
      <a:lt1>
        <a:sysClr val="window" lastClr="FFFFFF"/>
      </a:lt1>
      <a:dk2>
        <a:srgbClr val="212121"/>
      </a:dk2>
      <a:lt2>
        <a:srgbClr val="636363"/>
      </a:lt2>
      <a:accent1>
        <a:srgbClr val="1D6C85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844</TotalTime>
  <Words>1392</Words>
  <Application>Microsoft Office PowerPoint</Application>
  <PresentationFormat>Widescreen</PresentationFormat>
  <Paragraphs>272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Barlow Semi Condensed Light</vt:lpstr>
      <vt:lpstr>Calibri</vt:lpstr>
      <vt:lpstr>Century Gothic</vt:lpstr>
      <vt:lpstr>Chau Philomene One</vt:lpstr>
      <vt:lpstr>Times New Roman</vt:lpstr>
      <vt:lpstr>Wingdings</vt:lpstr>
      <vt:lpstr>Wingdings 2</vt:lpstr>
      <vt:lpstr>Citazione</vt:lpstr>
      <vt:lpstr>Coronavirus Regione Campania</vt:lpstr>
      <vt:lpstr>Struttura della presentazione</vt:lpstr>
      <vt:lpstr>Struttura della presentazione</vt:lpstr>
      <vt:lpstr>1. Lavoro svolto</vt:lpstr>
      <vt:lpstr>Struttura della presentazione</vt:lpstr>
      <vt:lpstr>2. Dataset (1/4)</vt:lpstr>
      <vt:lpstr>2. Dataset (2/4)</vt:lpstr>
      <vt:lpstr>2. Dataset (3/4)</vt:lpstr>
      <vt:lpstr>2. Dataset (4/4)</vt:lpstr>
      <vt:lpstr>Struttura della presentazione</vt:lpstr>
      <vt:lpstr>3. Tecnologie utilizzate </vt:lpstr>
      <vt:lpstr>Struttura della presentazione</vt:lpstr>
      <vt:lpstr>4. Organizzazione del progetto</vt:lpstr>
      <vt:lpstr>Struttura della presentazione</vt:lpstr>
      <vt:lpstr>5. Query</vt:lpstr>
      <vt:lpstr>5. Query</vt:lpstr>
      <vt:lpstr>5. Query</vt:lpstr>
      <vt:lpstr>5. Query</vt:lpstr>
      <vt:lpstr>5. Query</vt:lpstr>
      <vt:lpstr>5. Query</vt:lpstr>
      <vt:lpstr>Struttura della presentazione</vt:lpstr>
      <vt:lpstr>5. 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BEATO</dc:creator>
  <cp:lastModifiedBy>GIANMARCO BEATO</cp:lastModifiedBy>
  <cp:revision>41</cp:revision>
  <dcterms:created xsi:type="dcterms:W3CDTF">2020-09-15T13:29:10Z</dcterms:created>
  <dcterms:modified xsi:type="dcterms:W3CDTF">2020-09-16T13:33:53Z</dcterms:modified>
</cp:coreProperties>
</file>