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72" r:id="rId15"/>
    <p:sldId id="271" r:id="rId16"/>
    <p:sldId id="274" r:id="rId17"/>
    <p:sldId id="276" r:id="rId18"/>
    <p:sldId id="277" r:id="rId19"/>
    <p:sldId id="278" r:id="rId20"/>
    <p:sldId id="279" r:id="rId21"/>
    <p:sldId id="268" r:id="rId22"/>
    <p:sldId id="269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8BF"/>
    <a:srgbClr val="F0F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081D3-6C8C-41BE-A73A-09786E380C7E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8664A-0BDE-488E-9769-5179F382162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710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Come progetto svolto per il corso di basi di dati 2 si è pensato di sviluppare una web </a:t>
            </a:r>
            <a:r>
              <a:rPr lang="it-IT" dirty="0" err="1"/>
              <a:t>application</a:t>
            </a:r>
            <a:r>
              <a:rPr lang="it-IT" dirty="0"/>
              <a:t> per la visualizzazione/monitoraggio dei dati </a:t>
            </a:r>
            <a:r>
              <a:rPr lang="it-IT" dirty="0" err="1"/>
              <a:t>relatici</a:t>
            </a:r>
            <a:r>
              <a:rPr lang="it-IT" dirty="0"/>
              <a:t> alla situazione epidemica del coronavirus in regione </a:t>
            </a:r>
            <a:r>
              <a:rPr lang="it-IT" dirty="0" err="1"/>
              <a:t>campania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68664A-0BDE-488E-9769-5179F382162E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574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391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9824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95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170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960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19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136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9817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186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563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94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870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1135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553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98A93F6-83D3-40E9-981B-3A8F97EB12D8}" type="datetimeFigureOut">
              <a:rPr lang="it-IT" smtClean="0"/>
              <a:t>16/09/2020</a:t>
            </a:fld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390D9A5-4EAA-4896-9994-D631FE76DA5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5070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microsoft.com/office/2007/relationships/hdphoto" Target="../media/hdphoto3.wdp"/><Relationship Id="rId15" Type="http://schemas.openxmlformats.org/officeDocument/2006/relationships/hyperlink" Target="https://github.com/gianmarco594/progetto-covid-regione-Campania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5.wdp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ocalhost:8080/" TargetMode="Externa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cm-dpc/COVID-1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B374B8-8C5B-4DED-B293-4A9EAB29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885" y="1647008"/>
            <a:ext cx="10572000" cy="2971051"/>
          </a:xfrm>
        </p:spPr>
        <p:txBody>
          <a:bodyPr/>
          <a:lstStyle/>
          <a:p>
            <a:r>
              <a:rPr lang="it-IT" dirty="0"/>
              <a:t>Coronavirus Regione Campania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5B8A69-E66C-4447-9C38-5FA32DAF38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Progetto per il corso di «</a:t>
            </a:r>
            <a:r>
              <a:rPr lang="it-IT" b="1" dirty="0"/>
              <a:t>Basi di dati 2</a:t>
            </a:r>
            <a:r>
              <a:rPr lang="it-IT" dirty="0"/>
              <a:t>»</a:t>
            </a:r>
          </a:p>
        </p:txBody>
      </p:sp>
      <p:sp>
        <p:nvSpPr>
          <p:cNvPr id="4" name="Casella di testo 3">
            <a:extLst>
              <a:ext uri="{FF2B5EF4-FFF2-40B4-BE49-F238E27FC236}">
                <a16:creationId xmlns:a16="http://schemas.microsoft.com/office/drawing/2014/main" id="{A1BA1A43-41B0-46BB-A027-8EA50B387E53}"/>
              </a:ext>
            </a:extLst>
          </p:cNvPr>
          <p:cNvSpPr txBox="1"/>
          <p:nvPr/>
        </p:nvSpPr>
        <p:spPr>
          <a:xfrm>
            <a:off x="2975292" y="1228074"/>
            <a:ext cx="6241415" cy="118427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Università degli Studi di Salerno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Dipartimento di Informatica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C0D88BA3-B634-492F-A37D-03D34E2D1129}"/>
              </a:ext>
            </a:extLst>
          </p:cNvPr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155" y="109057"/>
            <a:ext cx="1171690" cy="11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5">
            <a:extLst>
              <a:ext uri="{FF2B5EF4-FFF2-40B4-BE49-F238E27FC236}">
                <a16:creationId xmlns:a16="http://schemas.microsoft.com/office/drawing/2014/main" id="{8CB487E6-DFE1-4CBA-8CCF-A66B6770F9CF}"/>
              </a:ext>
            </a:extLst>
          </p:cNvPr>
          <p:cNvSpPr txBox="1"/>
          <p:nvPr/>
        </p:nvSpPr>
        <p:spPr>
          <a:xfrm>
            <a:off x="4527624" y="2113969"/>
            <a:ext cx="3136752" cy="43941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Corso di laurea Magistrale in Informatica</a:t>
            </a:r>
            <a:endParaRPr lang="it-IT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CD50F349-B50D-4D26-81C4-B91DCAA13F5B}"/>
              </a:ext>
            </a:extLst>
          </p:cNvPr>
          <p:cNvSpPr txBox="1">
            <a:spLocks/>
          </p:cNvSpPr>
          <p:nvPr/>
        </p:nvSpPr>
        <p:spPr>
          <a:xfrm>
            <a:off x="809998" y="5791055"/>
            <a:ext cx="4097723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000" b="1" dirty="0"/>
              <a:t>A cura di: </a:t>
            </a:r>
          </a:p>
          <a:p>
            <a:r>
              <a:rPr lang="it-IT" sz="1000" dirty="0"/>
              <a:t>Gianmarco Beato (0522500782), </a:t>
            </a:r>
          </a:p>
          <a:p>
            <a:r>
              <a:rPr lang="it-IT" sz="1000" dirty="0"/>
              <a:t>Alfonso Golino(0522500813)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312909E8-ED4F-4E6F-8AA8-FDF116D700AD}"/>
              </a:ext>
            </a:extLst>
          </p:cNvPr>
          <p:cNvSpPr txBox="1">
            <a:spLocks/>
          </p:cNvSpPr>
          <p:nvPr/>
        </p:nvSpPr>
        <p:spPr>
          <a:xfrm>
            <a:off x="7844695" y="5791055"/>
            <a:ext cx="3669236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000" b="1" dirty="0"/>
              <a:t>Professori: </a:t>
            </a:r>
          </a:p>
          <a:p>
            <a:pPr algn="r"/>
            <a:r>
              <a:rPr lang="it-IT" sz="1000" dirty="0"/>
              <a:t>G. Tortora, </a:t>
            </a:r>
          </a:p>
          <a:p>
            <a:pPr algn="r"/>
            <a:r>
              <a:rPr lang="it-IT" sz="1000" dirty="0"/>
              <a:t>M. Risi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5E54F5E-B26C-462D-B7CA-46544E5EDA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0" y="3258534"/>
            <a:ext cx="1016502" cy="976558"/>
          </a:xfrm>
          <a:prstGeom prst="rect">
            <a:avLst/>
          </a:prstGeom>
        </p:spPr>
      </p:pic>
      <p:sp>
        <p:nvSpPr>
          <p:cNvPr id="11" name="Titolo 1">
            <a:extLst>
              <a:ext uri="{FF2B5EF4-FFF2-40B4-BE49-F238E27FC236}">
                <a16:creationId xmlns:a16="http://schemas.microsoft.com/office/drawing/2014/main" id="{95482A82-1B92-4CA5-A6BF-2439BCFA57FD}"/>
              </a:ext>
            </a:extLst>
          </p:cNvPr>
          <p:cNvSpPr txBox="1">
            <a:spLocks/>
          </p:cNvSpPr>
          <p:nvPr/>
        </p:nvSpPr>
        <p:spPr>
          <a:xfrm>
            <a:off x="1128062" y="2321243"/>
            <a:ext cx="4665356" cy="53952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sz="2000" dirty="0"/>
              <a:t>Web Application: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E633797C-1B1C-469B-872C-6D68AD395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375" y="2113969"/>
            <a:ext cx="3072756" cy="3578196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</p:spTree>
    <p:extLst>
      <p:ext uri="{BB962C8B-B14F-4D97-AF65-F5344CB8AC3E}">
        <p14:creationId xmlns:p14="http://schemas.microsoft.com/office/powerpoint/2010/main" val="3316156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4429063" y="4065918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7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3. Tecnologie utilizzate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nettore 9">
            <a:extLst>
              <a:ext uri="{FF2B5EF4-FFF2-40B4-BE49-F238E27FC236}">
                <a16:creationId xmlns:a16="http://schemas.microsoft.com/office/drawing/2014/main" id="{8331C04E-3839-4779-B3EE-D1EF47C33B67}"/>
              </a:ext>
            </a:extLst>
          </p:cNvPr>
          <p:cNvSpPr/>
          <p:nvPr/>
        </p:nvSpPr>
        <p:spPr>
          <a:xfrm>
            <a:off x="1971369" y="2030978"/>
            <a:ext cx="5288944" cy="3542564"/>
          </a:xfrm>
          <a:prstGeom prst="flowChartConnector">
            <a:avLst/>
          </a:prstGeom>
          <a:solidFill>
            <a:srgbClr val="F0F9DF">
              <a:alpha val="32941"/>
            </a:srgb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D98D76C0-ED33-4ADF-8EB5-27A61AEFCF0E}"/>
              </a:ext>
            </a:extLst>
          </p:cNvPr>
          <p:cNvSpPr/>
          <p:nvPr/>
        </p:nvSpPr>
        <p:spPr>
          <a:xfrm>
            <a:off x="5107494" y="2030978"/>
            <a:ext cx="5209887" cy="3542564"/>
          </a:xfrm>
          <a:prstGeom prst="flowChartConnector">
            <a:avLst/>
          </a:prstGeom>
          <a:solidFill>
            <a:srgbClr val="F9C8BF">
              <a:alpha val="32941"/>
            </a:srgb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36A414C-4C12-49AC-8CCA-31C1ABEF4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696" y="2299756"/>
            <a:ext cx="1493935" cy="1028824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7D1A45E-2F34-4DC0-A466-3422DC2BD3C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736" y="3996457"/>
            <a:ext cx="1117105" cy="1117105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D655C4B-E178-4E31-979A-2E256CF56D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56813" y="3416542"/>
            <a:ext cx="873259" cy="8732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5E5E14D-9CF7-4DBC-B943-02A409A848C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143"/>
          <a:stretch/>
        </p:blipFill>
        <p:spPr>
          <a:xfrm>
            <a:off x="7073616" y="2211544"/>
            <a:ext cx="606665" cy="74233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DACF3ED-B30F-4FB7-88CC-F5C75727B2A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71"/>
          <a:stretch/>
        </p:blipFill>
        <p:spPr>
          <a:xfrm>
            <a:off x="8380817" y="2432717"/>
            <a:ext cx="589938" cy="762902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6743FB6-B0A7-411B-8BF9-87F9D8BDA2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99" y="3187305"/>
            <a:ext cx="943140" cy="94314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187ABC83-9B34-4BB8-ADBC-3A6B24A956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285" y="3149676"/>
            <a:ext cx="943140" cy="943140"/>
          </a:xfrm>
          <a:prstGeom prst="rect">
            <a:avLst/>
          </a:prstGeom>
        </p:spPr>
      </p:pic>
      <p:sp>
        <p:nvSpPr>
          <p:cNvPr id="23" name="Connettore 22">
            <a:extLst>
              <a:ext uri="{FF2B5EF4-FFF2-40B4-BE49-F238E27FC236}">
                <a16:creationId xmlns:a16="http://schemas.microsoft.com/office/drawing/2014/main" id="{29B0C99B-A886-4CCD-98B6-0526D1A32866}"/>
              </a:ext>
            </a:extLst>
          </p:cNvPr>
          <p:cNvSpPr/>
          <p:nvPr/>
        </p:nvSpPr>
        <p:spPr>
          <a:xfrm>
            <a:off x="7024287" y="4135482"/>
            <a:ext cx="2380268" cy="1297557"/>
          </a:xfrm>
          <a:prstGeom prst="flowChartConnector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solidFill>
              <a:srgbClr val="F4783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CBFC8044-A467-49C5-A14C-2E08B95A95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3807" y="4429257"/>
            <a:ext cx="633210" cy="676959"/>
          </a:xfrm>
          <a:prstGeom prst="rect">
            <a:avLst/>
          </a:prstGeom>
        </p:spPr>
      </p:pic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FF9D33F-B076-4099-89E9-F501C23D3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205" y="4600376"/>
            <a:ext cx="1241162" cy="36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6C8E101-F672-4DB1-A555-F97266010882}"/>
              </a:ext>
            </a:extLst>
          </p:cNvPr>
          <p:cNvSpPr txBox="1"/>
          <p:nvPr/>
        </p:nvSpPr>
        <p:spPr>
          <a:xfrm>
            <a:off x="662006" y="2341730"/>
            <a:ext cx="218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Server side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2DD50BC-564C-43B1-A312-1765A7C78709}"/>
              </a:ext>
            </a:extLst>
          </p:cNvPr>
          <p:cNvSpPr txBox="1"/>
          <p:nvPr/>
        </p:nvSpPr>
        <p:spPr>
          <a:xfrm>
            <a:off x="9930117" y="2341729"/>
            <a:ext cx="21899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b="1" dirty="0"/>
              <a:t>Client side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FB871249-579D-4FBF-906D-9CC6D9333D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90905" y="3450323"/>
            <a:ext cx="1416579" cy="491466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1E4705C-3C39-4058-BBE6-11B5638ECA7B}"/>
              </a:ext>
            </a:extLst>
          </p:cNvPr>
          <p:cNvSpPr txBox="1"/>
          <p:nvPr/>
        </p:nvSpPr>
        <p:spPr>
          <a:xfrm>
            <a:off x="2960582" y="5632114"/>
            <a:ext cx="65220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codice sorgente della web </a:t>
            </a:r>
            <a:r>
              <a:rPr lang="it-IT" sz="1400" dirty="0" err="1"/>
              <a:t>app</a:t>
            </a:r>
            <a:r>
              <a:rPr lang="it-IT" sz="1400" dirty="0"/>
              <a:t> è disponibile online sul canale </a:t>
            </a:r>
            <a:r>
              <a:rPr lang="it-IT" sz="1400" dirty="0" err="1"/>
              <a:t>gitHub</a:t>
            </a:r>
            <a:r>
              <a:rPr lang="it-IT" sz="1400" dirty="0"/>
              <a:t>:</a:t>
            </a:r>
          </a:p>
          <a:p>
            <a:r>
              <a:rPr lang="it-IT" sz="1400" dirty="0">
                <a:hlinkClick r:id="rId15"/>
              </a:rPr>
              <a:t>https://github.com/gianmarco594/progetto-covid-regione-Campania</a:t>
            </a:r>
            <a:endParaRPr lang="it-IT" sz="1400" dirty="0"/>
          </a:p>
          <a:p>
            <a:endParaRPr lang="it-IT" sz="16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0594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5699420" y="4315144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4. Organizzazione del progetto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81D4196-8B24-464C-AF51-3B6A83463A02}"/>
              </a:ext>
            </a:extLst>
          </p:cNvPr>
          <p:cNvSpPr txBox="1"/>
          <p:nvPr/>
        </p:nvSpPr>
        <p:spPr>
          <a:xfrm>
            <a:off x="809538" y="3766374"/>
            <a:ext cx="6245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Suddivisione dei ruoli dei componenti del progetto: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0FF2B5B-57EE-4D59-B892-B3951209DC73}"/>
              </a:ext>
            </a:extLst>
          </p:cNvPr>
          <p:cNvSpPr txBox="1"/>
          <p:nvPr/>
        </p:nvSpPr>
        <p:spPr>
          <a:xfrm>
            <a:off x="809538" y="2446474"/>
            <a:ext cx="564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 di inizio:</a:t>
            </a:r>
            <a:r>
              <a:rPr lang="it-IT" dirty="0"/>
              <a:t> giovedì 3 settembre 2020</a:t>
            </a:r>
          </a:p>
          <a:p>
            <a:r>
              <a:rPr lang="it-IT" b="1" dirty="0"/>
              <a:t>Data di fine:</a:t>
            </a:r>
            <a:r>
              <a:rPr lang="it-IT" dirty="0"/>
              <a:t> martedì 15 settembre 2020</a:t>
            </a:r>
          </a:p>
          <a:p>
            <a:r>
              <a:rPr lang="it-IT" b="1" dirty="0"/>
              <a:t>Durata:</a:t>
            </a:r>
            <a:r>
              <a:rPr lang="it-IT" dirty="0"/>
              <a:t> 13 giorni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1C2E1FA-844C-446B-A9FE-E1A9143D33C6}"/>
              </a:ext>
            </a:extLst>
          </p:cNvPr>
          <p:cNvSpPr txBox="1"/>
          <p:nvPr/>
        </p:nvSpPr>
        <p:spPr>
          <a:xfrm>
            <a:off x="1256749" y="4452629"/>
            <a:ext cx="3042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FRONT-END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Beato Gianmarco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BAB655-A793-40DB-A302-E79F6B71CDF9}"/>
              </a:ext>
            </a:extLst>
          </p:cNvPr>
          <p:cNvSpPr txBox="1"/>
          <p:nvPr/>
        </p:nvSpPr>
        <p:spPr>
          <a:xfrm>
            <a:off x="4863548" y="4472702"/>
            <a:ext cx="3042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MIDDLEWARE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</a:t>
            </a:r>
          </a:p>
          <a:p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32FEBF8-DADE-4631-B773-6748A59C7C26}"/>
              </a:ext>
            </a:extLst>
          </p:cNvPr>
          <p:cNvSpPr txBox="1"/>
          <p:nvPr/>
        </p:nvSpPr>
        <p:spPr>
          <a:xfrm>
            <a:off x="8108121" y="4452629"/>
            <a:ext cx="34437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BACK-END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Golino Alfonso (70%)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Gianmarco Beato (30%)</a:t>
            </a:r>
          </a:p>
          <a:p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A55C4728-FE45-40C6-A569-F5D9F5BB37ED}"/>
              </a:ext>
            </a:extLst>
          </p:cNvPr>
          <p:cNvSpPr/>
          <p:nvPr/>
        </p:nvSpPr>
        <p:spPr>
          <a:xfrm>
            <a:off x="1073426" y="4377635"/>
            <a:ext cx="2964070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87B4939-F4E4-41F4-B878-F3022320FD79}"/>
              </a:ext>
            </a:extLst>
          </p:cNvPr>
          <p:cNvSpPr/>
          <p:nvPr/>
        </p:nvSpPr>
        <p:spPr>
          <a:xfrm>
            <a:off x="4534452" y="4377635"/>
            <a:ext cx="2964070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5A3CE12-EA10-4EFF-8940-BD8ABA0D825B}"/>
              </a:ext>
            </a:extLst>
          </p:cNvPr>
          <p:cNvSpPr/>
          <p:nvPr/>
        </p:nvSpPr>
        <p:spPr>
          <a:xfrm>
            <a:off x="7905975" y="4372937"/>
            <a:ext cx="3433468" cy="12753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781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412881" y="4867319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40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BC1D8808-B279-4A3E-B469-B758D0D65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3411" y="2172769"/>
            <a:ext cx="5892840" cy="3734836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619590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Inserimento automatico:</a:t>
            </a:r>
          </a:p>
        </p:txBody>
      </p:sp>
    </p:spTree>
    <p:extLst>
      <p:ext uri="{BB962C8B-B14F-4D97-AF65-F5344CB8AC3E}">
        <p14:creationId xmlns:p14="http://schemas.microsoft.com/office/powerpoint/2010/main" val="43453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619590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aggregata: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3F417346-7CB4-4143-BA47-69F4ADE41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6679" y="2360888"/>
            <a:ext cx="81248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6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534798" y="4153111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semplice: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4040A9E-917B-4F50-9F54-6B45A8C5B7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36"/>
          <a:stretch/>
        </p:blipFill>
        <p:spPr>
          <a:xfrm>
            <a:off x="3012661" y="3852910"/>
            <a:ext cx="8687955" cy="88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23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403138" y="3670855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aggregata: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060C562-C74B-47CE-99D8-CCCB98B47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872" y="2386288"/>
            <a:ext cx="91535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85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225581" y="3879233"/>
            <a:ext cx="3007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con operatori logici: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2FC1F85E-7260-437E-B2A1-45C560929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3918" y="2741682"/>
            <a:ext cx="89820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65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u="sng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B3A346-D007-4B3D-AFB6-BB92BD2AF62F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FFC919E1-3815-4508-9E88-333460889FD6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322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Query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1B089D1-800E-467B-948C-0CC4AD9A6C46}"/>
              </a:ext>
            </a:extLst>
          </p:cNvPr>
          <p:cNvSpPr txBox="1"/>
          <p:nvPr/>
        </p:nvSpPr>
        <p:spPr>
          <a:xfrm>
            <a:off x="534798" y="4153111"/>
            <a:ext cx="3007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Query semplice: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52B3A7B-993B-44C3-90C7-C5A4CAACE3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83"/>
          <a:stretch/>
        </p:blipFill>
        <p:spPr>
          <a:xfrm>
            <a:off x="3151377" y="4029682"/>
            <a:ext cx="5886450" cy="61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13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369205" y="5377598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87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5. 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21/21</a:t>
            </a: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222A014-4B86-4DB4-B0F6-F6B0E0182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37" y="443141"/>
            <a:ext cx="4780183" cy="556648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F744B93-E567-400C-9D32-698D90B3ED60}"/>
              </a:ext>
            </a:extLst>
          </p:cNvPr>
          <p:cNvSpPr txBox="1"/>
          <p:nvPr/>
        </p:nvSpPr>
        <p:spPr>
          <a:xfrm>
            <a:off x="364757" y="2836872"/>
            <a:ext cx="53920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Avviamo </a:t>
            </a:r>
            <a:r>
              <a:rPr lang="it-IT" dirty="0" err="1"/>
              <a:t>Mongod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Avviamo node.js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Colleghiamoci a: </a:t>
            </a:r>
            <a:r>
              <a:rPr lang="it-IT" dirty="0">
                <a:hlinkClick r:id="rId5"/>
              </a:rPr>
              <a:t>http://localhost:8080/</a:t>
            </a:r>
            <a:endParaRPr lang="it-IT" dirty="0"/>
          </a:p>
          <a:p>
            <a:pPr lvl="1" algn="just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92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ACA394C-0723-4084-92ED-2932A0373DE0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83BFD05F-4114-4F37-A0A4-AF38BA0899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asella di testo 16">
            <a:extLst>
              <a:ext uri="{FF2B5EF4-FFF2-40B4-BE49-F238E27FC236}">
                <a16:creationId xmlns:a16="http://schemas.microsoft.com/office/drawing/2014/main" id="{DF45D4D7-A6F6-4503-84F8-45868D58438A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006295D7-4431-41E8-ABD7-30A58B77285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F60882A-BD34-4AA1-98D5-E35D092FF0F5}"/>
              </a:ext>
            </a:extLst>
          </p:cNvPr>
          <p:cNvSpPr txBox="1"/>
          <p:nvPr/>
        </p:nvSpPr>
        <p:spPr>
          <a:xfrm>
            <a:off x="4050164" y="717299"/>
            <a:ext cx="43970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D10357F-E1A1-4F36-AFC6-BCAB7706FAFE}"/>
              </a:ext>
            </a:extLst>
          </p:cNvPr>
          <p:cNvSpPr txBox="1"/>
          <p:nvPr/>
        </p:nvSpPr>
        <p:spPr>
          <a:xfrm>
            <a:off x="5014251" y="1972852"/>
            <a:ext cx="2468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21A57D2-D827-4BD3-8CAF-3AF81C0FE661}"/>
              </a:ext>
            </a:extLst>
          </p:cNvPr>
          <p:cNvSpPr txBox="1"/>
          <p:nvPr/>
        </p:nvSpPr>
        <p:spPr>
          <a:xfrm>
            <a:off x="2633379" y="3445600"/>
            <a:ext cx="72306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9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l’attenzione</a:t>
            </a:r>
          </a:p>
        </p:txBody>
      </p:sp>
    </p:spTree>
    <p:extLst>
      <p:ext uri="{BB962C8B-B14F-4D97-AF65-F5344CB8AC3E}">
        <p14:creationId xmlns:p14="http://schemas.microsoft.com/office/powerpoint/2010/main" val="3713145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b="1" u="sng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3401663" y="2781099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2/21</a:t>
            </a:r>
          </a:p>
        </p:txBody>
      </p:sp>
      <p:sp>
        <p:nvSpPr>
          <p:cNvPr id="13" name="Casella di testo 16">
            <a:extLst>
              <a:ext uri="{FF2B5EF4-FFF2-40B4-BE49-F238E27FC236}">
                <a16:creationId xmlns:a16="http://schemas.microsoft.com/office/drawing/2014/main" id="{C2041709-24D4-439D-B3E5-FA29E6D18ED4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86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Lavoro svolto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3/21</a:t>
            </a:r>
          </a:p>
        </p:txBody>
      </p:sp>
      <p:sp>
        <p:nvSpPr>
          <p:cNvPr id="13" name="Google Shape;1995;p38">
            <a:extLst>
              <a:ext uri="{FF2B5EF4-FFF2-40B4-BE49-F238E27FC236}">
                <a16:creationId xmlns:a16="http://schemas.microsoft.com/office/drawing/2014/main" id="{A44D70F4-05BE-4880-AD0F-C2AAA721E134}"/>
              </a:ext>
            </a:extLst>
          </p:cNvPr>
          <p:cNvSpPr txBox="1"/>
          <p:nvPr/>
        </p:nvSpPr>
        <p:spPr>
          <a:xfrm>
            <a:off x="1667475" y="2706523"/>
            <a:ext cx="1598148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DATABASE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4" name="Google Shape;1996;p38">
            <a:extLst>
              <a:ext uri="{FF2B5EF4-FFF2-40B4-BE49-F238E27FC236}">
                <a16:creationId xmlns:a16="http://schemas.microsoft.com/office/drawing/2014/main" id="{9F1A32E0-9F58-4A34-9F7E-5CC66C75BC0D}"/>
              </a:ext>
            </a:extLst>
          </p:cNvPr>
          <p:cNvSpPr txBox="1"/>
          <p:nvPr/>
        </p:nvSpPr>
        <p:spPr>
          <a:xfrm>
            <a:off x="1653161" y="3015341"/>
            <a:ext cx="1341000" cy="7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Gestione di un database non relazionale (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nosql</a:t>
            </a: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): 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MongoDB</a:t>
            </a:r>
            <a:endParaRPr lang="it-IT" sz="1200" b="1" dirty="0">
              <a:solidFill>
                <a:schemeClr val="bg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5" name="Google Shape;1997;p38">
            <a:extLst>
              <a:ext uri="{FF2B5EF4-FFF2-40B4-BE49-F238E27FC236}">
                <a16:creationId xmlns:a16="http://schemas.microsoft.com/office/drawing/2014/main" id="{E0E74B5D-0B8D-4AFD-B686-3A22A9690EA5}"/>
              </a:ext>
            </a:extLst>
          </p:cNvPr>
          <p:cNvSpPr txBox="1"/>
          <p:nvPr/>
        </p:nvSpPr>
        <p:spPr>
          <a:xfrm>
            <a:off x="4146557" y="5412102"/>
            <a:ext cx="2245846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INTERROGAZIONI</a:t>
            </a:r>
            <a:endParaRPr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6" name="Google Shape;1998;p38">
            <a:extLst>
              <a:ext uri="{FF2B5EF4-FFF2-40B4-BE49-F238E27FC236}">
                <a16:creationId xmlns:a16="http://schemas.microsoft.com/office/drawing/2014/main" id="{40B5ACBC-6076-4B33-B43B-BE033DC7E0B3}"/>
              </a:ext>
            </a:extLst>
          </p:cNvPr>
          <p:cNvSpPr txBox="1"/>
          <p:nvPr/>
        </p:nvSpPr>
        <p:spPr>
          <a:xfrm>
            <a:off x="4183526" y="4907130"/>
            <a:ext cx="1488403" cy="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Definizione delle </a:t>
            </a:r>
            <a:r>
              <a:rPr lang="it-IT" sz="1200" b="1" dirty="0" err="1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query</a:t>
            </a:r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 per estrarre i dati di interesse</a:t>
            </a:r>
            <a:endParaRPr sz="1200" b="1" dirty="0">
              <a:solidFill>
                <a:schemeClr val="bg1"/>
              </a:solidFill>
              <a:latin typeface="Barlow Semi Condensed Light"/>
              <a:ea typeface="Barlow Semi Condensed Light"/>
              <a:cs typeface="Barlow Semi Condensed Light"/>
              <a:sym typeface="Barlow Semi Condensed Light"/>
            </a:endParaRPr>
          </a:p>
        </p:txBody>
      </p:sp>
      <p:sp>
        <p:nvSpPr>
          <p:cNvPr id="17" name="Google Shape;1999;p38">
            <a:extLst>
              <a:ext uri="{FF2B5EF4-FFF2-40B4-BE49-F238E27FC236}">
                <a16:creationId xmlns:a16="http://schemas.microsoft.com/office/drawing/2014/main" id="{392A3B7E-7899-43D5-A683-587BDC72BF97}"/>
              </a:ext>
            </a:extLst>
          </p:cNvPr>
          <p:cNvSpPr txBox="1"/>
          <p:nvPr/>
        </p:nvSpPr>
        <p:spPr>
          <a:xfrm>
            <a:off x="6409468" y="2796689"/>
            <a:ext cx="2557115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USER INTERFACE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18" name="Google Shape;2000;p38">
            <a:extLst>
              <a:ext uri="{FF2B5EF4-FFF2-40B4-BE49-F238E27FC236}">
                <a16:creationId xmlns:a16="http://schemas.microsoft.com/office/drawing/2014/main" id="{923BB57A-0EC0-45EE-9486-C115B0F91950}"/>
              </a:ext>
            </a:extLst>
          </p:cNvPr>
          <p:cNvSpPr txBox="1"/>
          <p:nvPr/>
        </p:nvSpPr>
        <p:spPr>
          <a:xfrm>
            <a:off x="6409467" y="3113549"/>
            <a:ext cx="2289056" cy="728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Progettazione  ed implementazione di una Web Application per la visualizzazione dei dati </a:t>
            </a:r>
          </a:p>
        </p:txBody>
      </p:sp>
      <p:sp>
        <p:nvSpPr>
          <p:cNvPr id="19" name="Google Shape;2002;p38">
            <a:extLst>
              <a:ext uri="{FF2B5EF4-FFF2-40B4-BE49-F238E27FC236}">
                <a16:creationId xmlns:a16="http://schemas.microsoft.com/office/drawing/2014/main" id="{1EFF7E51-F47F-464D-B0F2-5BB48C4280AF}"/>
              </a:ext>
            </a:extLst>
          </p:cNvPr>
          <p:cNvSpPr txBox="1"/>
          <p:nvPr/>
        </p:nvSpPr>
        <p:spPr>
          <a:xfrm>
            <a:off x="9345818" y="4863073"/>
            <a:ext cx="1728581" cy="661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sz="1200" b="1" dirty="0">
                <a:solidFill>
                  <a:schemeClr val="bg1"/>
                </a:solidFill>
                <a:latin typeface="Barlow Semi Condensed Light"/>
                <a:ea typeface="Barlow Semi Condensed Light"/>
                <a:cs typeface="Barlow Semi Condensed Light"/>
                <a:sym typeface="Barlow Semi Condensed Light"/>
              </a:rPr>
              <a:t>Visualizzazione dei dati attraverso l’utilizzo di grafici</a:t>
            </a:r>
          </a:p>
        </p:txBody>
      </p:sp>
      <p:cxnSp>
        <p:nvCxnSpPr>
          <p:cNvPr id="24" name="Google Shape;2007;p38">
            <a:extLst>
              <a:ext uri="{FF2B5EF4-FFF2-40B4-BE49-F238E27FC236}">
                <a16:creationId xmlns:a16="http://schemas.microsoft.com/office/drawing/2014/main" id="{A0BFB26D-8DFA-4242-8243-241CB2789430}"/>
              </a:ext>
            </a:extLst>
          </p:cNvPr>
          <p:cNvCxnSpPr>
            <a:cxnSpLocks/>
          </p:cNvCxnSpPr>
          <p:nvPr/>
        </p:nvCxnSpPr>
        <p:spPr>
          <a:xfrm flipV="1">
            <a:off x="1653161" y="2920564"/>
            <a:ext cx="0" cy="1738798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08;p38">
            <a:extLst>
              <a:ext uri="{FF2B5EF4-FFF2-40B4-BE49-F238E27FC236}">
                <a16:creationId xmlns:a16="http://schemas.microsoft.com/office/drawing/2014/main" id="{A8238568-0BF8-4FE2-8943-71CA94728B0E}"/>
              </a:ext>
            </a:extLst>
          </p:cNvPr>
          <p:cNvCxnSpPr>
            <a:cxnSpLocks/>
          </p:cNvCxnSpPr>
          <p:nvPr/>
        </p:nvCxnSpPr>
        <p:spPr>
          <a:xfrm flipV="1">
            <a:off x="6409468" y="3056545"/>
            <a:ext cx="0" cy="1203800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5;p38">
            <a:extLst>
              <a:ext uri="{FF2B5EF4-FFF2-40B4-BE49-F238E27FC236}">
                <a16:creationId xmlns:a16="http://schemas.microsoft.com/office/drawing/2014/main" id="{A4090325-4943-49CE-9942-05C01D4A9943}"/>
              </a:ext>
            </a:extLst>
          </p:cNvPr>
          <p:cNvCxnSpPr>
            <a:cxnSpLocks/>
          </p:cNvCxnSpPr>
          <p:nvPr/>
        </p:nvCxnSpPr>
        <p:spPr>
          <a:xfrm flipH="1" flipV="1">
            <a:off x="4146557" y="4346871"/>
            <a:ext cx="3983" cy="1301530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086;p38">
            <a:extLst>
              <a:ext uri="{FF2B5EF4-FFF2-40B4-BE49-F238E27FC236}">
                <a16:creationId xmlns:a16="http://schemas.microsoft.com/office/drawing/2014/main" id="{F04BE86C-B45F-4FCB-B886-FCA2866C5D5C}"/>
              </a:ext>
            </a:extLst>
          </p:cNvPr>
          <p:cNvCxnSpPr>
            <a:cxnSpLocks/>
          </p:cNvCxnSpPr>
          <p:nvPr/>
        </p:nvCxnSpPr>
        <p:spPr>
          <a:xfrm flipV="1">
            <a:off x="9322687" y="4445015"/>
            <a:ext cx="0" cy="1266815"/>
          </a:xfrm>
          <a:prstGeom prst="straightConnector1">
            <a:avLst/>
          </a:prstGeom>
          <a:noFill/>
          <a:ln w="19050" cap="flat" cmpd="sng">
            <a:solidFill>
              <a:srgbClr val="F4783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" name="Google Shape;9841;p55">
            <a:extLst>
              <a:ext uri="{FF2B5EF4-FFF2-40B4-BE49-F238E27FC236}">
                <a16:creationId xmlns:a16="http://schemas.microsoft.com/office/drawing/2014/main" id="{C0EB8A66-DD0E-4559-B3E1-CAC714FEEA20}"/>
              </a:ext>
            </a:extLst>
          </p:cNvPr>
          <p:cNvGrpSpPr/>
          <p:nvPr/>
        </p:nvGrpSpPr>
        <p:grpSpPr>
          <a:xfrm>
            <a:off x="9531512" y="4015971"/>
            <a:ext cx="577189" cy="578724"/>
            <a:chOff x="-1333200" y="2770450"/>
            <a:chExt cx="291450" cy="292225"/>
          </a:xfrm>
          <a:solidFill>
            <a:srgbClr val="F4783C"/>
          </a:solidFill>
        </p:grpSpPr>
        <p:sp>
          <p:nvSpPr>
            <p:cNvPr id="29" name="Google Shape;9842;p55">
              <a:extLst>
                <a:ext uri="{FF2B5EF4-FFF2-40B4-BE49-F238E27FC236}">
                  <a16:creationId xmlns:a16="http://schemas.microsoft.com/office/drawing/2014/main" id="{F4B5D204-B50A-4B68-93DC-EAE68E9C91FD}"/>
                </a:ext>
              </a:extLst>
            </p:cNvPr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843;p55">
              <a:extLst>
                <a:ext uri="{FF2B5EF4-FFF2-40B4-BE49-F238E27FC236}">
                  <a16:creationId xmlns:a16="http://schemas.microsoft.com/office/drawing/2014/main" id="{9AA8D660-FA43-4E68-8F83-2FEAD521E08C}"/>
                </a:ext>
              </a:extLst>
            </p:cNvPr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9855;p55">
            <a:extLst>
              <a:ext uri="{FF2B5EF4-FFF2-40B4-BE49-F238E27FC236}">
                <a16:creationId xmlns:a16="http://schemas.microsoft.com/office/drawing/2014/main" id="{3A550EEF-E178-4238-A24B-D21F8D98D950}"/>
              </a:ext>
            </a:extLst>
          </p:cNvPr>
          <p:cNvGrpSpPr/>
          <p:nvPr/>
        </p:nvGrpSpPr>
        <p:grpSpPr>
          <a:xfrm>
            <a:off x="4292166" y="4124172"/>
            <a:ext cx="580309" cy="577189"/>
            <a:chOff x="-3854375" y="2046625"/>
            <a:chExt cx="293025" cy="291450"/>
          </a:xfrm>
          <a:solidFill>
            <a:srgbClr val="F4783C"/>
          </a:solidFill>
        </p:grpSpPr>
        <p:sp>
          <p:nvSpPr>
            <p:cNvPr id="32" name="Google Shape;9856;p55">
              <a:extLst>
                <a:ext uri="{FF2B5EF4-FFF2-40B4-BE49-F238E27FC236}">
                  <a16:creationId xmlns:a16="http://schemas.microsoft.com/office/drawing/2014/main" id="{D3103786-DCB9-4387-BAEB-5CF69288C19F}"/>
                </a:ext>
              </a:extLst>
            </p:cNvPr>
            <p:cNvSpPr/>
            <p:nvPr/>
          </p:nvSpPr>
          <p:spPr>
            <a:xfrm>
              <a:off x="-3854375" y="2046625"/>
              <a:ext cx="293025" cy="291450"/>
            </a:xfrm>
            <a:custGeom>
              <a:avLst/>
              <a:gdLst/>
              <a:ahLst/>
              <a:cxnLst/>
              <a:rect l="l" t="t" r="r" b="b"/>
              <a:pathLst>
                <a:path w="11721" h="11658" extrusionOk="0">
                  <a:moveTo>
                    <a:pt x="7624" y="694"/>
                  </a:moveTo>
                  <a:cubicBezTo>
                    <a:pt x="9515" y="694"/>
                    <a:pt x="11058" y="2206"/>
                    <a:pt x="11058" y="4096"/>
                  </a:cubicBezTo>
                  <a:cubicBezTo>
                    <a:pt x="11058" y="5987"/>
                    <a:pt x="9515" y="7530"/>
                    <a:pt x="7624" y="7530"/>
                  </a:cubicBezTo>
                  <a:cubicBezTo>
                    <a:pt x="5734" y="7530"/>
                    <a:pt x="4190" y="5987"/>
                    <a:pt x="4190" y="4096"/>
                  </a:cubicBezTo>
                  <a:cubicBezTo>
                    <a:pt x="4190" y="2206"/>
                    <a:pt x="5734" y="694"/>
                    <a:pt x="7624" y="694"/>
                  </a:cubicBezTo>
                  <a:close/>
                  <a:moveTo>
                    <a:pt x="3336" y="8066"/>
                  </a:moveTo>
                  <a:cubicBezTo>
                    <a:pt x="3426" y="8066"/>
                    <a:pt x="3513" y="8098"/>
                    <a:pt x="3560" y="8161"/>
                  </a:cubicBezTo>
                  <a:cubicBezTo>
                    <a:pt x="3686" y="8287"/>
                    <a:pt x="3686" y="8507"/>
                    <a:pt x="3560" y="8633"/>
                  </a:cubicBezTo>
                  <a:lnTo>
                    <a:pt x="1323" y="10870"/>
                  </a:lnTo>
                  <a:cubicBezTo>
                    <a:pt x="1260" y="10933"/>
                    <a:pt x="1174" y="10964"/>
                    <a:pt x="1087" y="10964"/>
                  </a:cubicBezTo>
                  <a:cubicBezTo>
                    <a:pt x="1001" y="10964"/>
                    <a:pt x="914" y="10933"/>
                    <a:pt x="851" y="10870"/>
                  </a:cubicBezTo>
                  <a:cubicBezTo>
                    <a:pt x="725" y="10744"/>
                    <a:pt x="725" y="10523"/>
                    <a:pt x="851" y="10397"/>
                  </a:cubicBezTo>
                  <a:lnTo>
                    <a:pt x="3088" y="8161"/>
                  </a:lnTo>
                  <a:cubicBezTo>
                    <a:pt x="3151" y="8098"/>
                    <a:pt x="3245" y="8066"/>
                    <a:pt x="3336" y="8066"/>
                  </a:cubicBezTo>
                  <a:close/>
                  <a:moveTo>
                    <a:pt x="7624" y="1"/>
                  </a:moveTo>
                  <a:cubicBezTo>
                    <a:pt x="5356" y="1"/>
                    <a:pt x="3529" y="1860"/>
                    <a:pt x="3529" y="4096"/>
                  </a:cubicBezTo>
                  <a:cubicBezTo>
                    <a:pt x="3529" y="5136"/>
                    <a:pt x="3875" y="6050"/>
                    <a:pt x="4505" y="6743"/>
                  </a:cubicBezTo>
                  <a:lnTo>
                    <a:pt x="3812" y="7467"/>
                  </a:lnTo>
                  <a:cubicBezTo>
                    <a:pt x="3661" y="7386"/>
                    <a:pt x="3500" y="7347"/>
                    <a:pt x="3342" y="7347"/>
                  </a:cubicBezTo>
                  <a:cubicBezTo>
                    <a:pt x="3074" y="7347"/>
                    <a:pt x="2813" y="7458"/>
                    <a:pt x="2615" y="7656"/>
                  </a:cubicBezTo>
                  <a:lnTo>
                    <a:pt x="378" y="9893"/>
                  </a:lnTo>
                  <a:cubicBezTo>
                    <a:pt x="0" y="10271"/>
                    <a:pt x="0" y="10964"/>
                    <a:pt x="378" y="11343"/>
                  </a:cubicBezTo>
                  <a:cubicBezTo>
                    <a:pt x="567" y="11532"/>
                    <a:pt x="851" y="11658"/>
                    <a:pt x="1103" y="11658"/>
                  </a:cubicBezTo>
                  <a:cubicBezTo>
                    <a:pt x="1355" y="11658"/>
                    <a:pt x="1607" y="11532"/>
                    <a:pt x="1796" y="11343"/>
                  </a:cubicBezTo>
                  <a:lnTo>
                    <a:pt x="4033" y="9106"/>
                  </a:lnTo>
                  <a:cubicBezTo>
                    <a:pt x="4348" y="8791"/>
                    <a:pt x="4442" y="8318"/>
                    <a:pt x="4253" y="7909"/>
                  </a:cubicBezTo>
                  <a:lnTo>
                    <a:pt x="4947" y="7215"/>
                  </a:lnTo>
                  <a:cubicBezTo>
                    <a:pt x="5671" y="7814"/>
                    <a:pt x="6616" y="8192"/>
                    <a:pt x="7593" y="8192"/>
                  </a:cubicBezTo>
                  <a:cubicBezTo>
                    <a:pt x="9861" y="8192"/>
                    <a:pt x="11689" y="6333"/>
                    <a:pt x="11689" y="4096"/>
                  </a:cubicBezTo>
                  <a:cubicBezTo>
                    <a:pt x="11720" y="1828"/>
                    <a:pt x="9861" y="1"/>
                    <a:pt x="76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857;p55">
              <a:extLst>
                <a:ext uri="{FF2B5EF4-FFF2-40B4-BE49-F238E27FC236}">
                  <a16:creationId xmlns:a16="http://schemas.microsoft.com/office/drawing/2014/main" id="{A30F2265-C5E5-449F-9321-C0EB2BD6E9B7}"/>
                </a:ext>
              </a:extLst>
            </p:cNvPr>
            <p:cNvSpPr/>
            <p:nvPr/>
          </p:nvSpPr>
          <p:spPr>
            <a:xfrm>
              <a:off x="-3714975" y="2080500"/>
              <a:ext cx="103200" cy="119750"/>
            </a:xfrm>
            <a:custGeom>
              <a:avLst/>
              <a:gdLst/>
              <a:ahLst/>
              <a:cxnLst/>
              <a:rect l="l" t="t" r="r" b="b"/>
              <a:pathLst>
                <a:path w="4128" h="4790" extrusionOk="0">
                  <a:moveTo>
                    <a:pt x="2048" y="694"/>
                  </a:moveTo>
                  <a:cubicBezTo>
                    <a:pt x="2458" y="694"/>
                    <a:pt x="2710" y="1009"/>
                    <a:pt x="2710" y="1387"/>
                  </a:cubicBezTo>
                  <a:cubicBezTo>
                    <a:pt x="2710" y="1765"/>
                    <a:pt x="2395" y="2048"/>
                    <a:pt x="2048" y="2048"/>
                  </a:cubicBezTo>
                  <a:cubicBezTo>
                    <a:pt x="1702" y="2048"/>
                    <a:pt x="1387" y="1733"/>
                    <a:pt x="1387" y="1387"/>
                  </a:cubicBezTo>
                  <a:cubicBezTo>
                    <a:pt x="1355" y="1009"/>
                    <a:pt x="1670" y="694"/>
                    <a:pt x="2048" y="694"/>
                  </a:cubicBezTo>
                  <a:close/>
                  <a:moveTo>
                    <a:pt x="2363" y="2741"/>
                  </a:moveTo>
                  <a:cubicBezTo>
                    <a:pt x="2931" y="2741"/>
                    <a:pt x="3403" y="3214"/>
                    <a:pt x="3403" y="3781"/>
                  </a:cubicBezTo>
                  <a:lnTo>
                    <a:pt x="3403" y="4128"/>
                  </a:lnTo>
                  <a:lnTo>
                    <a:pt x="662" y="4128"/>
                  </a:lnTo>
                  <a:lnTo>
                    <a:pt x="662" y="3781"/>
                  </a:lnTo>
                  <a:cubicBezTo>
                    <a:pt x="662" y="3214"/>
                    <a:pt x="1135" y="2741"/>
                    <a:pt x="1702" y="2741"/>
                  </a:cubicBezTo>
                  <a:close/>
                  <a:moveTo>
                    <a:pt x="2048" y="1"/>
                  </a:moveTo>
                  <a:cubicBezTo>
                    <a:pt x="1292" y="1"/>
                    <a:pt x="662" y="631"/>
                    <a:pt x="662" y="1387"/>
                  </a:cubicBezTo>
                  <a:cubicBezTo>
                    <a:pt x="662" y="1702"/>
                    <a:pt x="788" y="2017"/>
                    <a:pt x="977" y="2237"/>
                  </a:cubicBezTo>
                  <a:cubicBezTo>
                    <a:pt x="410" y="2521"/>
                    <a:pt x="1" y="3119"/>
                    <a:pt x="1" y="3781"/>
                  </a:cubicBezTo>
                  <a:lnTo>
                    <a:pt x="1" y="4443"/>
                  </a:lnTo>
                  <a:cubicBezTo>
                    <a:pt x="1" y="4632"/>
                    <a:pt x="158" y="4789"/>
                    <a:pt x="347" y="4789"/>
                  </a:cubicBezTo>
                  <a:lnTo>
                    <a:pt x="3781" y="4789"/>
                  </a:lnTo>
                  <a:cubicBezTo>
                    <a:pt x="3970" y="4789"/>
                    <a:pt x="4128" y="4632"/>
                    <a:pt x="4128" y="4443"/>
                  </a:cubicBezTo>
                  <a:lnTo>
                    <a:pt x="4128" y="3781"/>
                  </a:lnTo>
                  <a:cubicBezTo>
                    <a:pt x="4096" y="3119"/>
                    <a:pt x="3718" y="2521"/>
                    <a:pt x="3120" y="2237"/>
                  </a:cubicBezTo>
                  <a:cubicBezTo>
                    <a:pt x="3309" y="2017"/>
                    <a:pt x="3435" y="1733"/>
                    <a:pt x="3435" y="1387"/>
                  </a:cubicBezTo>
                  <a:cubicBezTo>
                    <a:pt x="3435" y="631"/>
                    <a:pt x="2805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9861;p55">
            <a:extLst>
              <a:ext uri="{FF2B5EF4-FFF2-40B4-BE49-F238E27FC236}">
                <a16:creationId xmlns:a16="http://schemas.microsoft.com/office/drawing/2014/main" id="{783590A4-6CEB-4EE9-BF08-4D72E8A9B9BA}"/>
              </a:ext>
            </a:extLst>
          </p:cNvPr>
          <p:cNvGrpSpPr/>
          <p:nvPr/>
        </p:nvGrpSpPr>
        <p:grpSpPr>
          <a:xfrm>
            <a:off x="1850358" y="4317792"/>
            <a:ext cx="577189" cy="580258"/>
            <a:chOff x="-3852025" y="2764950"/>
            <a:chExt cx="291450" cy="293000"/>
          </a:xfrm>
          <a:solidFill>
            <a:srgbClr val="F4783C"/>
          </a:solidFill>
        </p:grpSpPr>
        <p:sp>
          <p:nvSpPr>
            <p:cNvPr id="35" name="Google Shape;9862;p55">
              <a:extLst>
                <a:ext uri="{FF2B5EF4-FFF2-40B4-BE49-F238E27FC236}">
                  <a16:creationId xmlns:a16="http://schemas.microsoft.com/office/drawing/2014/main" id="{18AF4E2E-328D-45C1-B500-122ECA4ABED9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863;p55">
              <a:extLst>
                <a:ext uri="{FF2B5EF4-FFF2-40B4-BE49-F238E27FC236}">
                  <a16:creationId xmlns:a16="http://schemas.microsoft.com/office/drawing/2014/main" id="{D84901B8-B9EF-462D-9038-89EEB1670B0B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7253;p49">
            <a:extLst>
              <a:ext uri="{FF2B5EF4-FFF2-40B4-BE49-F238E27FC236}">
                <a16:creationId xmlns:a16="http://schemas.microsoft.com/office/drawing/2014/main" id="{09B4E3EC-3528-4FB9-AB45-366898CB4403}"/>
              </a:ext>
            </a:extLst>
          </p:cNvPr>
          <p:cNvGrpSpPr/>
          <p:nvPr/>
        </p:nvGrpSpPr>
        <p:grpSpPr>
          <a:xfrm>
            <a:off x="6595469" y="4054733"/>
            <a:ext cx="588803" cy="584276"/>
            <a:chOff x="-48266125" y="1973375"/>
            <a:chExt cx="302450" cy="300125"/>
          </a:xfrm>
          <a:solidFill>
            <a:srgbClr val="F4783C"/>
          </a:solidFill>
        </p:grpSpPr>
        <p:sp>
          <p:nvSpPr>
            <p:cNvPr id="38" name="Google Shape;7255;p49">
              <a:extLst>
                <a:ext uri="{FF2B5EF4-FFF2-40B4-BE49-F238E27FC236}">
                  <a16:creationId xmlns:a16="http://schemas.microsoft.com/office/drawing/2014/main" id="{61552707-58D8-42E4-84D3-0D801AE11F6F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256;p49">
              <a:extLst>
                <a:ext uri="{FF2B5EF4-FFF2-40B4-BE49-F238E27FC236}">
                  <a16:creationId xmlns:a16="http://schemas.microsoft.com/office/drawing/2014/main" id="{EFD55633-4C87-4AFF-A661-795EB44B8769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257;p49">
              <a:extLst>
                <a:ext uri="{FF2B5EF4-FFF2-40B4-BE49-F238E27FC236}">
                  <a16:creationId xmlns:a16="http://schemas.microsoft.com/office/drawing/2014/main" id="{43B192C6-F249-4101-A808-64B887A2D6ED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258;p49">
              <a:extLst>
                <a:ext uri="{FF2B5EF4-FFF2-40B4-BE49-F238E27FC236}">
                  <a16:creationId xmlns:a16="http://schemas.microsoft.com/office/drawing/2014/main" id="{8284BDDD-BF7A-4840-8BC2-F7E0FDB96EDB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7259;p49">
              <a:extLst>
                <a:ext uri="{FF2B5EF4-FFF2-40B4-BE49-F238E27FC236}">
                  <a16:creationId xmlns:a16="http://schemas.microsoft.com/office/drawing/2014/main" id="{10DA617E-CF3D-4466-8638-0ECC5E15A53A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881572" y="2289318"/>
            <a:ext cx="5039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Il lavoro è stato suddiviso nei seguenti punti:</a:t>
            </a:r>
          </a:p>
          <a:p>
            <a:pPr algn="ctr"/>
            <a:endParaRPr lang="it-IT" dirty="0"/>
          </a:p>
        </p:txBody>
      </p:sp>
      <p:sp>
        <p:nvSpPr>
          <p:cNvPr id="48" name="Google Shape;1999;p38">
            <a:extLst>
              <a:ext uri="{FF2B5EF4-FFF2-40B4-BE49-F238E27FC236}">
                <a16:creationId xmlns:a16="http://schemas.microsoft.com/office/drawing/2014/main" id="{9B456527-BB6A-4E99-B16E-9C28401CD44E}"/>
              </a:ext>
            </a:extLst>
          </p:cNvPr>
          <p:cNvSpPr txBox="1"/>
          <p:nvPr/>
        </p:nvSpPr>
        <p:spPr>
          <a:xfrm>
            <a:off x="9318187" y="5396620"/>
            <a:ext cx="307712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VISUALIZZAZIONE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F4783C"/>
                </a:solidFill>
                <a:latin typeface="Chau Philomene One"/>
                <a:ea typeface="Chau Philomene One"/>
                <a:cs typeface="Chau Philomene One"/>
                <a:sym typeface="Chau Philomene One"/>
              </a:rPr>
              <a:t>DATI</a:t>
            </a:r>
            <a:endParaRPr sz="1000" b="1" dirty="0">
              <a:solidFill>
                <a:srgbClr val="F4783C"/>
              </a:solidFill>
              <a:latin typeface="Chau Philomene One"/>
              <a:ea typeface="Chau Philomene One"/>
              <a:cs typeface="Chau Philomene One"/>
              <a:sym typeface="Chau Philomene One"/>
            </a:endParaRPr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05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Struttura della presentazione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F58A62-7463-4936-A000-C3A4970A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it-IT" sz="2400" dirty="0"/>
              <a:t>Lavoro svolto</a:t>
            </a:r>
          </a:p>
          <a:p>
            <a:pPr>
              <a:buFont typeface="+mj-lt"/>
              <a:buAutoNum type="arabicPeriod"/>
            </a:pPr>
            <a:r>
              <a:rPr lang="it-IT" sz="2400" b="1" u="sng" dirty="0"/>
              <a:t>Dataset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Tecnologie utilizzate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Organizzazione del progetto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Query</a:t>
            </a:r>
          </a:p>
          <a:p>
            <a:pPr>
              <a:buFont typeface="+mj-lt"/>
              <a:buAutoNum type="arabicPeriod"/>
            </a:pPr>
            <a:r>
              <a:rPr lang="it-IT" sz="2400" dirty="0"/>
              <a:t>Demo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53642F60-AD90-424E-A4EC-1882E5B92153}"/>
              </a:ext>
            </a:extLst>
          </p:cNvPr>
          <p:cNvCxnSpPr>
            <a:cxnSpLocks/>
          </p:cNvCxnSpPr>
          <p:nvPr/>
        </p:nvCxnSpPr>
        <p:spPr>
          <a:xfrm flipH="1">
            <a:off x="2725802" y="3311185"/>
            <a:ext cx="1328075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4/21</a:t>
            </a:r>
          </a:p>
        </p:txBody>
      </p:sp>
      <p:sp>
        <p:nvSpPr>
          <p:cNvPr id="9" name="Casella di testo 16">
            <a:extLst>
              <a:ext uri="{FF2B5EF4-FFF2-40B4-BE49-F238E27FC236}">
                <a16:creationId xmlns:a16="http://schemas.microsoft.com/office/drawing/2014/main" id="{213D7C33-A3FB-4C55-A88C-EAF2C9BCA55B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45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(1/4)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395659" y="2428953"/>
            <a:ext cx="10916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Sono stati utilizzati 2 differenti </a:t>
            </a:r>
            <a:r>
              <a:rPr lang="it-IT" dirty="0" err="1"/>
              <a:t>datasets</a:t>
            </a:r>
            <a:r>
              <a:rPr lang="it-IT" dirty="0"/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dataset formato dai </a:t>
            </a:r>
            <a:r>
              <a:rPr lang="it-IT" u="sng" dirty="0"/>
              <a:t>dati provinciali</a:t>
            </a:r>
            <a:r>
              <a:rPr lang="it-IT" dirty="0"/>
              <a:t> della diffusione del coronavirus a livello delle province della regione Campania;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un dataset formato dai </a:t>
            </a:r>
            <a:r>
              <a:rPr lang="it-IT" u="sng" dirty="0"/>
              <a:t>dati totali regionali</a:t>
            </a:r>
            <a:r>
              <a:rPr lang="it-IT" dirty="0"/>
              <a:t> della diffusione del coronavirus a livello delle regione Campania;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algn="just"/>
            <a:r>
              <a:rPr lang="it-IT" dirty="0"/>
              <a:t>Entrami i </a:t>
            </a:r>
            <a:r>
              <a:rPr lang="it-IT" dirty="0" err="1"/>
              <a:t>datasets</a:t>
            </a:r>
            <a:r>
              <a:rPr lang="it-IT" dirty="0"/>
              <a:t> (in formato </a:t>
            </a:r>
            <a:r>
              <a:rPr lang="it-IT" i="1" dirty="0"/>
              <a:t>.</a:t>
            </a:r>
            <a:r>
              <a:rPr lang="it-IT" i="1" dirty="0" err="1"/>
              <a:t>csv</a:t>
            </a:r>
            <a:r>
              <a:rPr lang="it-IT" dirty="0"/>
              <a:t>) sono stati reperiti gratuitamente sul canale «GitHub» del «dipartimento della protezione civile», e sono raggiungibili mediante questo link:</a:t>
            </a:r>
          </a:p>
          <a:p>
            <a:pPr algn="just"/>
            <a:endParaRPr lang="it-IT" dirty="0"/>
          </a:p>
          <a:p>
            <a:pPr algn="just"/>
            <a:r>
              <a:rPr lang="it-IT" dirty="0">
                <a:hlinkClick r:id="rId4"/>
              </a:rPr>
              <a:t>https://github.com/pcm-dpc/COVID-19</a:t>
            </a:r>
            <a:endParaRPr lang="it-IT" dirty="0"/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314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(2/4)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94409" y="2224266"/>
            <a:ext cx="1091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La </a:t>
            </a:r>
            <a:r>
              <a:rPr lang="it-IT" b="1" dirty="0"/>
              <a:t>struttura dei </a:t>
            </a:r>
            <a:r>
              <a:rPr lang="it-IT" b="1" dirty="0" err="1"/>
              <a:t>datasets</a:t>
            </a:r>
            <a:r>
              <a:rPr lang="it-IT" b="1" dirty="0"/>
              <a:t> </a:t>
            </a:r>
            <a:r>
              <a:rPr lang="it-IT" dirty="0"/>
              <a:t>utilizzati è la seguente: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65F218F-4A3B-45F0-ABFF-0E2C9E944A16}"/>
              </a:ext>
            </a:extLst>
          </p:cNvPr>
          <p:cNvSpPr txBox="1"/>
          <p:nvPr/>
        </p:nvSpPr>
        <p:spPr>
          <a:xfrm>
            <a:off x="294409" y="2999609"/>
            <a:ext cx="3669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Dataset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Data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Stato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 err="1"/>
              <a:t>Lat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Long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Ricoverati con sintomi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Terapia intensiva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ospedalizzati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Isolamento domiciliare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E41042-6FAD-4368-AD21-FD4C48C29432}"/>
              </a:ext>
            </a:extLst>
          </p:cNvPr>
          <p:cNvSpPr txBox="1"/>
          <p:nvPr/>
        </p:nvSpPr>
        <p:spPr>
          <a:xfrm>
            <a:off x="3379750" y="2999994"/>
            <a:ext cx="36699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Variazione totali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Nuovi positivi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Dimessi guariti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Deceduti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Tamponi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Casi testati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it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eng</a:t>
            </a:r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2085C29-8053-4BDE-A453-A97A0F15ACFE}"/>
              </a:ext>
            </a:extLst>
          </p:cNvPr>
          <p:cNvSpPr txBox="1"/>
          <p:nvPr/>
        </p:nvSpPr>
        <p:spPr>
          <a:xfrm>
            <a:off x="6922751" y="3013972"/>
            <a:ext cx="36699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it-IT" b="1" dirty="0"/>
              <a:t>Dataset province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Data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Stato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regione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Codice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Denominazione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Sigla provincia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 err="1"/>
              <a:t>Lat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Long</a:t>
            </a:r>
          </a:p>
          <a:p>
            <a:pPr algn="just"/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35839BD-4419-4AFF-B123-E3EB625A0116}"/>
              </a:ext>
            </a:extLst>
          </p:cNvPr>
          <p:cNvSpPr txBox="1"/>
          <p:nvPr/>
        </p:nvSpPr>
        <p:spPr>
          <a:xfrm>
            <a:off x="9925665" y="3274408"/>
            <a:ext cx="226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Totale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it</a:t>
            </a:r>
            <a:endParaRPr lang="it-IT" dirty="0"/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Note </a:t>
            </a:r>
            <a:r>
              <a:rPr lang="it-IT" dirty="0" err="1"/>
              <a:t>eng</a:t>
            </a:r>
            <a:endParaRPr lang="it-IT" dirty="0"/>
          </a:p>
          <a:p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4595D2C-4067-4802-A478-5592D3A0458C}"/>
              </a:ext>
            </a:extLst>
          </p:cNvPr>
          <p:cNvCxnSpPr/>
          <p:nvPr/>
        </p:nvCxnSpPr>
        <p:spPr>
          <a:xfrm>
            <a:off x="6922751" y="3092245"/>
            <a:ext cx="0" cy="2998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54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(3/4)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60059" y="2191535"/>
            <a:ext cx="10916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Con i 2 </a:t>
            </a:r>
            <a:r>
              <a:rPr lang="it-IT" dirty="0" err="1"/>
              <a:t>datasets</a:t>
            </a:r>
            <a:r>
              <a:rPr lang="it-IT" dirty="0"/>
              <a:t> utilizzati è stato creato un </a:t>
            </a:r>
            <a:r>
              <a:rPr lang="it-IT" b="1" dirty="0"/>
              <a:t>database</a:t>
            </a:r>
            <a:r>
              <a:rPr lang="it-IT" dirty="0"/>
              <a:t> contenente rispettivamente </a:t>
            </a:r>
            <a:r>
              <a:rPr lang="it-IT" b="1" dirty="0"/>
              <a:t>2 collezioni</a:t>
            </a:r>
            <a:r>
              <a:rPr lang="it-IT" dirty="0"/>
              <a:t>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058F48D-E01F-488D-814C-D4F154723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166" y="2608218"/>
            <a:ext cx="8342672" cy="2256304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42A9512-7619-441D-B34E-20B9B1B6F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207" y="3980881"/>
            <a:ext cx="7805956" cy="2126310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E03DD218-4344-4B41-B74B-D3954BDAF9E6}"/>
              </a:ext>
            </a:extLst>
          </p:cNvPr>
          <p:cNvSpPr/>
          <p:nvPr/>
        </p:nvSpPr>
        <p:spPr>
          <a:xfrm>
            <a:off x="2153265" y="3795777"/>
            <a:ext cx="978309" cy="30971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E53562ED-54B2-442F-8C68-FCE1EF17B9E1}"/>
              </a:ext>
            </a:extLst>
          </p:cNvPr>
          <p:cNvSpPr/>
          <p:nvPr/>
        </p:nvSpPr>
        <p:spPr>
          <a:xfrm>
            <a:off x="5245511" y="4680393"/>
            <a:ext cx="786580" cy="1841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4367FCE-6DA8-4C05-ACCB-A49B9C3C286A}"/>
              </a:ext>
            </a:extLst>
          </p:cNvPr>
          <p:cNvSpPr/>
          <p:nvPr/>
        </p:nvSpPr>
        <p:spPr>
          <a:xfrm>
            <a:off x="5245511" y="4940167"/>
            <a:ext cx="786580" cy="18413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A0FD2CCD-5AC3-4671-90C3-2711C30A153F}"/>
              </a:ext>
            </a:extLst>
          </p:cNvPr>
          <p:cNvCxnSpPr>
            <a:cxnSpLocks/>
          </p:cNvCxnSpPr>
          <p:nvPr/>
        </p:nvCxnSpPr>
        <p:spPr>
          <a:xfrm>
            <a:off x="2694039" y="4143315"/>
            <a:ext cx="2551472" cy="74011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14DA55D-AFE5-4395-91A3-DCA5E9C6F3C2}"/>
              </a:ext>
            </a:extLst>
          </p:cNvPr>
          <p:cNvSpPr txBox="1"/>
          <p:nvPr/>
        </p:nvSpPr>
        <p:spPr>
          <a:xfrm>
            <a:off x="503904" y="5232680"/>
            <a:ext cx="34658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Il database si aggiorna ogni giorno in base all’aggiornamento dei </a:t>
            </a:r>
            <a:r>
              <a:rPr lang="it-IT" sz="1400" dirty="0" err="1"/>
              <a:t>datasets</a:t>
            </a:r>
            <a:r>
              <a:rPr lang="it-IT" sz="1400" dirty="0"/>
              <a:t> della protezione civile !!!</a:t>
            </a:r>
          </a:p>
        </p:txBody>
      </p:sp>
      <p:pic>
        <p:nvPicPr>
          <p:cNvPr id="28" name="Immagine 27">
            <a:extLst>
              <a:ext uri="{FF2B5EF4-FFF2-40B4-BE49-F238E27FC236}">
                <a16:creationId xmlns:a16="http://schemas.microsoft.com/office/drawing/2014/main" id="{F481128B-F935-4927-B9C6-D5C1556601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1" y="5431419"/>
            <a:ext cx="385081" cy="33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787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F4CDA8-B954-47E4-BD6B-277FD060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Dataset </a:t>
            </a:r>
            <a:r>
              <a:rPr lang="it-IT" sz="2000" dirty="0"/>
              <a:t>(4/4)</a:t>
            </a:r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7508ED6E-59EB-4668-B994-57C00C7DC294}"/>
              </a:ext>
            </a:extLst>
          </p:cNvPr>
          <p:cNvCxnSpPr>
            <a:cxnSpLocks/>
          </p:cNvCxnSpPr>
          <p:nvPr/>
        </p:nvCxnSpPr>
        <p:spPr>
          <a:xfrm>
            <a:off x="-50334" y="6186883"/>
            <a:ext cx="1228987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C:\Users\gianm\AppData\Local\Microsoft\Windows\INetCache\Content.Word\LogoUniversitàDiSalerno.jpg">
            <a:extLst>
              <a:ext uri="{FF2B5EF4-FFF2-40B4-BE49-F238E27FC236}">
                <a16:creationId xmlns:a16="http://schemas.microsoft.com/office/drawing/2014/main" id="{3DEE3492-EEA5-4304-ADC0-D3B198840014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99634">
                        <a14:foregroundMark x1="5128" y1="50549" x2="8059" y2="57143"/>
                        <a14:foregroundMark x1="90110" y1="51648" x2="95238" y2="57875"/>
                        <a14:foregroundMark x1="56044" y1="49451" x2="63370" y2="50183"/>
                        <a14:foregroundMark x1="95604" y1="50549" x2="99634" y2="50549"/>
                        <a14:foregroundMark x1="5128" y1="52015" x2="0" y2="516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59" y="6266576"/>
            <a:ext cx="549479" cy="52011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asella di testo 16">
            <a:extLst>
              <a:ext uri="{FF2B5EF4-FFF2-40B4-BE49-F238E27FC236}">
                <a16:creationId xmlns:a16="http://schemas.microsoft.com/office/drawing/2014/main" id="{81D1B891-ABB1-4EB5-8090-EE78C31B0624}"/>
              </a:ext>
            </a:extLst>
          </p:cNvPr>
          <p:cNvSpPr txBox="1"/>
          <p:nvPr/>
        </p:nvSpPr>
        <p:spPr>
          <a:xfrm>
            <a:off x="1817757" y="6262529"/>
            <a:ext cx="8556487" cy="43189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Coronavirus Regione Campania - Gianmarco Beato e Alfonso Golino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Mercoledì 16 settembre 2020  - </a:t>
            </a:r>
            <a:r>
              <a:rPr lang="it-IT" sz="11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a.a</a:t>
            </a: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2019/2020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B80469A-994A-44E4-B645-F99447B7DBDA}"/>
              </a:ext>
            </a:extLst>
          </p:cNvPr>
          <p:cNvSpPr txBox="1"/>
          <p:nvPr/>
        </p:nvSpPr>
        <p:spPr>
          <a:xfrm>
            <a:off x="11463556" y="6386649"/>
            <a:ext cx="662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8/21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7270151-52D8-43F9-805E-3708ED6507EF}"/>
              </a:ext>
            </a:extLst>
          </p:cNvPr>
          <p:cNvSpPr txBox="1"/>
          <p:nvPr/>
        </p:nvSpPr>
        <p:spPr>
          <a:xfrm>
            <a:off x="260059" y="2289858"/>
            <a:ext cx="1179920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Si è pensato di utilizzare il dataset individuato per realizzare una piattaforma web in grado di   fornire all’utente finale diverse informazioni circa la diffusione del coronavirus in regione Campania: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Casi totali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Nuovi positivi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Attualmente positivi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tamponi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guariti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deceduti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isolati a domicilio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in terapia intensiva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Totale ricoverati con sintomi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52" name="Casella di testo 16">
            <a:extLst>
              <a:ext uri="{FF2B5EF4-FFF2-40B4-BE49-F238E27FC236}">
                <a16:creationId xmlns:a16="http://schemas.microsoft.com/office/drawing/2014/main" id="{C431D96B-AC19-4997-90FF-1AA144846278}"/>
              </a:ext>
            </a:extLst>
          </p:cNvPr>
          <p:cNvSpPr txBox="1"/>
          <p:nvPr/>
        </p:nvSpPr>
        <p:spPr>
          <a:xfrm>
            <a:off x="4883021" y="73896"/>
            <a:ext cx="2425958" cy="2936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11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Progetto per il corso di «Basi di dati 2»</a:t>
            </a:r>
            <a:endParaRPr lang="it-IT" sz="9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05F9F3A-B133-4B00-8E51-D63EB235529F}"/>
              </a:ext>
            </a:extLst>
          </p:cNvPr>
          <p:cNvSpPr txBox="1"/>
          <p:nvPr/>
        </p:nvSpPr>
        <p:spPr>
          <a:xfrm>
            <a:off x="3924035" y="3053182"/>
            <a:ext cx="5392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Provincia con il maggior numero di casi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nuovi positivi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isolati a domicilio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ricoverati con sintomi da inizio pandemia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it-IT" dirty="0"/>
              <a:t>numero </a:t>
            </a:r>
            <a:r>
              <a:rPr lang="it-IT" dirty="0" err="1"/>
              <a:t>piu'</a:t>
            </a:r>
            <a:r>
              <a:rPr lang="it-IT" dirty="0"/>
              <a:t> alto di persone in terapia intensiva da inizio pandemia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429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zione">
  <a:themeElements>
    <a:clrScheme name="Personalizzato 9">
      <a:dk1>
        <a:srgbClr val="627684"/>
      </a:dk1>
      <a:lt1>
        <a:sysClr val="window" lastClr="FFFFFF"/>
      </a:lt1>
      <a:dk2>
        <a:srgbClr val="212121"/>
      </a:dk2>
      <a:lt2>
        <a:srgbClr val="636363"/>
      </a:lt2>
      <a:accent1>
        <a:srgbClr val="1D6C85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zion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zion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TM03457503[[fn=Citazione]]</Template>
  <TotalTime>766</TotalTime>
  <Words>1367</Words>
  <Application>Microsoft Office PowerPoint</Application>
  <PresentationFormat>Widescreen</PresentationFormat>
  <Paragraphs>266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2" baseType="lpstr">
      <vt:lpstr>Arial</vt:lpstr>
      <vt:lpstr>Barlow Semi Condensed Light</vt:lpstr>
      <vt:lpstr>Calibri</vt:lpstr>
      <vt:lpstr>Century Gothic</vt:lpstr>
      <vt:lpstr>Chau Philomene One</vt:lpstr>
      <vt:lpstr>Times New Roman</vt:lpstr>
      <vt:lpstr>Wingdings</vt:lpstr>
      <vt:lpstr>Wingdings 2</vt:lpstr>
      <vt:lpstr>Citazione</vt:lpstr>
      <vt:lpstr>Coronavirus Regione Campania</vt:lpstr>
      <vt:lpstr>Struttura della presentazione</vt:lpstr>
      <vt:lpstr>Struttura della presentazione</vt:lpstr>
      <vt:lpstr>1. Lavoro svolto</vt:lpstr>
      <vt:lpstr>Struttura della presentazione</vt:lpstr>
      <vt:lpstr>2. Dataset (1/4)</vt:lpstr>
      <vt:lpstr>2. Dataset (2/4)</vt:lpstr>
      <vt:lpstr>2. Dataset (3/4)</vt:lpstr>
      <vt:lpstr>2. Dataset (4/4)</vt:lpstr>
      <vt:lpstr>Struttura della presentazione</vt:lpstr>
      <vt:lpstr>3. Tecnologie utilizzate </vt:lpstr>
      <vt:lpstr>Struttura della presentazione</vt:lpstr>
      <vt:lpstr>4. Organizzazione del progetto</vt:lpstr>
      <vt:lpstr>Struttura della presentazione</vt:lpstr>
      <vt:lpstr>5. Query</vt:lpstr>
      <vt:lpstr>5. Query</vt:lpstr>
      <vt:lpstr>5. Query</vt:lpstr>
      <vt:lpstr>5. Query</vt:lpstr>
      <vt:lpstr>5. Query</vt:lpstr>
      <vt:lpstr>5. Query</vt:lpstr>
      <vt:lpstr>Struttura della presentazione</vt:lpstr>
      <vt:lpstr>5. Demo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GIANMARCO BEATO</dc:creator>
  <cp:lastModifiedBy>GIANMARCO BEATO</cp:lastModifiedBy>
  <cp:revision>38</cp:revision>
  <dcterms:created xsi:type="dcterms:W3CDTF">2020-09-15T13:29:10Z</dcterms:created>
  <dcterms:modified xsi:type="dcterms:W3CDTF">2020-09-16T11:15:10Z</dcterms:modified>
</cp:coreProperties>
</file>