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76" r:id="rId5"/>
    <p:sldId id="277" r:id="rId6"/>
    <p:sldId id="278" r:id="rId7"/>
    <p:sldId id="279" r:id="rId8"/>
    <p:sldId id="282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7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39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19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1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99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25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9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88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3E7D0B-B4EF-4338-A038-4ED113BA82F1}" type="datetimeFigureOut">
              <a:rPr lang="it-IT" smtClean="0"/>
              <a:t>08/04/2020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6D35D9-B660-4E6F-8B5A-68BECEF1F678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4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miehannaford/what-happens-when-k8s/blob/master/README.md" TargetMode="External"/><Relationship Id="rId13" Type="http://schemas.openxmlformats.org/officeDocument/2006/relationships/hyperlink" Target="https://www.extrasys.it/it/redblog/che-cosa-%C3%A8-openshift-perch%C3%A9-piace-ai-dev-agli-ops-e-al-business" TargetMode="External"/><Relationship Id="rId3" Type="http://schemas.openxmlformats.org/officeDocument/2006/relationships/hyperlink" Target="https://kubernetesbyexample.com/volumes/" TargetMode="External"/><Relationship Id="rId7" Type="http://schemas.openxmlformats.org/officeDocument/2006/relationships/hyperlink" Target="https://www.iperiusbackup.net/qual-e-la-differenza-tra-una-immagine-docker-e-un-container/" TargetMode="External"/><Relationship Id="rId12" Type="http://schemas.openxmlformats.org/officeDocument/2006/relationships/hyperlink" Target="https://kubernetes.io/docs/tasks/access-application-cluster/web-ui-dashboard/" TargetMode="External"/><Relationship Id="rId2" Type="http://schemas.openxmlformats.org/officeDocument/2006/relationships/hyperlink" Target="https://www.redhat.com/it/topics/containers/what-is-doc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DevOps" TargetMode="External"/><Relationship Id="rId11" Type="http://schemas.openxmlformats.org/officeDocument/2006/relationships/hyperlink" Target="https://www.redhat.com/it/topics/containers/what-is-kubernetes" TargetMode="External"/><Relationship Id="rId5" Type="http://schemas.openxmlformats.org/officeDocument/2006/relationships/hyperlink" Target="https://docs.docker.com/develop/develop-images/dockerfile_best-practices/" TargetMode="External"/><Relationship Id="rId15" Type="http://schemas.openxmlformats.org/officeDocument/2006/relationships/hyperlink" Target="https://github.com/coreos/kube-prometheus" TargetMode="External"/><Relationship Id="rId10" Type="http://schemas.openxmlformats.org/officeDocument/2006/relationships/hyperlink" Target="https://www.freecodecamp.org/news/where-are-docker-images-stored-docker-container-paths-explained/" TargetMode="External"/><Relationship Id="rId4" Type="http://schemas.openxmlformats.org/officeDocument/2006/relationships/hyperlink" Target="https://docker-curriculum.com/#introduction" TargetMode="External"/><Relationship Id="rId9" Type="http://schemas.openxmlformats.org/officeDocument/2006/relationships/hyperlink" Target="https://dev.to/oieduardorabelo/nodejs-with-typescript-debug-inside-vscode-and-nodemon-23o7" TargetMode="External"/><Relationship Id="rId14" Type="http://schemas.openxmlformats.org/officeDocument/2006/relationships/hyperlink" Target="https://docs.docker.com/get-started/swarm-deplo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it/topics/security" TargetMode="External"/><Relationship Id="rId2" Type="http://schemas.openxmlformats.org/officeDocument/2006/relationships/hyperlink" Target="https://www.redhat.com/it/topics/contain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itematic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Microservizi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Corso su architettura e sviluppo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0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it-IT" dirty="0" smtClean="0"/>
          </a:p>
          <a:p>
            <a:r>
              <a:rPr lang="it-IT" b="1" dirty="0" smtClean="0"/>
              <a:t>&gt; </a:t>
            </a:r>
            <a:r>
              <a:rPr lang="it-IT" b="1" dirty="0" err="1" smtClean="0"/>
              <a:t>docker</a:t>
            </a:r>
            <a:r>
              <a:rPr lang="it-IT" b="1" dirty="0" smtClean="0"/>
              <a:t> </a:t>
            </a:r>
            <a:r>
              <a:rPr lang="it-IT" b="1" dirty="0" err="1" smtClean="0"/>
              <a:t>tag</a:t>
            </a:r>
            <a:r>
              <a:rPr lang="it-IT" b="1" dirty="0" smtClean="0"/>
              <a:t> &lt;nome immagine&gt; &lt;</a:t>
            </a:r>
            <a:r>
              <a:rPr lang="it-IT" b="1" dirty="0" err="1" smtClean="0"/>
              <a:t>tag</a:t>
            </a:r>
            <a:r>
              <a:rPr lang="it-IT" b="1" dirty="0" smtClean="0"/>
              <a:t>&gt;</a:t>
            </a:r>
          </a:p>
          <a:p>
            <a:r>
              <a:rPr lang="it-IT" dirty="0" smtClean="0"/>
              <a:t>per </a:t>
            </a:r>
            <a:r>
              <a:rPr lang="it-IT" dirty="0" err="1" smtClean="0"/>
              <a:t>taggere</a:t>
            </a:r>
            <a:r>
              <a:rPr lang="it-IT" dirty="0" smtClean="0"/>
              <a:t> le immagini </a:t>
            </a:r>
            <a:r>
              <a:rPr lang="it-IT" dirty="0" err="1" smtClean="0"/>
              <a:t>buildate</a:t>
            </a:r>
            <a:r>
              <a:rPr lang="it-IT" dirty="0" smtClean="0"/>
              <a:t> con una versione, utile per poi fare il </a:t>
            </a:r>
            <a:r>
              <a:rPr lang="it-IT" dirty="0" err="1" smtClean="0"/>
              <a:t>push</a:t>
            </a:r>
            <a:r>
              <a:rPr lang="it-IT" dirty="0" smtClean="0"/>
              <a:t> su un </a:t>
            </a:r>
            <a:r>
              <a:rPr lang="it-IT" dirty="0" err="1" smtClean="0"/>
              <a:t>registry</a:t>
            </a:r>
            <a:endParaRPr lang="it-IT" dirty="0" smtClean="0"/>
          </a:p>
          <a:p>
            <a:endParaRPr lang="it-IT" b="1" dirty="0"/>
          </a:p>
          <a:p>
            <a:r>
              <a:rPr lang="it-IT" b="1" dirty="0" smtClean="0"/>
              <a:t>&gt; </a:t>
            </a:r>
            <a:r>
              <a:rPr lang="it-IT" b="1" dirty="0" err="1" smtClean="0"/>
              <a:t>docker</a:t>
            </a:r>
            <a:r>
              <a:rPr lang="it-IT" b="1" dirty="0" smtClean="0"/>
              <a:t> </a:t>
            </a:r>
            <a:r>
              <a:rPr lang="it-IT" b="1" dirty="0" err="1" smtClean="0"/>
              <a:t>rmi</a:t>
            </a:r>
            <a:r>
              <a:rPr lang="it-IT" b="1" dirty="0" smtClean="0"/>
              <a:t> &lt;</a:t>
            </a:r>
            <a:r>
              <a:rPr lang="it-IT" b="1" dirty="0" err="1" smtClean="0"/>
              <a:t>hash_immagine</a:t>
            </a:r>
            <a:r>
              <a:rPr lang="it-IT" b="1" dirty="0" smtClean="0"/>
              <a:t>&gt;</a:t>
            </a:r>
          </a:p>
          <a:p>
            <a:r>
              <a:rPr lang="it-IT" dirty="0" smtClean="0"/>
              <a:t>cancellazione di immagini</a:t>
            </a:r>
          </a:p>
          <a:p>
            <a:endParaRPr lang="it-IT" b="1" dirty="0"/>
          </a:p>
          <a:p>
            <a:r>
              <a:rPr lang="it-IT" b="1" dirty="0" smtClean="0"/>
              <a:t>&gt; </a:t>
            </a:r>
            <a:r>
              <a:rPr lang="it-IT" b="1" dirty="0" err="1" smtClean="0"/>
              <a:t>docker</a:t>
            </a:r>
            <a:r>
              <a:rPr lang="it-IT" b="1" dirty="0" smtClean="0"/>
              <a:t> </a:t>
            </a:r>
            <a:r>
              <a:rPr lang="it-IT" b="1" dirty="0" err="1" smtClean="0"/>
              <a:t>push</a:t>
            </a:r>
            <a:r>
              <a:rPr lang="it-IT" b="1" dirty="0" smtClean="0"/>
              <a:t> &lt;</a:t>
            </a:r>
            <a:r>
              <a:rPr lang="it-IT" b="1" dirty="0" err="1" smtClean="0"/>
              <a:t>tag_immagine</a:t>
            </a:r>
            <a:r>
              <a:rPr lang="it-IT" b="1" dirty="0" smtClean="0"/>
              <a:t>&gt;</a:t>
            </a:r>
          </a:p>
          <a:p>
            <a:r>
              <a:rPr lang="it-IT" dirty="0" smtClean="0"/>
              <a:t>Per effettuare il </a:t>
            </a:r>
            <a:r>
              <a:rPr lang="it-IT" dirty="0" err="1" smtClean="0"/>
              <a:t>push</a:t>
            </a:r>
            <a:r>
              <a:rPr lang="it-IT" dirty="0" smtClean="0"/>
              <a:t> sul registro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380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it-IT" dirty="0"/>
          </a:p>
          <a:p>
            <a:r>
              <a:rPr lang="it-IT" dirty="0" smtClean="0"/>
              <a:t>Una volta che abbiamo </a:t>
            </a:r>
            <a:r>
              <a:rPr lang="it-IT" dirty="0" err="1" smtClean="0"/>
              <a:t>buildato</a:t>
            </a:r>
            <a:r>
              <a:rPr lang="it-IT" dirty="0" smtClean="0"/>
              <a:t> la nostra immagine possiamo eseguire un container basato su di essa.</a:t>
            </a:r>
          </a:p>
          <a:p>
            <a:endParaRPr lang="it-IT" dirty="0"/>
          </a:p>
          <a:p>
            <a:r>
              <a:rPr lang="it-IT" b="1" dirty="0" smtClean="0"/>
              <a:t>&gt; </a:t>
            </a:r>
            <a:r>
              <a:rPr lang="it-IT" b="1" dirty="0" err="1"/>
              <a:t>docker</a:t>
            </a:r>
            <a:r>
              <a:rPr lang="it-IT" b="1" dirty="0"/>
              <a:t> </a:t>
            </a:r>
            <a:r>
              <a:rPr lang="it-IT" b="1" dirty="0" err="1"/>
              <a:t>run</a:t>
            </a:r>
            <a:r>
              <a:rPr lang="it-IT" b="1" dirty="0"/>
              <a:t> -p </a:t>
            </a:r>
            <a:r>
              <a:rPr lang="it-IT" b="1" dirty="0" smtClean="0"/>
              <a:t>&lt;</a:t>
            </a:r>
            <a:r>
              <a:rPr lang="it-IT" b="1" dirty="0" err="1" smtClean="0"/>
              <a:t>host_port</a:t>
            </a:r>
            <a:r>
              <a:rPr lang="it-IT" b="1" dirty="0" smtClean="0"/>
              <a:t>&gt;:&lt;</a:t>
            </a:r>
            <a:r>
              <a:rPr lang="it-IT" b="1" dirty="0" err="1" smtClean="0"/>
              <a:t>container:port</a:t>
            </a:r>
            <a:r>
              <a:rPr lang="it-IT" b="1" dirty="0" smtClean="0"/>
              <a:t>&gt; &lt;image&gt;</a:t>
            </a:r>
          </a:p>
          <a:p>
            <a:endParaRPr lang="it-IT" b="1" dirty="0" smtClean="0"/>
          </a:p>
          <a:p>
            <a:r>
              <a:rPr lang="it-IT" dirty="0" smtClean="0"/>
              <a:t>Con l’opzione –d esegue in container in background. </a:t>
            </a: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2178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comandi utili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it-IT" dirty="0" smtClean="0"/>
          </a:p>
          <a:p>
            <a:r>
              <a:rPr lang="it-IT" b="1" dirty="0" smtClean="0"/>
              <a:t>&gt; </a:t>
            </a:r>
            <a:r>
              <a:rPr lang="it-IT" b="1" dirty="0" err="1" smtClean="0"/>
              <a:t>docker</a:t>
            </a:r>
            <a:r>
              <a:rPr lang="it-IT" b="1" dirty="0" smtClean="0"/>
              <a:t> container stop &lt;container&gt;</a:t>
            </a:r>
          </a:p>
          <a:p>
            <a:r>
              <a:rPr lang="it-IT" dirty="0" smtClean="0"/>
              <a:t>Stop di un container</a:t>
            </a:r>
          </a:p>
          <a:p>
            <a:endParaRPr lang="it-IT" b="1" dirty="0"/>
          </a:p>
          <a:p>
            <a:r>
              <a:rPr lang="it-IT" b="1" dirty="0" smtClean="0"/>
              <a:t>&gt; </a:t>
            </a:r>
            <a:r>
              <a:rPr lang="it-IT" altLang="it-IT" b="1" dirty="0" err="1">
                <a:solidFill>
                  <a:srgbClr val="333333"/>
                </a:solidFill>
              </a:rPr>
              <a:t>docker</a:t>
            </a:r>
            <a:r>
              <a:rPr lang="it-IT" altLang="it-IT" b="1" dirty="0">
                <a:solidFill>
                  <a:srgbClr val="333333"/>
                </a:solidFill>
              </a:rPr>
              <a:t> container </a:t>
            </a:r>
            <a:r>
              <a:rPr lang="it-IT" altLang="it-IT" b="1" dirty="0" err="1" smtClean="0">
                <a:solidFill>
                  <a:srgbClr val="333333"/>
                </a:solidFill>
              </a:rPr>
              <a:t>ls</a:t>
            </a:r>
            <a:r>
              <a:rPr lang="it-IT" altLang="it-IT" b="1" dirty="0" smtClean="0">
                <a:solidFill>
                  <a:srgbClr val="333333"/>
                </a:solidFill>
              </a:rPr>
              <a:t> [-a]</a:t>
            </a:r>
          </a:p>
          <a:p>
            <a:r>
              <a:rPr lang="it-IT" dirty="0" smtClean="0">
                <a:solidFill>
                  <a:srgbClr val="333333"/>
                </a:solidFill>
              </a:rPr>
              <a:t>List dei container</a:t>
            </a:r>
          </a:p>
          <a:p>
            <a:endParaRPr lang="it-IT" dirty="0">
              <a:solidFill>
                <a:srgbClr val="333333"/>
              </a:solidFill>
            </a:endParaRPr>
          </a:p>
          <a:p>
            <a:r>
              <a:rPr lang="it-IT" b="1" dirty="0" smtClean="0">
                <a:solidFill>
                  <a:srgbClr val="333333"/>
                </a:solidFill>
              </a:rPr>
              <a:t>&gt; </a:t>
            </a:r>
            <a:r>
              <a:rPr lang="it-IT" b="1" dirty="0" err="1" smtClean="0">
                <a:solidFill>
                  <a:srgbClr val="333333"/>
                </a:solidFill>
              </a:rPr>
              <a:t>docker</a:t>
            </a:r>
            <a:r>
              <a:rPr lang="it-IT" b="1" dirty="0" smtClean="0">
                <a:solidFill>
                  <a:srgbClr val="333333"/>
                </a:solidFill>
              </a:rPr>
              <a:t> </a:t>
            </a:r>
            <a:r>
              <a:rPr lang="it-IT" b="1" dirty="0" err="1" smtClean="0">
                <a:solidFill>
                  <a:srgbClr val="333333"/>
                </a:solidFill>
              </a:rPr>
              <a:t>rm</a:t>
            </a:r>
            <a:r>
              <a:rPr lang="it-IT" b="1" dirty="0" smtClean="0">
                <a:solidFill>
                  <a:srgbClr val="333333"/>
                </a:solidFill>
              </a:rPr>
              <a:t> &lt;container&gt;</a:t>
            </a:r>
          </a:p>
          <a:p>
            <a:r>
              <a:rPr lang="it-IT" dirty="0" smtClean="0">
                <a:solidFill>
                  <a:srgbClr val="333333"/>
                </a:solidFill>
              </a:rPr>
              <a:t>Rimozione di un container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1430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… proviamo un container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pPr algn="ctr"/>
            <a:r>
              <a:rPr lang="it-IT" dirty="0" smtClean="0"/>
              <a:t>Proviamo a </a:t>
            </a:r>
            <a:r>
              <a:rPr lang="it-IT" dirty="0" err="1" smtClean="0"/>
              <a:t>buildare</a:t>
            </a:r>
            <a:r>
              <a:rPr lang="it-IT" dirty="0" smtClean="0"/>
              <a:t> e ad avviare i nostri container 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879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6314739" cy="4023360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Kubernetes</a:t>
            </a:r>
            <a:r>
              <a:rPr lang="it-IT" dirty="0" smtClean="0"/>
              <a:t> è un sistema di gestione e orchestrazione di container, soprattutto utilizzato con container </a:t>
            </a:r>
            <a:r>
              <a:rPr lang="it-IT" dirty="0" err="1" smtClean="0"/>
              <a:t>Docker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/>
              <a:t>Consente di eliminare molti dei processi manuali coinvolti nel </a:t>
            </a:r>
            <a:r>
              <a:rPr lang="it-IT" dirty="0" err="1"/>
              <a:t>deployment</a:t>
            </a:r>
            <a:r>
              <a:rPr lang="it-IT" dirty="0"/>
              <a:t> e nella scalabilità di applicazioni containerizzate. In altre parole, </a:t>
            </a:r>
            <a:r>
              <a:rPr lang="it-IT" dirty="0" err="1"/>
              <a:t>Kubernetes</a:t>
            </a:r>
            <a:r>
              <a:rPr lang="it-IT" dirty="0"/>
              <a:t> consente di gestire con semplicità ed efficienza cluster di </a:t>
            </a:r>
            <a:r>
              <a:rPr lang="it-IT" dirty="0" err="1"/>
              <a:t>host</a:t>
            </a:r>
            <a:r>
              <a:rPr lang="it-IT" dirty="0"/>
              <a:t> su cui vengono eseguiti container Linux. 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26" y="2644910"/>
            <a:ext cx="4315369" cy="24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9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r>
              <a:rPr lang="it-IT" dirty="0" smtClean="0"/>
              <a:t> architettura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03" y="1737360"/>
            <a:ext cx="8888627" cy="4157831"/>
          </a:xfrm>
        </p:spPr>
      </p:pic>
    </p:spTree>
    <p:extLst>
      <p:ext uri="{BB962C8B-B14F-4D97-AF65-F5344CB8AC3E}">
        <p14:creationId xmlns:p14="http://schemas.microsoft.com/office/powerpoint/2010/main" val="2459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/>
              <a:t>- </a:t>
            </a:r>
            <a:r>
              <a:rPr lang="it-IT" b="1" dirty="0" err="1" smtClean="0"/>
              <a:t>Pod</a:t>
            </a:r>
            <a:r>
              <a:rPr lang="it-IT" b="1" dirty="0" smtClean="0"/>
              <a:t>: </a:t>
            </a:r>
            <a:r>
              <a:rPr lang="it-IT" dirty="0"/>
              <a:t>un gruppo di uno o più container distribuiti su un singolo nodo. Tutti i container presenti in un </a:t>
            </a:r>
            <a:r>
              <a:rPr lang="it-IT" dirty="0" err="1"/>
              <a:t>pod</a:t>
            </a:r>
            <a:r>
              <a:rPr lang="it-IT" dirty="0"/>
              <a:t> condividono indirizzo IP, IPC, nome </a:t>
            </a:r>
            <a:r>
              <a:rPr lang="it-IT" dirty="0" err="1"/>
              <a:t>host</a:t>
            </a:r>
            <a:r>
              <a:rPr lang="it-IT" dirty="0"/>
              <a:t> ed altre risorse. I </a:t>
            </a:r>
            <a:r>
              <a:rPr lang="it-IT" dirty="0" err="1"/>
              <a:t>pod</a:t>
            </a:r>
            <a:r>
              <a:rPr lang="it-IT" dirty="0"/>
              <a:t> astraggono la rete e lo </a:t>
            </a:r>
            <a:r>
              <a:rPr lang="it-IT" dirty="0" err="1"/>
              <a:t>storage</a:t>
            </a:r>
            <a:r>
              <a:rPr lang="it-IT" dirty="0"/>
              <a:t> dal container </a:t>
            </a:r>
            <a:r>
              <a:rPr lang="it-IT" dirty="0" smtClean="0"/>
              <a:t>sottostante</a:t>
            </a:r>
          </a:p>
          <a:p>
            <a:endParaRPr lang="it-IT" dirty="0"/>
          </a:p>
          <a:p>
            <a:r>
              <a:rPr lang="it-IT" b="1" dirty="0" smtClean="0"/>
              <a:t>- Service: </a:t>
            </a:r>
            <a:r>
              <a:rPr lang="it-IT" dirty="0"/>
              <a:t>Un service </a:t>
            </a:r>
            <a:r>
              <a:rPr lang="it-IT" dirty="0" err="1"/>
              <a:t>Kubernetes</a:t>
            </a:r>
            <a:r>
              <a:rPr lang="it-IT" dirty="0"/>
              <a:t> è un insieme di </a:t>
            </a:r>
            <a:r>
              <a:rPr lang="it-IT" dirty="0" err="1"/>
              <a:t>pod</a:t>
            </a:r>
            <a:r>
              <a:rPr lang="it-IT" dirty="0"/>
              <a:t> che lavorano assieme, </a:t>
            </a:r>
            <a:r>
              <a:rPr lang="it-IT" dirty="0" smtClean="0"/>
              <a:t>indirizzano </a:t>
            </a:r>
            <a:r>
              <a:rPr lang="it-IT" dirty="0"/>
              <a:t>le richieste </a:t>
            </a:r>
            <a:r>
              <a:rPr lang="it-IT" dirty="0" smtClean="0"/>
              <a:t>al </a:t>
            </a:r>
            <a:r>
              <a:rPr lang="it-IT" dirty="0" err="1"/>
              <a:t>pod</a:t>
            </a:r>
            <a:r>
              <a:rPr lang="it-IT" dirty="0"/>
              <a:t> corretto, indipendentemente dagli spostamenti nel </a:t>
            </a:r>
            <a:r>
              <a:rPr lang="it-IT" dirty="0" smtClean="0"/>
              <a:t>cluster.</a:t>
            </a:r>
          </a:p>
          <a:p>
            <a:endParaRPr lang="it-IT" b="1" dirty="0"/>
          </a:p>
          <a:p>
            <a:r>
              <a:rPr lang="it-IT" b="1" dirty="0" smtClean="0"/>
              <a:t>- </a:t>
            </a:r>
            <a:r>
              <a:rPr lang="it-IT" b="1" dirty="0" err="1" smtClean="0"/>
              <a:t>Deployments</a:t>
            </a:r>
            <a:r>
              <a:rPr lang="it-IT" b="1" dirty="0" smtClean="0"/>
              <a:t>:</a:t>
            </a:r>
            <a:r>
              <a:rPr lang="it-IT" dirty="0"/>
              <a:t> controlla il numero di copie identiche di un </a:t>
            </a:r>
            <a:r>
              <a:rPr lang="it-IT" dirty="0" err="1"/>
              <a:t>pod</a:t>
            </a:r>
            <a:r>
              <a:rPr lang="it-IT" dirty="0"/>
              <a:t> che devono essere eseguite in un punto preciso sul cluster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- </a:t>
            </a:r>
            <a:r>
              <a:rPr lang="it-IT" dirty="0" err="1" smtClean="0"/>
              <a:t>Volumes</a:t>
            </a:r>
            <a:r>
              <a:rPr lang="it-IT" dirty="0" smtClean="0"/>
              <a:t>: è una </a:t>
            </a:r>
            <a:r>
              <a:rPr lang="en-US" dirty="0" smtClean="0"/>
              <a:t>directory </a:t>
            </a:r>
            <a:r>
              <a:rPr lang="en-US" dirty="0" err="1" smtClean="0"/>
              <a:t>accessibile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container in un pod</a:t>
            </a:r>
            <a:r>
              <a:rPr lang="en-US" dirty="0"/>
              <a:t>. </a:t>
            </a:r>
            <a:r>
              <a:rPr lang="en-US" dirty="0" smtClean="0"/>
              <a:t>Al </a:t>
            </a:r>
            <a:r>
              <a:rPr lang="en-US" dirty="0" err="1" smtClean="0"/>
              <a:t>contrario</a:t>
            </a:r>
            <a:r>
              <a:rPr lang="en-US" dirty="0" smtClean="0"/>
              <a:t> del fs </a:t>
            </a:r>
            <a:r>
              <a:rPr lang="en-US" dirty="0" err="1" smtClean="0"/>
              <a:t>dei</a:t>
            </a:r>
            <a:r>
              <a:rPr lang="en-US" dirty="0" smtClean="0"/>
              <a:t> pod è </a:t>
            </a:r>
            <a:r>
              <a:rPr lang="en-US" dirty="0" err="1" smtClean="0"/>
              <a:t>mantenuta</a:t>
            </a:r>
            <a:r>
              <a:rPr lang="en-US" dirty="0" smtClean="0"/>
              <a:t>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restart.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5146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 smtClean="0"/>
          </a:p>
          <a:p>
            <a:pPr algn="ctr"/>
            <a:r>
              <a:rPr lang="it-IT" b="1" dirty="0" smtClean="0"/>
              <a:t>Strumenti di amministrazione</a:t>
            </a:r>
          </a:p>
          <a:p>
            <a:pPr algn="ctr"/>
            <a:endParaRPr lang="it-IT" b="1" dirty="0"/>
          </a:p>
          <a:p>
            <a:r>
              <a:rPr lang="it-IT" b="1" dirty="0" smtClean="0"/>
              <a:t>- </a:t>
            </a:r>
            <a:r>
              <a:rPr lang="it-IT" b="1" dirty="0" err="1" smtClean="0"/>
              <a:t>kubectl</a:t>
            </a:r>
            <a:r>
              <a:rPr lang="it-IT" b="1" dirty="0"/>
              <a:t>:</a:t>
            </a:r>
            <a:r>
              <a:rPr lang="it-IT" dirty="0"/>
              <a:t> lo strumento di configurazione della riga di comando di </a:t>
            </a:r>
            <a:r>
              <a:rPr lang="it-IT" dirty="0" err="1"/>
              <a:t>Kubernetes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- </a:t>
            </a:r>
            <a:r>
              <a:rPr lang="it-IT" b="1" dirty="0" err="1" smtClean="0"/>
              <a:t>kubernetes</a:t>
            </a:r>
            <a:r>
              <a:rPr lang="it-IT" b="1" dirty="0" smtClean="0"/>
              <a:t> </a:t>
            </a:r>
            <a:r>
              <a:rPr lang="it-IT" b="1" dirty="0" err="1" smtClean="0"/>
              <a:t>dashboard</a:t>
            </a:r>
            <a:r>
              <a:rPr lang="it-IT" dirty="0" smtClean="0"/>
              <a:t>: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di amministrazione di </a:t>
            </a:r>
            <a:r>
              <a:rPr lang="it-IT" dirty="0" err="1" smtClean="0"/>
              <a:t>kubernetes</a:t>
            </a:r>
            <a:r>
              <a:rPr lang="it-IT" dirty="0" smtClean="0"/>
              <a:t>; ci permette di definire </a:t>
            </a:r>
            <a:r>
              <a:rPr lang="it-IT" dirty="0" err="1" smtClean="0"/>
              <a:t>services</a:t>
            </a:r>
            <a:r>
              <a:rPr lang="it-IT" dirty="0" smtClean="0"/>
              <a:t>, </a:t>
            </a:r>
            <a:r>
              <a:rPr lang="it-IT" dirty="0" err="1" smtClean="0"/>
              <a:t>deployments</a:t>
            </a:r>
            <a:r>
              <a:rPr lang="it-IT" dirty="0" smtClean="0"/>
              <a:t> e </a:t>
            </a:r>
            <a:r>
              <a:rPr lang="it-IT" dirty="0" err="1" smtClean="0"/>
              <a:t>pods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50103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Alcuni esempi di servizi di </a:t>
            </a:r>
            <a:r>
              <a:rPr lang="it-IT" dirty="0" err="1" smtClean="0"/>
              <a:t>Kubernetes</a:t>
            </a:r>
            <a:endParaRPr lang="it-IT" dirty="0" smtClean="0"/>
          </a:p>
          <a:p>
            <a:endParaRPr lang="it-IT" b="1" dirty="0" smtClean="0"/>
          </a:p>
          <a:p>
            <a:r>
              <a:rPr lang="it-IT" b="1" dirty="0" smtClean="0"/>
              <a:t>- DNS: </a:t>
            </a:r>
            <a:r>
              <a:rPr lang="it-IT" dirty="0" smtClean="0"/>
              <a:t>gestione </a:t>
            </a:r>
            <a:r>
              <a:rPr lang="it-IT" dirty="0" err="1" smtClean="0"/>
              <a:t>ip</a:t>
            </a:r>
            <a:r>
              <a:rPr lang="it-IT" dirty="0" smtClean="0"/>
              <a:t> del cluster per connessione tra i </a:t>
            </a:r>
            <a:r>
              <a:rPr lang="it-IT" dirty="0" err="1" smtClean="0"/>
              <a:t>services</a:t>
            </a:r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- ISTIO: </a:t>
            </a:r>
            <a:r>
              <a:rPr lang="it-IT" dirty="0" smtClean="0"/>
              <a:t>gestione security</a:t>
            </a:r>
          </a:p>
          <a:p>
            <a:endParaRPr lang="it-IT" b="1" dirty="0"/>
          </a:p>
          <a:p>
            <a:r>
              <a:rPr lang="it-IT" b="1" dirty="0" smtClean="0"/>
              <a:t>- </a:t>
            </a:r>
            <a:r>
              <a:rPr lang="it-IT" b="1" dirty="0" err="1" smtClean="0"/>
              <a:t>Registry</a:t>
            </a:r>
            <a:r>
              <a:rPr lang="it-IT" b="1" dirty="0" smtClean="0"/>
              <a:t>: </a:t>
            </a:r>
            <a:r>
              <a:rPr lang="it-IT" dirty="0" err="1" smtClean="0"/>
              <a:t>registry</a:t>
            </a:r>
            <a:r>
              <a:rPr lang="it-IT" dirty="0" smtClean="0"/>
              <a:t> immagini </a:t>
            </a:r>
            <a:r>
              <a:rPr lang="it-IT" dirty="0" err="1" smtClean="0"/>
              <a:t>Docker</a:t>
            </a:r>
            <a:endParaRPr lang="it-IT" dirty="0" smtClean="0"/>
          </a:p>
          <a:p>
            <a:endParaRPr lang="it-IT" b="1" dirty="0"/>
          </a:p>
          <a:p>
            <a:r>
              <a:rPr lang="it-IT" b="1" dirty="0" smtClean="0"/>
              <a:t>- </a:t>
            </a:r>
            <a:r>
              <a:rPr lang="it-IT" b="1" dirty="0" err="1" smtClean="0"/>
              <a:t>Ingress</a:t>
            </a:r>
            <a:r>
              <a:rPr lang="it-IT" b="1" dirty="0" smtClean="0"/>
              <a:t>: </a:t>
            </a:r>
            <a:r>
              <a:rPr lang="it-IT" dirty="0" smtClean="0"/>
              <a:t>Gateway con reverse </a:t>
            </a:r>
            <a:r>
              <a:rPr lang="it-IT" dirty="0" err="1" smtClean="0"/>
              <a:t>proxy</a:t>
            </a:r>
            <a:r>
              <a:rPr lang="it-IT" dirty="0" smtClean="0"/>
              <a:t> (</a:t>
            </a:r>
            <a:r>
              <a:rPr lang="it-IT" dirty="0" err="1" smtClean="0"/>
              <a:t>Ngnix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)</a:t>
            </a:r>
          </a:p>
          <a:p>
            <a:endParaRPr lang="it-IT" b="1" dirty="0" smtClean="0"/>
          </a:p>
          <a:p>
            <a:r>
              <a:rPr lang="it-IT" b="1" dirty="0" smtClean="0"/>
              <a:t>- </a:t>
            </a:r>
            <a:r>
              <a:rPr lang="it-IT" b="1" dirty="0" err="1" smtClean="0"/>
              <a:t>Prometeus</a:t>
            </a:r>
            <a:r>
              <a:rPr lang="it-IT" b="1" dirty="0"/>
              <a:t>:</a:t>
            </a:r>
            <a:r>
              <a:rPr lang="it-IT" dirty="0"/>
              <a:t> monitor </a:t>
            </a:r>
            <a:r>
              <a:rPr lang="it-IT" dirty="0" err="1"/>
              <a:t>app</a:t>
            </a:r>
            <a:r>
              <a:rPr lang="it-IT" dirty="0"/>
              <a:t> </a:t>
            </a:r>
            <a:r>
              <a:rPr lang="it-IT" dirty="0" err="1"/>
              <a:t>running</a:t>
            </a:r>
            <a:r>
              <a:rPr lang="it-IT" dirty="0"/>
              <a:t> su </a:t>
            </a:r>
            <a:r>
              <a:rPr lang="it-IT" dirty="0" err="1" smtClean="0"/>
              <a:t>Kubernetes</a:t>
            </a:r>
            <a:r>
              <a:rPr lang="it-IT" dirty="0" smtClean="0"/>
              <a:t> (</a:t>
            </a:r>
            <a:r>
              <a:rPr lang="it-IT" dirty="0" err="1" smtClean="0"/>
              <a:t>Grafana</a:t>
            </a:r>
            <a:r>
              <a:rPr lang="it-IT" smtClean="0"/>
              <a:t>)</a:t>
            </a: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7078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Esistono altri orchestratori di container?</a:t>
            </a:r>
          </a:p>
          <a:p>
            <a:endParaRPr lang="it-IT" dirty="0" smtClean="0"/>
          </a:p>
          <a:p>
            <a:r>
              <a:rPr lang="it-IT" b="1" dirty="0" err="1" smtClean="0"/>
              <a:t>RedHat</a:t>
            </a:r>
            <a:r>
              <a:rPr lang="it-IT" b="1" dirty="0" smtClean="0"/>
              <a:t> </a:t>
            </a:r>
            <a:r>
              <a:rPr lang="it-IT" b="1" dirty="0" err="1" smtClean="0"/>
              <a:t>Openshift</a:t>
            </a:r>
            <a:r>
              <a:rPr lang="it-IT" b="1" dirty="0" smtClean="0"/>
              <a:t> </a:t>
            </a:r>
            <a:r>
              <a:rPr lang="it-IT" dirty="0" smtClean="0"/>
              <a:t>è un orchestratore di container basato su </a:t>
            </a:r>
            <a:r>
              <a:rPr lang="it-IT" dirty="0" err="1" smtClean="0"/>
              <a:t>kubernetes</a:t>
            </a:r>
            <a:r>
              <a:rPr lang="it-IT" dirty="0" smtClean="0"/>
              <a:t> che unisce anche funzionalità di </a:t>
            </a:r>
            <a:r>
              <a:rPr lang="it-IT" dirty="0" err="1" smtClean="0"/>
              <a:t>deployment</a:t>
            </a:r>
            <a:r>
              <a:rPr lang="it-IT" dirty="0" smtClean="0"/>
              <a:t> e pipeline CI/CD.</a:t>
            </a:r>
            <a:endParaRPr lang="it-IT" dirty="0"/>
          </a:p>
          <a:p>
            <a:endParaRPr lang="it-IT" dirty="0" smtClean="0"/>
          </a:p>
          <a:p>
            <a:r>
              <a:rPr lang="it-IT" b="1" dirty="0" err="1" smtClean="0"/>
              <a:t>Docker</a:t>
            </a:r>
            <a:r>
              <a:rPr lang="it-IT" b="1" dirty="0" smtClean="0"/>
              <a:t> compose </a:t>
            </a:r>
            <a:r>
              <a:rPr lang="it-IT" dirty="0" smtClean="0"/>
              <a:t>è un </a:t>
            </a:r>
            <a:r>
              <a:rPr lang="it-IT" dirty="0" err="1" smtClean="0"/>
              <a:t>tool</a:t>
            </a:r>
            <a:r>
              <a:rPr lang="it-IT" dirty="0" smtClean="0"/>
              <a:t> per eseguire multipli container con file di configurazione che li descrivono</a:t>
            </a:r>
          </a:p>
          <a:p>
            <a:endParaRPr lang="it-IT" dirty="0"/>
          </a:p>
          <a:p>
            <a:r>
              <a:rPr lang="it-IT" b="1" dirty="0" err="1" smtClean="0"/>
              <a:t>Docker</a:t>
            </a:r>
            <a:r>
              <a:rPr lang="it-IT" b="1" dirty="0" smtClean="0"/>
              <a:t> </a:t>
            </a:r>
            <a:r>
              <a:rPr lang="it-IT" b="1" dirty="0" err="1" smtClean="0"/>
              <a:t>swarm</a:t>
            </a:r>
            <a:r>
              <a:rPr lang="it-IT" b="1" dirty="0" smtClean="0"/>
              <a:t> </a:t>
            </a:r>
            <a:r>
              <a:rPr lang="it-IT" dirty="0" smtClean="0"/>
              <a:t>per il </a:t>
            </a:r>
            <a:r>
              <a:rPr lang="it-IT" dirty="0" err="1" smtClean="0"/>
              <a:t>deploy</a:t>
            </a:r>
            <a:r>
              <a:rPr lang="it-IT" dirty="0" smtClean="0"/>
              <a:t> e lo </a:t>
            </a:r>
            <a:r>
              <a:rPr lang="it-IT" dirty="0" err="1" smtClean="0"/>
              <a:t>scaling</a:t>
            </a:r>
            <a:r>
              <a:rPr lang="it-IT" dirty="0" smtClean="0"/>
              <a:t> di container </a:t>
            </a:r>
            <a:r>
              <a:rPr lang="it-IT" dirty="0" err="1" smtClean="0"/>
              <a:t>docker</a:t>
            </a: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405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Contenuti del corso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/>
              <a:t>Ambiente </a:t>
            </a:r>
            <a:r>
              <a:rPr lang="it-IT" b="1" dirty="0"/>
              <a:t>di containerizzazione e </a:t>
            </a:r>
            <a:r>
              <a:rPr lang="it-IT" b="1" dirty="0" smtClean="0"/>
              <a:t>orchestrazione</a:t>
            </a:r>
          </a:p>
          <a:p>
            <a:pPr marL="0" indent="0">
              <a:buNone/>
            </a:pPr>
            <a:endParaRPr lang="it-IT" b="1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Docker</a:t>
            </a:r>
            <a:r>
              <a:rPr lang="it-IT" dirty="0" smtClean="0"/>
              <a:t>, ambiente e </a:t>
            </a:r>
            <a:r>
              <a:rPr lang="it-IT" dirty="0" err="1" smtClean="0"/>
              <a:t>build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registry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Kubernetes</a:t>
            </a:r>
            <a:r>
              <a:rPr lang="it-IT" dirty="0" smtClean="0"/>
              <a:t> e sue versioni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User </a:t>
            </a:r>
            <a:r>
              <a:rPr lang="it-IT" dirty="0" err="1"/>
              <a:t>interface</a:t>
            </a:r>
            <a:r>
              <a:rPr lang="it-IT" dirty="0"/>
              <a:t> di </a:t>
            </a:r>
            <a:r>
              <a:rPr lang="it-IT" dirty="0" err="1" smtClean="0"/>
              <a:t>kubernetes</a:t>
            </a:r>
            <a:r>
              <a:rPr lang="it-IT" dirty="0" smtClean="0"/>
              <a:t>, </a:t>
            </a:r>
            <a:r>
              <a:rPr lang="it-IT" dirty="0" err="1" smtClean="0"/>
              <a:t>logs</a:t>
            </a:r>
            <a:r>
              <a:rPr lang="it-IT" dirty="0" smtClean="0"/>
              <a:t> e principali </a:t>
            </a:r>
            <a:r>
              <a:rPr lang="it-IT" dirty="0" err="1" smtClean="0"/>
              <a:t>feature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err="1" smtClean="0"/>
              <a:t>Dockerfile</a:t>
            </a:r>
            <a:r>
              <a:rPr lang="it-IT" dirty="0" smtClean="0"/>
              <a:t> e </a:t>
            </a:r>
            <a:r>
              <a:rPr lang="it-IT" dirty="0" err="1" smtClean="0"/>
              <a:t>deploy</a:t>
            </a:r>
            <a:r>
              <a:rPr lang="it-IT" dirty="0" smtClean="0"/>
              <a:t> di </a:t>
            </a:r>
            <a:r>
              <a:rPr lang="it-IT" dirty="0" err="1" smtClean="0"/>
              <a:t>microservizi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39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Kubernetes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Deploy</a:t>
            </a:r>
            <a:r>
              <a:rPr lang="it-IT" dirty="0" smtClean="0"/>
              <a:t> su </a:t>
            </a:r>
            <a:r>
              <a:rPr lang="it-IT" dirty="0" err="1" smtClean="0"/>
              <a:t>Kubernetes</a:t>
            </a:r>
            <a:r>
              <a:rPr lang="it-IT" dirty="0" smtClean="0"/>
              <a:t> delle nostre </a:t>
            </a:r>
            <a:r>
              <a:rPr lang="it-IT" dirty="0" err="1" smtClean="0"/>
              <a:t>app</a:t>
            </a:r>
            <a:r>
              <a:rPr lang="it-IT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68303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Riferimenti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4980"/>
          </a:xfrm>
        </p:spPr>
        <p:txBody>
          <a:bodyPr>
            <a:normAutofit fontScale="55000" lnSpcReduction="20000"/>
          </a:bodyPr>
          <a:lstStyle/>
          <a:p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www.redhat.com/it/topics/containers/what-is-docker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https://kubernetesbyexample.com/volumes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it-IT" dirty="0" smtClean="0">
                <a:hlinkClick r:id="rId4"/>
              </a:rPr>
              <a:t>https</a:t>
            </a:r>
            <a:r>
              <a:rPr lang="it-IT" dirty="0">
                <a:hlinkClick r:id="rId4"/>
              </a:rPr>
              <a:t>://docker-curriculum.com/#</a:t>
            </a:r>
            <a:r>
              <a:rPr lang="it-IT" dirty="0" smtClean="0">
                <a:hlinkClick r:id="rId4"/>
              </a:rPr>
              <a:t>introduction</a:t>
            </a:r>
            <a:endParaRPr lang="it-IT" dirty="0" smtClean="0"/>
          </a:p>
          <a:p>
            <a:r>
              <a:rPr lang="it-IT" dirty="0">
                <a:hlinkClick r:id="rId5"/>
              </a:rPr>
              <a:t>https://docs.docker.com/develop/develop-images/dockerfile_best-practices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r>
              <a:rPr lang="it-IT" dirty="0">
                <a:hlinkClick r:id="rId6"/>
              </a:rPr>
              <a:t>https://</a:t>
            </a:r>
            <a:r>
              <a:rPr lang="it-IT" dirty="0" smtClean="0">
                <a:hlinkClick r:id="rId6"/>
              </a:rPr>
              <a:t>it.wikipedia.org/wiki/DevOps</a:t>
            </a:r>
            <a:endParaRPr lang="it-IT" dirty="0" smtClean="0"/>
          </a:p>
          <a:p>
            <a:r>
              <a:rPr lang="it-IT" dirty="0">
                <a:hlinkClick r:id="rId7"/>
              </a:rPr>
              <a:t>https://www.iperiusbackup.net/qual-e-la-differenza-tra-una-immagine-docker-e-un-container</a:t>
            </a:r>
            <a:r>
              <a:rPr lang="it-IT" dirty="0" smtClean="0">
                <a:hlinkClick r:id="rId7"/>
              </a:rPr>
              <a:t>/</a:t>
            </a:r>
            <a:endParaRPr lang="it-IT" dirty="0" smtClean="0"/>
          </a:p>
          <a:p>
            <a:r>
              <a:rPr lang="it-IT" dirty="0">
                <a:hlinkClick r:id="rId8"/>
              </a:rPr>
              <a:t>https://</a:t>
            </a:r>
            <a:r>
              <a:rPr lang="it-IT" dirty="0" smtClean="0">
                <a:hlinkClick r:id="rId8"/>
              </a:rPr>
              <a:t>github.com/jamiehannaford/what-happens-when-k8s/blob/master/README.md</a:t>
            </a:r>
            <a:endParaRPr lang="it-IT" dirty="0" smtClean="0"/>
          </a:p>
          <a:p>
            <a:r>
              <a:rPr lang="it-IT" dirty="0">
                <a:hlinkClick r:id="rId9"/>
              </a:rPr>
              <a:t>https://</a:t>
            </a:r>
            <a:r>
              <a:rPr lang="it-IT" dirty="0" smtClean="0">
                <a:hlinkClick r:id="rId9"/>
              </a:rPr>
              <a:t>dev.to/oieduardorabelo/nodejs-with-typescript-debug-inside-vscode-and-nodemon-23o7</a:t>
            </a:r>
            <a:endParaRPr lang="it-IT" dirty="0" smtClean="0"/>
          </a:p>
          <a:p>
            <a:r>
              <a:rPr lang="it-IT" dirty="0">
                <a:hlinkClick r:id="rId10"/>
              </a:rPr>
              <a:t>https://www.freecodecamp.org/news/where-are-docker-images-stored-docker-container-paths-explained</a:t>
            </a:r>
            <a:r>
              <a:rPr lang="it-IT" dirty="0" smtClean="0">
                <a:hlinkClick r:id="rId10"/>
              </a:rPr>
              <a:t>/</a:t>
            </a:r>
            <a:endParaRPr lang="it-IT" dirty="0" smtClean="0"/>
          </a:p>
          <a:p>
            <a:r>
              <a:rPr lang="it-IT" dirty="0">
                <a:hlinkClick r:id="rId11"/>
              </a:rPr>
              <a:t>https://</a:t>
            </a:r>
            <a:r>
              <a:rPr lang="it-IT" dirty="0" smtClean="0">
                <a:hlinkClick r:id="rId11"/>
              </a:rPr>
              <a:t>www.redhat.com/it/topics/containers/what-is-kubernetes</a:t>
            </a:r>
            <a:endParaRPr lang="it-IT" dirty="0" smtClean="0"/>
          </a:p>
          <a:p>
            <a:r>
              <a:rPr lang="it-IT" dirty="0">
                <a:hlinkClick r:id="rId12"/>
              </a:rPr>
              <a:t>https://</a:t>
            </a:r>
            <a:r>
              <a:rPr lang="it-IT" dirty="0" smtClean="0">
                <a:hlinkClick r:id="rId12"/>
              </a:rPr>
              <a:t>kubernetes.io/docs/tasks/access-application-cluster/web-ui-dashboard/</a:t>
            </a:r>
            <a:endParaRPr lang="it-IT" dirty="0"/>
          </a:p>
          <a:p>
            <a:r>
              <a:rPr lang="it-IT" dirty="0">
                <a:hlinkClick r:id="rId13"/>
              </a:rPr>
              <a:t>https://www.extrasys.it/it/redblog/che-cosa-%</a:t>
            </a:r>
            <a:r>
              <a:rPr lang="it-IT" dirty="0" smtClean="0">
                <a:hlinkClick r:id="rId13"/>
              </a:rPr>
              <a:t>C3%A8-openshift-perch%C3%A9-piace-ai-dev-agli-ops-e-al-business</a:t>
            </a:r>
            <a:endParaRPr lang="it-IT" dirty="0" smtClean="0"/>
          </a:p>
          <a:p>
            <a:r>
              <a:rPr lang="it-IT" dirty="0">
                <a:hlinkClick r:id="rId14"/>
              </a:rPr>
              <a:t>https://docs.docker.com/get-started/swarm-deploy</a:t>
            </a:r>
            <a:r>
              <a:rPr lang="it-IT" dirty="0" smtClean="0">
                <a:hlinkClick r:id="rId14"/>
              </a:rPr>
              <a:t>/</a:t>
            </a:r>
            <a:endParaRPr lang="it-IT" dirty="0" smtClean="0"/>
          </a:p>
          <a:p>
            <a:r>
              <a:rPr lang="it-IT" dirty="0">
                <a:hlinkClick r:id="rId15"/>
              </a:rPr>
              <a:t>https://github.com/coreos/kube-prometheus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138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it-IT" dirty="0"/>
              <a:t>Il software "</a:t>
            </a:r>
            <a:r>
              <a:rPr lang="it-IT" dirty="0" err="1"/>
              <a:t>Docker</a:t>
            </a:r>
            <a:r>
              <a:rPr lang="it-IT" dirty="0"/>
              <a:t>” è una tecnologia di containerizzazione che consente la creazione e l'utilizzo dei container </a:t>
            </a:r>
            <a:r>
              <a:rPr lang="it-IT" dirty="0">
                <a:hlinkClick r:id="rId2"/>
              </a:rPr>
              <a:t>Linux</a:t>
            </a:r>
            <a:r>
              <a:rPr lang="it-IT" baseline="30000" dirty="0" smtClean="0">
                <a:hlinkClick r:id="rId2"/>
              </a:rPr>
              <a:t>®</a:t>
            </a:r>
            <a:r>
              <a:rPr lang="it-IT" dirty="0" smtClean="0"/>
              <a:t>.</a:t>
            </a:r>
          </a:p>
          <a:p>
            <a:pPr marL="201168" lvl="1" indent="0">
              <a:buNone/>
            </a:pPr>
            <a:endParaRPr lang="it-IT" dirty="0" smtClean="0"/>
          </a:p>
          <a:p>
            <a:pPr marL="201168" lvl="1" indent="0">
              <a:buNone/>
            </a:pPr>
            <a:r>
              <a:rPr lang="it-IT" dirty="0" smtClean="0"/>
              <a:t>Questa </a:t>
            </a:r>
            <a:r>
              <a:rPr lang="it-IT" dirty="0"/>
              <a:t>indipendenza è l'obiettivo dei container: la capacità di eseguire più processi e applicazioni in modo separato per sfruttare al meglio l'infrastruttura esistente pur </a:t>
            </a:r>
            <a:r>
              <a:rPr lang="it-IT" dirty="0">
                <a:hlinkClick r:id="rId3"/>
              </a:rPr>
              <a:t>conservando il livello di sicurezza</a:t>
            </a:r>
            <a:r>
              <a:rPr lang="it-IT" dirty="0"/>
              <a:t> che sarebbe garantito dalla presenza di </a:t>
            </a:r>
            <a:r>
              <a:rPr lang="it-IT"/>
              <a:t>sistemi </a:t>
            </a:r>
            <a:r>
              <a:rPr lang="it-IT" smtClean="0"/>
              <a:t>separati.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22" y="3385296"/>
            <a:ext cx="4340958" cy="25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99" y="1845735"/>
            <a:ext cx="736898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dev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21037"/>
            <a:ext cx="10058400" cy="4023360"/>
          </a:xfrm>
        </p:spPr>
        <p:txBody>
          <a:bodyPr/>
          <a:lstStyle/>
          <a:p>
            <a:pPr marL="201168" lvl="1" indent="0" algn="ctr">
              <a:buNone/>
            </a:pPr>
            <a:r>
              <a:rPr lang="it-IT" dirty="0" smtClean="0"/>
              <a:t>Tutto parte dallo sviluppo del </a:t>
            </a:r>
            <a:r>
              <a:rPr lang="it-IT" dirty="0" err="1" smtClean="0"/>
              <a:t>microservizio</a:t>
            </a:r>
            <a:endParaRPr lang="it-IT" dirty="0" smtClean="0"/>
          </a:p>
          <a:p>
            <a:pPr marL="201168" lvl="1" indent="0">
              <a:buNone/>
            </a:pPr>
            <a:endParaRPr lang="it-IT" dirty="0"/>
          </a:p>
          <a:p>
            <a:pPr marL="201168" lvl="1" indent="0">
              <a:buNone/>
            </a:pPr>
            <a:endParaRPr lang="it-IT" dirty="0" smtClean="0"/>
          </a:p>
          <a:p>
            <a:pPr marL="201168" lvl="1" indent="0">
              <a:buNone/>
            </a:pPr>
            <a:r>
              <a:rPr lang="it-IT" dirty="0" smtClean="0"/>
              <a:t>Si lavora in un ambiente di sviluppo in cui si costruisce il </a:t>
            </a:r>
            <a:r>
              <a:rPr lang="it-IT" dirty="0" err="1" smtClean="0"/>
              <a:t>microservizio</a:t>
            </a:r>
            <a:r>
              <a:rPr lang="it-IT" dirty="0" smtClean="0"/>
              <a:t> e il relativo </a:t>
            </a:r>
            <a:r>
              <a:rPr lang="it-IT" b="1" dirty="0" err="1" smtClean="0"/>
              <a:t>Dockerfile</a:t>
            </a:r>
            <a:r>
              <a:rPr lang="it-IT" dirty="0" smtClean="0"/>
              <a:t>. Nella catena di CI verrà quindi costruita un’ </a:t>
            </a:r>
            <a:r>
              <a:rPr lang="it-IT" b="1" dirty="0" smtClean="0"/>
              <a:t>immagine</a:t>
            </a:r>
            <a:r>
              <a:rPr lang="it-IT" dirty="0" smtClean="0"/>
              <a:t> </a:t>
            </a:r>
            <a:r>
              <a:rPr lang="it-IT" b="1" dirty="0" err="1" smtClean="0"/>
              <a:t>Docker</a:t>
            </a:r>
            <a:r>
              <a:rPr lang="it-IT" b="1" dirty="0" smtClean="0"/>
              <a:t> </a:t>
            </a:r>
            <a:r>
              <a:rPr lang="it-IT" dirty="0" smtClean="0"/>
              <a:t>che viene depositata in una particolare </a:t>
            </a:r>
            <a:r>
              <a:rPr lang="it-IT" dirty="0" err="1" smtClean="0"/>
              <a:t>repository</a:t>
            </a:r>
            <a:r>
              <a:rPr lang="it-IT" dirty="0" smtClean="0"/>
              <a:t> chiamata </a:t>
            </a:r>
            <a:r>
              <a:rPr lang="it-IT" b="1" dirty="0" err="1" smtClean="0"/>
              <a:t>registry</a:t>
            </a:r>
            <a:r>
              <a:rPr lang="it-IT" b="1" dirty="0" smtClean="0"/>
              <a:t>.</a:t>
            </a:r>
          </a:p>
          <a:p>
            <a:pPr marL="201168" lvl="1" indent="0">
              <a:buNone/>
            </a:pPr>
            <a:endParaRPr lang="it-IT" b="1" dirty="0"/>
          </a:p>
          <a:p>
            <a:pPr marL="201168" lvl="1" indent="0">
              <a:buNone/>
            </a:pPr>
            <a:r>
              <a:rPr lang="it-IT" dirty="0" smtClean="0"/>
              <a:t>Esistono </a:t>
            </a:r>
            <a:r>
              <a:rPr lang="it-IT" dirty="0" err="1" smtClean="0"/>
              <a:t>registry</a:t>
            </a:r>
            <a:r>
              <a:rPr lang="it-IT" dirty="0" smtClean="0"/>
              <a:t> pubblici e privati a seconda dello scopo del progetto e dell’uso che dobbiamo farne! I </a:t>
            </a:r>
            <a:r>
              <a:rPr lang="it-IT" dirty="0" err="1" smtClean="0"/>
              <a:t>repo</a:t>
            </a:r>
            <a:r>
              <a:rPr lang="it-IT" dirty="0" smtClean="0"/>
              <a:t> pubblici scopriremo che sono molto utili </a:t>
            </a:r>
            <a:r>
              <a:rPr lang="it-IT" dirty="0" smtClean="0">
                <a:sym typeface="Wingdings" panose="05000000000000000000" pitchFamily="2" charset="2"/>
              </a:rPr>
              <a:t> … ad esempio </a:t>
            </a:r>
            <a:r>
              <a:rPr lang="it-IT" dirty="0" err="1" smtClean="0">
                <a:sym typeface="Wingdings" panose="05000000000000000000" pitchFamily="2" charset="2"/>
              </a:rPr>
              <a:t>DockerHub</a:t>
            </a:r>
            <a:r>
              <a:rPr lang="it-IT" dirty="0" smtClean="0">
                <a:sym typeface="Wingdings" panose="05000000000000000000" pitchFamily="2" charset="2"/>
              </a:rPr>
              <a:t>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39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image vs container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21037"/>
            <a:ext cx="5637007" cy="4023360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it-IT" dirty="0" smtClean="0"/>
              <a:t>In </a:t>
            </a:r>
            <a:r>
              <a:rPr lang="it-IT" dirty="0"/>
              <a:t>analogia ad un linguaggio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, dove la classe rappresenta l’immagine e l’istanza di quella classe, l’oggetto, è il container</a:t>
            </a:r>
            <a:r>
              <a:rPr lang="it-IT" dirty="0" smtClean="0"/>
              <a:t>.</a:t>
            </a:r>
          </a:p>
          <a:p>
            <a:pPr marL="201168" lvl="1" indent="0" algn="ctr">
              <a:buNone/>
            </a:pPr>
            <a:r>
              <a:rPr lang="it-IT" dirty="0"/>
              <a:t/>
            </a:r>
            <a:br>
              <a:rPr lang="it-IT" dirty="0"/>
            </a:br>
            <a:r>
              <a:rPr lang="it-IT" dirty="0"/>
              <a:t>La stessa immagine può dar vita a più container.</a:t>
            </a:r>
            <a:br>
              <a:rPr lang="it-IT" dirty="0"/>
            </a:br>
            <a:r>
              <a:rPr lang="it-IT" dirty="0"/>
              <a:t>La </a:t>
            </a:r>
            <a:r>
              <a:rPr lang="it-IT" b="1" dirty="0"/>
              <a:t>virtualizzazione a container si basa quindi fondamentalmente sulle immagini</a:t>
            </a:r>
            <a:r>
              <a:rPr lang="it-IT" dirty="0"/>
              <a:t>, ovvero i file reperibili sul </a:t>
            </a:r>
            <a:r>
              <a:rPr lang="it-IT" dirty="0" err="1"/>
              <a:t>Docker</a:t>
            </a:r>
            <a:r>
              <a:rPr lang="it-IT" dirty="0"/>
              <a:t> </a:t>
            </a:r>
            <a:r>
              <a:rPr lang="it-IT" dirty="0" err="1" smtClean="0"/>
              <a:t>Hub</a:t>
            </a:r>
            <a:r>
              <a:rPr lang="it-IT" dirty="0" smtClean="0"/>
              <a:t> o altre </a:t>
            </a:r>
            <a:r>
              <a:rPr lang="it-IT" dirty="0" err="1" smtClean="0"/>
              <a:t>repository</a:t>
            </a:r>
            <a:r>
              <a:rPr lang="it-IT" dirty="0" smtClean="0"/>
              <a:t> </a:t>
            </a:r>
            <a:r>
              <a:rPr lang="it-IT" dirty="0"/>
              <a:t>e utilizzate per la creazione e l’inizializzazione di una applicazione in un nuovo contenitore </a:t>
            </a:r>
            <a:r>
              <a:rPr lang="it-IT" dirty="0" err="1"/>
              <a:t>Docker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Ogni immagine è definita da un </a:t>
            </a:r>
            <a:r>
              <a:rPr lang="it-IT" b="1" dirty="0" err="1"/>
              <a:t>Dockerfile</a:t>
            </a:r>
            <a:r>
              <a:rPr lang="it-IT" dirty="0"/>
              <a:t>, un file di configurazione che contiene tutti i comandi che un utente deve eseguire per assemblare l’immagine.</a:t>
            </a:r>
            <a:endParaRPr lang="it-IT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660" y="2151528"/>
            <a:ext cx="3734020" cy="32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Dockerfile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46551" cy="4023360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Il </a:t>
            </a:r>
            <a:r>
              <a:rPr lang="it-IT" dirty="0" err="1" smtClean="0"/>
              <a:t>Dockerfile</a:t>
            </a:r>
            <a:r>
              <a:rPr lang="it-IT" dirty="0" smtClean="0"/>
              <a:t> </a:t>
            </a:r>
            <a:r>
              <a:rPr lang="it-IT" dirty="0"/>
              <a:t>è un potente strumento per la definizione delle immagini grazie anche alla sua </a:t>
            </a:r>
            <a:r>
              <a:rPr lang="it-IT" b="1" dirty="0"/>
              <a:t>struttura a livelli</a:t>
            </a:r>
            <a:r>
              <a:rPr lang="it-IT" dirty="0"/>
              <a:t>, che contiene l’indicazione di comandi, librerie da utilizzare e dipendenze</a:t>
            </a:r>
            <a:r>
              <a:rPr lang="it-IT" dirty="0" smtClean="0"/>
              <a:t>.</a:t>
            </a:r>
          </a:p>
          <a:p>
            <a:r>
              <a:rPr lang="it-IT" dirty="0"/>
              <a:t/>
            </a:r>
            <a:br>
              <a:rPr lang="it-IT" dirty="0"/>
            </a:br>
            <a:r>
              <a:rPr lang="it-IT" dirty="0"/>
              <a:t>Può succedere che alcuni livelli siano presenti in più progetti e questa caratteristica garantisce il </a:t>
            </a:r>
            <a:r>
              <a:rPr lang="it-IT" b="1" dirty="0"/>
              <a:t>riuso dei livelli già scaricati</a:t>
            </a:r>
            <a:r>
              <a:rPr lang="it-IT" dirty="0"/>
              <a:t> e di conseguenza una garanzia sulle performance oltre che, non meno importante, un risparmio di tempo e spazio fisico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78" y="1968649"/>
            <a:ext cx="4286250" cy="40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daemon</a:t>
            </a:r>
            <a:r>
              <a:rPr lang="it-IT" dirty="0" smtClean="0"/>
              <a:t>, client ad </a:t>
            </a:r>
            <a:r>
              <a:rPr lang="it-IT" dirty="0" err="1" smtClean="0"/>
              <a:t>registry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b="1" i="1" dirty="0" err="1"/>
              <a:t>Docker</a:t>
            </a:r>
            <a:r>
              <a:rPr lang="en-US" b="1" i="1" dirty="0"/>
              <a:t> Daemon</a:t>
            </a:r>
            <a:r>
              <a:rPr lang="en-US" dirty="0"/>
              <a:t> - </a:t>
            </a:r>
            <a:r>
              <a:rPr lang="en-US" dirty="0" smtClean="0"/>
              <a:t>Il </a:t>
            </a:r>
            <a:r>
              <a:rPr lang="en-US" dirty="0" err="1" smtClean="0"/>
              <a:t>servizio</a:t>
            </a:r>
            <a:r>
              <a:rPr lang="en-US" dirty="0" smtClean="0"/>
              <a:t> in background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gestisce</a:t>
            </a:r>
            <a:r>
              <a:rPr lang="en-US" dirty="0" smtClean="0"/>
              <a:t> build, </a:t>
            </a:r>
            <a:r>
              <a:rPr lang="en-US" dirty="0" err="1" smtClean="0"/>
              <a:t>avvio</a:t>
            </a:r>
            <a:r>
              <a:rPr lang="en-US" dirty="0" smtClean="0"/>
              <a:t>, </a:t>
            </a:r>
            <a:r>
              <a:rPr lang="en-US" dirty="0" err="1" smtClean="0"/>
              <a:t>esecuzione</a:t>
            </a:r>
            <a:r>
              <a:rPr lang="en-US" dirty="0" smtClean="0"/>
              <a:t> e </a:t>
            </a:r>
            <a:r>
              <a:rPr lang="en-US" dirty="0" err="1" smtClean="0"/>
              <a:t>distribuzione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container </a:t>
            </a:r>
            <a:r>
              <a:rPr lang="en-US" dirty="0" err="1" smtClean="0"/>
              <a:t>docker</a:t>
            </a:r>
            <a:r>
              <a:rPr lang="en-US" dirty="0" smtClean="0"/>
              <a:t>. E’ un </a:t>
            </a:r>
            <a:r>
              <a:rPr lang="en-US" dirty="0" err="1" smtClean="0"/>
              <a:t>processo</a:t>
            </a:r>
            <a:r>
              <a:rPr lang="en-US" dirty="0"/>
              <a:t> </a:t>
            </a:r>
            <a:r>
              <a:rPr lang="en-US" dirty="0" smtClean="0"/>
              <a:t>del Sistema operative con cui </a:t>
            </a:r>
            <a:r>
              <a:rPr lang="en-US" dirty="0" err="1" smtClean="0"/>
              <a:t>il</a:t>
            </a:r>
            <a:r>
              <a:rPr lang="en-US" dirty="0" smtClean="0"/>
              <a:t> client </a:t>
            </a:r>
            <a:r>
              <a:rPr lang="en-US" dirty="0" err="1" smtClean="0"/>
              <a:t>comunica</a:t>
            </a:r>
            <a:r>
              <a:rPr lang="en-US" dirty="0" smtClean="0"/>
              <a:t>.</a:t>
            </a:r>
          </a:p>
          <a:p>
            <a:endParaRPr lang="en-US" b="1" i="1" dirty="0" smtClean="0"/>
          </a:p>
          <a:p>
            <a:r>
              <a:rPr lang="en-US" b="1" i="1" dirty="0" err="1" smtClean="0"/>
              <a:t>Docker</a:t>
            </a:r>
            <a:r>
              <a:rPr lang="en-US" b="1" i="1" dirty="0" smtClean="0"/>
              <a:t> Client</a:t>
            </a:r>
            <a:r>
              <a:rPr lang="en-US" dirty="0" smtClean="0"/>
              <a:t> - CLI per </a:t>
            </a:r>
            <a:r>
              <a:rPr lang="en-US" dirty="0" err="1" smtClean="0"/>
              <a:t>interagire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demone</a:t>
            </a:r>
            <a:r>
              <a:rPr lang="en-US" dirty="0" smtClean="0"/>
              <a:t>.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esistono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GUI come </a:t>
            </a:r>
            <a:r>
              <a:rPr lang="en-US" dirty="0" err="1" smtClean="0">
                <a:hlinkClick r:id="rId2"/>
              </a:rPr>
              <a:t>Kitematic</a:t>
            </a:r>
            <a:r>
              <a:rPr lang="en-US" dirty="0" smtClean="0"/>
              <a:t>, </a:t>
            </a:r>
            <a:r>
              <a:rPr lang="en-US" dirty="0" err="1" smtClean="0"/>
              <a:t>VSCode</a:t>
            </a:r>
            <a:r>
              <a:rPr lang="en-US" dirty="0" smtClean="0"/>
              <a:t> …</a:t>
            </a:r>
          </a:p>
          <a:p>
            <a:endParaRPr lang="en-US" b="1" i="1" dirty="0"/>
          </a:p>
          <a:p>
            <a:r>
              <a:rPr lang="en-US" b="1" i="1" dirty="0" err="1" smtClean="0"/>
              <a:t>Docker</a:t>
            </a:r>
            <a:r>
              <a:rPr lang="en-US" b="1" i="1" dirty="0" smtClean="0"/>
              <a:t> Registry</a:t>
            </a:r>
            <a:r>
              <a:rPr lang="en-US" dirty="0"/>
              <a:t> </a:t>
            </a:r>
            <a:r>
              <a:rPr lang="en-US" dirty="0" smtClean="0"/>
              <a:t>- E’ un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immagini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. </a:t>
            </a:r>
            <a:r>
              <a:rPr lang="en-US" dirty="0" err="1" smtClean="0"/>
              <a:t>Docker</a:t>
            </a:r>
            <a:r>
              <a:rPr lang="en-US" dirty="0" smtClean="0"/>
              <a:t> Hub è un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err="1" smtClean="0"/>
              <a:t>pubblico</a:t>
            </a:r>
            <a:r>
              <a:rPr lang="en-US" dirty="0" smtClean="0"/>
              <a:t> con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immagini</a:t>
            </a:r>
            <a:r>
              <a:rPr lang="en-US" dirty="0" smtClean="0"/>
              <a:t> </a:t>
            </a:r>
            <a:r>
              <a:rPr lang="en-US" dirty="0" err="1" smtClean="0"/>
              <a:t>utilizzabili</a:t>
            </a:r>
            <a:r>
              <a:rPr lang="en-US" dirty="0" smtClean="0"/>
              <a:t> </a:t>
            </a:r>
            <a:r>
              <a:rPr lang="en-US" dirty="0" err="1" smtClean="0"/>
              <a:t>liberamente</a:t>
            </a:r>
            <a:r>
              <a:rPr lang="en-US" dirty="0" smtClean="0"/>
              <a:t>. Se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un </a:t>
            </a:r>
            <a:r>
              <a:rPr lang="en-US" dirty="0" err="1" smtClean="0"/>
              <a:t>registro</a:t>
            </a:r>
            <a:r>
              <a:rPr lang="en-US" dirty="0" smtClean="0"/>
              <a:t> private con le </a:t>
            </a:r>
            <a:r>
              <a:rPr lang="en-US" dirty="0" err="1" smtClean="0"/>
              <a:t>proprie</a:t>
            </a:r>
            <a:r>
              <a:rPr lang="en-US" dirty="0" smtClean="0"/>
              <a:t> </a:t>
            </a:r>
            <a:r>
              <a:rPr lang="en-US" dirty="0" err="1" smtClean="0"/>
              <a:t>immagini</a:t>
            </a:r>
            <a:r>
              <a:rPr lang="en-US" dirty="0" smtClean="0"/>
              <a:t> da </a:t>
            </a:r>
            <a:r>
              <a:rPr lang="en-US" dirty="0" err="1" smtClean="0"/>
              <a:t>scaricare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image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Una volta definito il </a:t>
            </a:r>
            <a:r>
              <a:rPr lang="it-IT" dirty="0" err="1" smtClean="0"/>
              <a:t>Dockerfile</a:t>
            </a:r>
            <a:r>
              <a:rPr lang="it-IT" dirty="0" smtClean="0"/>
              <a:t> che descrive l’immagine si passa alla fase di </a:t>
            </a:r>
            <a:r>
              <a:rPr lang="it-IT" dirty="0" err="1" smtClean="0"/>
              <a:t>build</a:t>
            </a:r>
            <a:r>
              <a:rPr lang="it-IT" dirty="0" smtClean="0"/>
              <a:t> … 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b="1" dirty="0" smtClean="0"/>
              <a:t>&gt; </a:t>
            </a:r>
            <a:r>
              <a:rPr lang="it-IT" b="1" dirty="0" err="1" smtClean="0"/>
              <a:t>docker</a:t>
            </a:r>
            <a:r>
              <a:rPr lang="it-IT" b="1" dirty="0" smtClean="0"/>
              <a:t> </a:t>
            </a:r>
            <a:r>
              <a:rPr lang="it-IT" b="1" dirty="0" err="1"/>
              <a:t>build</a:t>
            </a:r>
            <a:r>
              <a:rPr lang="it-IT" b="1" dirty="0"/>
              <a:t> -t </a:t>
            </a:r>
            <a:r>
              <a:rPr lang="it-IT" b="1" dirty="0" smtClean="0"/>
              <a:t>&lt;</a:t>
            </a:r>
            <a:r>
              <a:rPr lang="it-IT" b="1" dirty="0" err="1" smtClean="0"/>
              <a:t>nome_immagine</a:t>
            </a:r>
            <a:r>
              <a:rPr lang="it-IT" b="1" dirty="0" smtClean="0"/>
              <a:t>&gt; 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E’ il comando che  ci permette di </a:t>
            </a:r>
            <a:r>
              <a:rPr lang="it-IT" dirty="0" err="1" smtClean="0"/>
              <a:t>buildare</a:t>
            </a:r>
            <a:r>
              <a:rPr lang="it-IT" dirty="0" smtClean="0"/>
              <a:t> l’immagine partendo dalla directory in cui abbiamo </a:t>
            </a:r>
            <a:r>
              <a:rPr lang="it-IT" dirty="0" err="1" smtClean="0"/>
              <a:t>buildato</a:t>
            </a:r>
            <a:r>
              <a:rPr lang="it-IT" dirty="0" smtClean="0"/>
              <a:t> i sorgenti. Ma dove è l’output?? Con il comando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 smtClean="0"/>
              <a:t>&gt; </a:t>
            </a:r>
            <a:r>
              <a:rPr lang="it-IT" b="1" dirty="0" err="1"/>
              <a:t>d</a:t>
            </a:r>
            <a:r>
              <a:rPr lang="it-IT" b="1" dirty="0" err="1" smtClean="0"/>
              <a:t>ocker</a:t>
            </a:r>
            <a:r>
              <a:rPr lang="it-IT" b="1" dirty="0" smtClean="0"/>
              <a:t> images </a:t>
            </a:r>
            <a:r>
              <a:rPr lang="it-IT" dirty="0" smtClean="0"/>
              <a:t>-&gt; possiamo vedere le immagini </a:t>
            </a:r>
            <a:r>
              <a:rPr lang="it-IT" dirty="0" err="1" smtClean="0"/>
              <a:t>buildate</a:t>
            </a:r>
            <a:r>
              <a:rPr lang="it-IT" dirty="0" smtClean="0"/>
              <a:t> localmente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3975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1610</TotalTime>
  <Words>693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Retrospettivo</vt:lpstr>
      <vt:lpstr>Microservizi</vt:lpstr>
      <vt:lpstr>Contenuti del corso</vt:lpstr>
      <vt:lpstr>Docker</vt:lpstr>
      <vt:lpstr>Docker process</vt:lpstr>
      <vt:lpstr>Docker dev</vt:lpstr>
      <vt:lpstr>Docker image vs container</vt:lpstr>
      <vt:lpstr>Dockerfile</vt:lpstr>
      <vt:lpstr>Docker daemon, client ad registry</vt:lpstr>
      <vt:lpstr>Docker build image</vt:lpstr>
      <vt:lpstr>Docker commands</vt:lpstr>
      <vt:lpstr>Docker run</vt:lpstr>
      <vt:lpstr>Docker comandi utili</vt:lpstr>
      <vt:lpstr>Docker … proviamo un container</vt:lpstr>
      <vt:lpstr>Kubernetes</vt:lpstr>
      <vt:lpstr>Kubernetes architettura</vt:lpstr>
      <vt:lpstr>Kubernetes</vt:lpstr>
      <vt:lpstr>Kubernetes</vt:lpstr>
      <vt:lpstr>Kubernetes</vt:lpstr>
      <vt:lpstr>Kubernetes</vt:lpstr>
      <vt:lpstr>Kubernetes</vt:lpstr>
      <vt:lpstr>Riferimenti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Microservizi</dc:title>
  <dc:creator>Sergio Gennari</dc:creator>
  <cp:lastModifiedBy>Sergio Gennari</cp:lastModifiedBy>
  <cp:revision>133</cp:revision>
  <dcterms:created xsi:type="dcterms:W3CDTF">2020-04-02T07:21:57Z</dcterms:created>
  <dcterms:modified xsi:type="dcterms:W3CDTF">2020-04-08T07:55:25Z</dcterms:modified>
</cp:coreProperties>
</file>