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9" r:id="rId13"/>
    <p:sldId id="268" r:id="rId14"/>
    <p:sldId id="267" r:id="rId15"/>
    <p:sldId id="270" r:id="rId16"/>
    <p:sldId id="276" r:id="rId17"/>
    <p:sldId id="277" r:id="rId18"/>
    <p:sldId id="269" r:id="rId19"/>
    <p:sldId id="271" r:id="rId20"/>
    <p:sldId id="272" r:id="rId21"/>
    <p:sldId id="273" r:id="rId22"/>
    <p:sldId id="274" r:id="rId23"/>
    <p:sldId id="278" r:id="rId24"/>
    <p:sldId id="27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39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1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1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9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2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9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8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3E7D0B-B4EF-4338-A038-4ED113BA82F1}" type="datetimeFigureOut">
              <a:rPr lang="it-IT" smtClean="0"/>
              <a:t>05/04/2020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apache-kafka-getting-started" TargetMode="External"/><Relationship Id="rId2" Type="http://schemas.openxmlformats.org/officeDocument/2006/relationships/hyperlink" Target="https://www.pluralsight.com/courses/microservices-fundament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uralsight.com/courses/mongodb-introduc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python-fundamentals" TargetMode="External"/><Relationship Id="rId2" Type="http://schemas.openxmlformats.org/officeDocument/2006/relationships/hyperlink" Target="https://www.pluralsight.com/courses/java-microservices-spring-cloud-coordinating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luralsight.com/courses/getting-started-kubernete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/latest/modules/k8s_module.html" TargetMode="External"/><Relationship Id="rId13" Type="http://schemas.openxmlformats.org/officeDocument/2006/relationships/hyperlink" Target="https://docs.microsoft.com/it-it/dotnet/architecture/microservices/architect-microservice-container-applications/" TargetMode="External"/><Relationship Id="rId3" Type="http://schemas.openxmlformats.org/officeDocument/2006/relationships/hyperlink" Target="https://reflectoring.io/7-reasons-for-consumer-driven-contracts/" TargetMode="External"/><Relationship Id="rId7" Type="http://schemas.openxmlformats.org/officeDocument/2006/relationships/hyperlink" Target="https://logz.io/blog/grafana-vs-kibana/" TargetMode="External"/><Relationship Id="rId12" Type="http://schemas.openxmlformats.org/officeDocument/2006/relationships/hyperlink" Target="https://opensource.com/article/17/5/colorful-deployments" TargetMode="External"/><Relationship Id="rId2" Type="http://schemas.openxmlformats.org/officeDocument/2006/relationships/hyperlink" Target="https://www.redhat.com/it/topics/microservices/what-are-micro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fana.com/docs/grafana/latest/features/datasources/elasticsearch/" TargetMode="External"/><Relationship Id="rId11" Type="http://schemas.openxmlformats.org/officeDocument/2006/relationships/hyperlink" Target="https://dev.to/mostlyjason/intro-to-deployment-strategies-blue-green-canary-and-more-3a3" TargetMode="External"/><Relationship Id="rId5" Type="http://schemas.openxmlformats.org/officeDocument/2006/relationships/hyperlink" Target="https://www.elastic.co/webinars/introduction-elk-stack" TargetMode="External"/><Relationship Id="rId10" Type="http://schemas.openxmlformats.org/officeDocument/2006/relationships/hyperlink" Target="https://kubernetes.io/" TargetMode="External"/><Relationship Id="rId4" Type="http://schemas.openxmlformats.org/officeDocument/2006/relationships/hyperlink" Target="https://en.wikipedia.org/wiki/Domain-driven_design" TargetMode="External"/><Relationship Id="rId9" Type="http://schemas.openxmlformats.org/officeDocument/2006/relationships/hyperlink" Target="https://docs.gitlab.com/ee/ci/pipelin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Microservizi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Corso su architettura e sviluppo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25" y="2027487"/>
            <a:ext cx="4227754" cy="3884861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2027487"/>
            <a:ext cx="5830645" cy="381862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it-IT" b="1" dirty="0" err="1" smtClean="0"/>
              <a:t>Microservizio</a:t>
            </a:r>
            <a:endParaRPr lang="it-IT" b="1" dirty="0" smtClean="0"/>
          </a:p>
          <a:p>
            <a:pPr marL="201168" lvl="1" indent="0">
              <a:buFont typeface="Calibri" pitchFamily="34" charset="0"/>
              <a:buNone/>
            </a:pPr>
            <a:endParaRPr lang="it-IT" dirty="0" smtClean="0"/>
          </a:p>
          <a:p>
            <a:pPr marL="201168" lvl="1" indent="0">
              <a:buFont typeface="Calibri" pitchFamily="34" charset="0"/>
              <a:buNone/>
            </a:pPr>
            <a:r>
              <a:rPr lang="it-IT" dirty="0" smtClean="0"/>
              <a:t>Le operazioni esposte non devono rispecchiare la forma delle tecnologie interne, ma la forma delle funzionalità semantiche che il </a:t>
            </a:r>
            <a:r>
              <a:rPr lang="it-IT" b="1" dirty="0" err="1" smtClean="0"/>
              <a:t>Bounded</a:t>
            </a:r>
            <a:r>
              <a:rPr lang="it-IT" b="1" dirty="0" smtClean="0"/>
              <a:t> </a:t>
            </a:r>
            <a:r>
              <a:rPr lang="it-IT" b="1" dirty="0" err="1" smtClean="0"/>
              <a:t>Context</a:t>
            </a:r>
            <a:r>
              <a:rPr lang="it-IT" b="1" dirty="0" smtClean="0"/>
              <a:t>, </a:t>
            </a:r>
            <a:r>
              <a:rPr lang="it-IT" dirty="0" smtClean="0"/>
              <a:t>attorno al quale si costruisce il </a:t>
            </a:r>
            <a:r>
              <a:rPr lang="it-IT" dirty="0" err="1" smtClean="0"/>
              <a:t>microservizio</a:t>
            </a:r>
            <a:r>
              <a:rPr lang="it-IT" dirty="0" smtClean="0"/>
              <a:t>, </a:t>
            </a:r>
            <a:r>
              <a:rPr lang="it-IT" dirty="0" err="1" smtClean="0"/>
              <a:t>oﬀre</a:t>
            </a:r>
            <a:r>
              <a:rPr lang="it-IT" dirty="0" smtClean="0"/>
              <a:t>.</a:t>
            </a:r>
          </a:p>
          <a:p>
            <a:pPr marL="201168" lvl="1" indent="0">
              <a:buFont typeface="Calibri" pitchFamily="34" charset="0"/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dirty="0" smtClean="0"/>
              <a:t>E’ possibile scegliere soluzioni diverse che rispondano alle diverse necessità nell’aggregare i propri dati. Ad esempio qualunque sia la scelta, è molto importante che nulla dall’esterno del </a:t>
            </a:r>
            <a:r>
              <a:rPr lang="it-IT" dirty="0" err="1" smtClean="0"/>
              <a:t>microservizio</a:t>
            </a:r>
            <a:r>
              <a:rPr lang="it-IT" dirty="0" smtClean="0"/>
              <a:t> possa </a:t>
            </a:r>
            <a:r>
              <a:rPr lang="it-IT" dirty="0" err="1" smtClean="0"/>
              <a:t>eﬀettuare</a:t>
            </a:r>
            <a:r>
              <a:rPr lang="it-IT" dirty="0" smtClean="0"/>
              <a:t> comunicazioni dirette </a:t>
            </a:r>
            <a:r>
              <a:rPr lang="it-IT" dirty="0"/>
              <a:t>al database. Questo infatti, essendo considerato un dettaglio implementativo, potrebbe venire sostituito da una nuova tecnologia</a:t>
            </a:r>
            <a:endParaRPr lang="it-IT" dirty="0" smtClean="0"/>
          </a:p>
          <a:p>
            <a:pPr marL="201168" lvl="1" indent="0">
              <a:buFont typeface="Calibri" pitchFamily="34" charset="0"/>
              <a:buNone/>
            </a:pPr>
            <a:endParaRPr lang="it-IT" dirty="0" smtClean="0"/>
          </a:p>
          <a:p>
            <a:pPr marL="201168" lvl="1" indent="0">
              <a:buFont typeface="Calibri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5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</a:t>
            </a:r>
            <a:r>
              <a:rPr lang="it-IT" dirty="0" err="1"/>
              <a:t>Pre</a:t>
            </a:r>
            <a:r>
              <a:rPr lang="it-IT" dirty="0"/>
              <a:t> – </a:t>
            </a:r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L’Unit </a:t>
            </a:r>
            <a:r>
              <a:rPr lang="it-IT" b="1" dirty="0" err="1"/>
              <a:t>Testing</a:t>
            </a:r>
            <a:r>
              <a:rPr lang="it-IT" b="1" dirty="0"/>
              <a:t> </a:t>
            </a:r>
            <a:r>
              <a:rPr lang="it-IT" dirty="0"/>
              <a:t>è</a:t>
            </a:r>
            <a:r>
              <a:rPr lang="it-IT" dirty="0" smtClean="0"/>
              <a:t> </a:t>
            </a:r>
            <a:r>
              <a:rPr lang="it-IT" dirty="0"/>
              <a:t>la forma </a:t>
            </a:r>
            <a:r>
              <a:rPr lang="it-IT" dirty="0" smtClean="0"/>
              <a:t>base </a:t>
            </a:r>
            <a:r>
              <a:rPr lang="it-IT" dirty="0"/>
              <a:t>per garantire che la </a:t>
            </a:r>
            <a:r>
              <a:rPr lang="it-IT" dirty="0" smtClean="0"/>
              <a:t>qualità </a:t>
            </a:r>
            <a:r>
              <a:rPr lang="it-IT" dirty="0"/>
              <a:t>del </a:t>
            </a:r>
            <a:r>
              <a:rPr lang="it-IT" dirty="0" err="1"/>
              <a:t>microservizio</a:t>
            </a:r>
            <a:r>
              <a:rPr lang="it-IT" dirty="0"/>
              <a:t> rispetti la parte di dominio che sta </a:t>
            </a:r>
            <a:r>
              <a:rPr lang="it-IT" dirty="0" smtClean="0"/>
              <a:t>modellando.</a:t>
            </a:r>
          </a:p>
          <a:p>
            <a:endParaRPr lang="it-IT" dirty="0" smtClean="0"/>
          </a:p>
          <a:p>
            <a:r>
              <a:rPr lang="it-IT" b="1" dirty="0" smtClean="0"/>
              <a:t>Il </a:t>
            </a:r>
            <a:r>
              <a:rPr lang="it-IT" b="1" dirty="0"/>
              <a:t>Service </a:t>
            </a:r>
            <a:r>
              <a:rPr lang="it-IT" b="1" dirty="0" err="1"/>
              <a:t>Testing</a:t>
            </a:r>
            <a:r>
              <a:rPr lang="it-IT" dirty="0"/>
              <a:t> </a:t>
            </a:r>
            <a:r>
              <a:rPr lang="it-IT" dirty="0" smtClean="0"/>
              <a:t>si basa sulla </a:t>
            </a:r>
            <a:r>
              <a:rPr lang="it-IT" dirty="0"/>
              <a:t>la </a:t>
            </a:r>
            <a:r>
              <a:rPr lang="it-IT" dirty="0" smtClean="0"/>
              <a:t>capacit</a:t>
            </a:r>
            <a:r>
              <a:rPr lang="it-IT" dirty="0"/>
              <a:t>à</a:t>
            </a:r>
            <a:r>
              <a:rPr lang="it-IT" dirty="0" smtClean="0"/>
              <a:t> </a:t>
            </a:r>
            <a:r>
              <a:rPr lang="it-IT" dirty="0"/>
              <a:t>di interagire con altri </a:t>
            </a:r>
            <a:r>
              <a:rPr lang="it-IT" dirty="0" smtClean="0"/>
              <a:t>produttori </a:t>
            </a:r>
            <a:r>
              <a:rPr lang="it-IT" dirty="0"/>
              <a:t>e consumatori. Il punto centrale del </a:t>
            </a:r>
            <a:r>
              <a:rPr lang="it-IT" dirty="0" err="1"/>
              <a:t>testing</a:t>
            </a:r>
            <a:r>
              <a:rPr lang="it-IT" dirty="0"/>
              <a:t>, tuttavia, è</a:t>
            </a:r>
            <a:r>
              <a:rPr lang="it-IT" dirty="0" smtClean="0"/>
              <a:t> </a:t>
            </a:r>
            <a:r>
              <a:rPr lang="it-IT" dirty="0"/>
              <a:t>ancora il nuovo </a:t>
            </a:r>
            <a:r>
              <a:rPr lang="it-IT" dirty="0" err="1"/>
              <a:t>microservizio</a:t>
            </a:r>
            <a:r>
              <a:rPr lang="it-IT" dirty="0"/>
              <a:t>, quindi i collaboratori esistono sotto forma di </a:t>
            </a:r>
            <a:r>
              <a:rPr lang="it-IT" dirty="0" err="1" smtClean="0"/>
              <a:t>mock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ConsumerDriven</a:t>
            </a:r>
            <a:r>
              <a:rPr lang="it-IT" b="1" dirty="0" smtClean="0"/>
              <a:t> </a:t>
            </a:r>
            <a:r>
              <a:rPr lang="it-IT" b="1" dirty="0" err="1" smtClean="0"/>
              <a:t>Testing</a:t>
            </a:r>
            <a:r>
              <a:rPr lang="it-IT" dirty="0" smtClean="0"/>
              <a:t>, riguarda la generazione di interfacce che rispondono alle richieste possibili da parte dei consumere.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Post-Production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b="1" dirty="0" smtClean="0"/>
          </a:p>
          <a:p>
            <a:r>
              <a:rPr lang="it-IT" b="1" dirty="0" smtClean="0"/>
              <a:t>Standard / </a:t>
            </a:r>
            <a:r>
              <a:rPr lang="it-IT" b="1" dirty="0" err="1" smtClean="0"/>
              <a:t>Smoke</a:t>
            </a:r>
            <a:r>
              <a:rPr lang="it-IT" b="1" dirty="0" smtClean="0"/>
              <a:t> test:</a:t>
            </a:r>
            <a:r>
              <a:rPr lang="it-IT" dirty="0" smtClean="0"/>
              <a:t> Una </a:t>
            </a:r>
            <a:r>
              <a:rPr lang="it-IT" dirty="0"/>
              <a:t>serie di test indirizzati a confermare che il </a:t>
            </a:r>
            <a:r>
              <a:rPr lang="it-IT" dirty="0" err="1"/>
              <a:t>deployment</a:t>
            </a:r>
            <a:r>
              <a:rPr lang="it-IT" dirty="0"/>
              <a:t> del </a:t>
            </a:r>
            <a:r>
              <a:rPr lang="it-IT" dirty="0" err="1"/>
              <a:t>microservizio</a:t>
            </a:r>
            <a:r>
              <a:rPr lang="it-IT" dirty="0"/>
              <a:t> abbia avuto esito positivo. Una volta superati i test della suite, il </a:t>
            </a:r>
            <a:r>
              <a:rPr lang="it-IT" dirty="0" err="1"/>
              <a:t>microservizio</a:t>
            </a:r>
            <a:r>
              <a:rPr lang="it-IT" dirty="0"/>
              <a:t> è</a:t>
            </a:r>
            <a:r>
              <a:rPr lang="it-IT" dirty="0" smtClean="0"/>
              <a:t> </a:t>
            </a:r>
            <a:r>
              <a:rPr lang="it-IT" dirty="0"/>
              <a:t>pronto per la produzione, e viene reso di pubblico dominio.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45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 voler </a:t>
            </a:r>
            <a:r>
              <a:rPr lang="it-IT" dirty="0" err="1"/>
              <a:t>deployare</a:t>
            </a:r>
            <a:r>
              <a:rPr lang="it-IT" dirty="0"/>
              <a:t> un nuovo </a:t>
            </a:r>
            <a:r>
              <a:rPr lang="it-IT" dirty="0" err="1"/>
              <a:t>microservizio</a:t>
            </a:r>
            <a:r>
              <a:rPr lang="it-IT" dirty="0"/>
              <a:t> o la nuova versione di uno </a:t>
            </a:r>
            <a:r>
              <a:rPr lang="it-IT" dirty="0" smtClean="0"/>
              <a:t>già </a:t>
            </a:r>
            <a:r>
              <a:rPr lang="it-IT" dirty="0"/>
              <a:t>esistente, tale operazione non </a:t>
            </a:r>
            <a:r>
              <a:rPr lang="it-IT" dirty="0" smtClean="0"/>
              <a:t>dovrebbe alterare </a:t>
            </a:r>
            <a:r>
              <a:rPr lang="it-IT" dirty="0"/>
              <a:t>lo stato del sistema</a:t>
            </a:r>
            <a:r>
              <a:rPr lang="it-IT" dirty="0" smtClean="0"/>
              <a:t>. E’ possibile anche assegnare priorità ai diversi </a:t>
            </a:r>
            <a:r>
              <a:rPr lang="it-IT" dirty="0" err="1" smtClean="0"/>
              <a:t>microservizi</a:t>
            </a:r>
            <a:endParaRPr lang="it-IT" dirty="0" smtClean="0"/>
          </a:p>
          <a:p>
            <a:endParaRPr lang="it-IT" dirty="0"/>
          </a:p>
          <a:p>
            <a:r>
              <a:rPr lang="it-IT" b="1" dirty="0"/>
              <a:t>Deployment </a:t>
            </a:r>
            <a:r>
              <a:rPr lang="it-IT" b="1" dirty="0" err="1"/>
              <a:t>strategies</a:t>
            </a:r>
            <a:r>
              <a:rPr lang="it-IT" b="1" dirty="0"/>
              <a:t>, Big-bang, Blue-green, </a:t>
            </a:r>
            <a:r>
              <a:rPr lang="it-IT" b="1" dirty="0" err="1"/>
              <a:t>Canary</a:t>
            </a:r>
            <a:r>
              <a:rPr lang="it-IT" b="1" dirty="0"/>
              <a:t>: </a:t>
            </a:r>
            <a:r>
              <a:rPr lang="it-IT" dirty="0"/>
              <a:t>si tratta delle strategie per il </a:t>
            </a:r>
            <a:r>
              <a:rPr lang="it-IT" dirty="0" err="1"/>
              <a:t>deploy</a:t>
            </a:r>
            <a:r>
              <a:rPr lang="it-IT" dirty="0"/>
              <a:t> dei nuovi </a:t>
            </a:r>
            <a:r>
              <a:rPr lang="it-IT" dirty="0" err="1"/>
              <a:t>microservizi</a:t>
            </a:r>
            <a:r>
              <a:rPr lang="it-IT" dirty="0"/>
              <a:t> o di sostituzione dei </a:t>
            </a:r>
            <a:r>
              <a:rPr lang="it-IT" dirty="0" err="1"/>
              <a:t>precendenti</a:t>
            </a:r>
            <a:r>
              <a:rPr lang="it-IT" dirty="0"/>
              <a:t>.</a:t>
            </a:r>
          </a:p>
          <a:p>
            <a:r>
              <a:rPr lang="it-IT" b="1" dirty="0"/>
              <a:t>Big-bang</a:t>
            </a:r>
            <a:r>
              <a:rPr lang="it-IT" dirty="0"/>
              <a:t>: aggiornamento massivo del sistema</a:t>
            </a:r>
          </a:p>
          <a:p>
            <a:r>
              <a:rPr lang="it-IT" b="1" dirty="0"/>
              <a:t>Blue-green</a:t>
            </a:r>
            <a:r>
              <a:rPr lang="it-IT" dirty="0"/>
              <a:t>: aggiornamento con due sistemi dirottando il traffico attraverso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balancer</a:t>
            </a:r>
            <a:endParaRPr lang="it-IT" dirty="0"/>
          </a:p>
          <a:p>
            <a:r>
              <a:rPr lang="it-IT" b="1" dirty="0" err="1"/>
              <a:t>Canary</a:t>
            </a:r>
            <a:r>
              <a:rPr lang="it-IT" b="1" dirty="0"/>
              <a:t>: </a:t>
            </a:r>
            <a:r>
              <a:rPr lang="it-IT" dirty="0"/>
              <a:t>Simile Blue-green con dirottamento di traffico graduale.</a:t>
            </a:r>
            <a:endParaRPr lang="it-IT" b="1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1495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Delivery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Gestire </a:t>
            </a:r>
            <a:r>
              <a:rPr lang="it-IT" dirty="0"/>
              <a:t>le fasi di sviluppo, </a:t>
            </a:r>
            <a:r>
              <a:rPr lang="it-IT" dirty="0" err="1"/>
              <a:t>testing</a:t>
            </a:r>
            <a:r>
              <a:rPr lang="it-IT" dirty="0"/>
              <a:t>, </a:t>
            </a:r>
            <a:r>
              <a:rPr lang="it-IT" dirty="0" err="1"/>
              <a:t>deploy</a:t>
            </a:r>
            <a:r>
              <a:rPr lang="it-IT" dirty="0"/>
              <a:t> e </a:t>
            </a:r>
            <a:r>
              <a:rPr lang="it-IT" dirty="0" err="1"/>
              <a:t>debug</a:t>
            </a:r>
            <a:r>
              <a:rPr lang="it-IT" dirty="0"/>
              <a:t> tramite lavoro manuale diventa in maniera estremamente rapida un collo di </a:t>
            </a:r>
            <a:r>
              <a:rPr lang="it-IT" dirty="0" smtClean="0"/>
              <a:t>per </a:t>
            </a:r>
            <a:r>
              <a:rPr lang="it-IT" dirty="0"/>
              <a:t>la natura in costante evoluzione del sistema. Tuttavia, la pratica denominata </a:t>
            </a:r>
            <a:r>
              <a:rPr lang="it-IT" dirty="0" err="1"/>
              <a:t>Continuos</a:t>
            </a:r>
            <a:r>
              <a:rPr lang="it-IT" dirty="0"/>
              <a:t> Delivery mira esattamente a risolvere questo </a:t>
            </a:r>
            <a:r>
              <a:rPr lang="it-IT" dirty="0" smtClean="0"/>
              <a:t>problema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Avendo </a:t>
            </a:r>
            <a:r>
              <a:rPr lang="it-IT" dirty="0"/>
              <a:t>ottenuto una corretta compilazione, la fase successiva consiste nell’esecuzione di tutti i test ritenuti veloci, </a:t>
            </a:r>
            <a:r>
              <a:rPr lang="it-IT" dirty="0" smtClean="0"/>
              <a:t>come </a:t>
            </a:r>
            <a:r>
              <a:rPr lang="it-IT" dirty="0"/>
              <a:t>l’Unit </a:t>
            </a:r>
            <a:r>
              <a:rPr lang="it-IT" dirty="0" err="1"/>
              <a:t>Testing</a:t>
            </a:r>
            <a:r>
              <a:rPr lang="it-IT" dirty="0"/>
              <a:t>. Subito dopo vengono </a:t>
            </a:r>
            <a:r>
              <a:rPr lang="it-IT" dirty="0" smtClean="0"/>
              <a:t>i </a:t>
            </a:r>
            <a:r>
              <a:rPr lang="it-IT" dirty="0"/>
              <a:t>test </a:t>
            </a:r>
            <a:r>
              <a:rPr lang="it-IT" dirty="0" smtClean="0"/>
              <a:t>più </a:t>
            </a:r>
            <a:r>
              <a:rPr lang="it-IT" dirty="0"/>
              <a:t>lenti, che </a:t>
            </a:r>
            <a:r>
              <a:rPr lang="it-IT" dirty="0" smtClean="0"/>
              <a:t>generalmente </a:t>
            </a:r>
            <a:r>
              <a:rPr lang="it-IT" dirty="0"/>
              <a:t>includono comunicazione reale tramite la </a:t>
            </a:r>
            <a:r>
              <a:rPr lang="it-IT" dirty="0" smtClean="0"/>
              <a:t>rete.</a:t>
            </a:r>
          </a:p>
          <a:p>
            <a:r>
              <a:rPr lang="it-IT" dirty="0" smtClean="0"/>
              <a:t>L’User </a:t>
            </a:r>
            <a:r>
              <a:rPr lang="it-IT" dirty="0" err="1"/>
              <a:t>Acceptance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(UAT) è</a:t>
            </a:r>
            <a:r>
              <a:rPr lang="it-IT" dirty="0" smtClean="0"/>
              <a:t> </a:t>
            </a:r>
            <a:r>
              <a:rPr lang="it-IT" dirty="0"/>
              <a:t>la </a:t>
            </a:r>
            <a:r>
              <a:rPr lang="it-IT" dirty="0" err="1"/>
              <a:t>certiﬁcazione</a:t>
            </a:r>
            <a:r>
              <a:rPr lang="it-IT" dirty="0"/>
              <a:t> </a:t>
            </a:r>
            <a:r>
              <a:rPr lang="it-IT" dirty="0" smtClean="0"/>
              <a:t>dell’</a:t>
            </a:r>
            <a:r>
              <a:rPr lang="it-IT" dirty="0" err="1" smtClean="0"/>
              <a:t>eﬀettivo</a:t>
            </a:r>
            <a:r>
              <a:rPr lang="it-IT" dirty="0" smtClean="0"/>
              <a:t> funzionamento richiesto </a:t>
            </a:r>
            <a:r>
              <a:rPr lang="it-IT" dirty="0"/>
              <a:t>da parte degli utenti </a:t>
            </a:r>
            <a:r>
              <a:rPr lang="it-IT" dirty="0" err="1"/>
              <a:t>ﬁnali</a:t>
            </a:r>
            <a:r>
              <a:rPr lang="it-IT" dirty="0"/>
              <a:t>.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05" y="3129395"/>
            <a:ext cx="7524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Resilienza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comunicazione </a:t>
            </a:r>
            <a:r>
              <a:rPr lang="it-IT" dirty="0" smtClean="0"/>
              <a:t>è l’attività </a:t>
            </a:r>
            <a:r>
              <a:rPr lang="it-IT" dirty="0"/>
              <a:t>principale che viene svolta a livello di sistema: un errore all’interno di un singolo </a:t>
            </a:r>
            <a:r>
              <a:rPr lang="it-IT" dirty="0" err="1"/>
              <a:t>microservizio</a:t>
            </a:r>
            <a:r>
              <a:rPr lang="it-IT" dirty="0"/>
              <a:t> avrebbe importanza solo nel momento in cui tale errore venisse propagato verso gli </a:t>
            </a:r>
            <a:r>
              <a:rPr lang="it-IT" dirty="0" smtClean="0"/>
              <a:t>altri.</a:t>
            </a:r>
            <a:endParaRPr lang="it-IT" dirty="0"/>
          </a:p>
          <a:p>
            <a:endParaRPr lang="it-IT" dirty="0"/>
          </a:p>
          <a:p>
            <a:r>
              <a:rPr lang="it-IT" dirty="0"/>
              <a:t>L’insieme delle “</a:t>
            </a:r>
            <a:r>
              <a:rPr lang="it-IT" b="1" dirty="0"/>
              <a:t>Otto assunzioni sbagliate della computazione distribuita</a:t>
            </a:r>
            <a:r>
              <a:rPr lang="it-IT" dirty="0"/>
              <a:t>” fornisce un ottimo punto di partenza per regolare la comunicazione fra i </a:t>
            </a:r>
            <a:r>
              <a:rPr lang="it-IT" dirty="0" err="1"/>
              <a:t>microservizi</a:t>
            </a:r>
            <a:r>
              <a:rPr lang="it-IT" dirty="0"/>
              <a:t>, specialmente cercando di ottenere la massima autonomia</a:t>
            </a:r>
          </a:p>
          <a:p>
            <a:r>
              <a:rPr lang="it-IT" b="1" dirty="0"/>
              <a:t>La rete è</a:t>
            </a:r>
            <a:r>
              <a:rPr lang="it-IT" b="1" dirty="0" smtClean="0"/>
              <a:t> </a:t>
            </a:r>
            <a:r>
              <a:rPr lang="it-IT" b="1" dirty="0"/>
              <a:t>infallibile </a:t>
            </a:r>
            <a:r>
              <a:rPr lang="it-IT" dirty="0"/>
              <a:t>– tutti i </a:t>
            </a:r>
            <a:r>
              <a:rPr lang="it-IT" dirty="0" err="1"/>
              <a:t>microservizi</a:t>
            </a:r>
            <a:r>
              <a:rPr lang="it-IT" dirty="0"/>
              <a:t> devono considerare l’evenienza che le richieste </a:t>
            </a:r>
            <a:r>
              <a:rPr lang="it-IT" dirty="0" err="1"/>
              <a:t>eﬀettuate</a:t>
            </a:r>
            <a:r>
              <a:rPr lang="it-IT" dirty="0"/>
              <a:t> potrebbero non venire evase, o essere </a:t>
            </a:r>
            <a:r>
              <a:rPr lang="it-IT" dirty="0" smtClean="0"/>
              <a:t>danneggiate</a:t>
            </a:r>
            <a:endParaRPr lang="it-IT" dirty="0"/>
          </a:p>
          <a:p>
            <a:r>
              <a:rPr lang="it-IT" b="1" dirty="0" smtClean="0"/>
              <a:t>La </a:t>
            </a:r>
            <a:r>
              <a:rPr lang="it-IT" b="1" dirty="0"/>
              <a:t>latenza è</a:t>
            </a:r>
            <a:r>
              <a:rPr lang="it-IT" b="1" dirty="0" smtClean="0"/>
              <a:t> </a:t>
            </a:r>
            <a:r>
              <a:rPr lang="it-IT" b="1" dirty="0"/>
              <a:t>nulla </a:t>
            </a:r>
            <a:r>
              <a:rPr lang="it-IT" dirty="0"/>
              <a:t>– </a:t>
            </a:r>
            <a:r>
              <a:rPr lang="it-IT" dirty="0" smtClean="0"/>
              <a:t>la latenza </a:t>
            </a:r>
            <a:r>
              <a:rPr lang="it-IT" dirty="0"/>
              <a:t>`e il prezzo imposto dalla </a:t>
            </a:r>
            <a:r>
              <a:rPr lang="it-IT" dirty="0" err="1"/>
              <a:t>ﬁsica</a:t>
            </a:r>
            <a:r>
              <a:rPr lang="it-IT" dirty="0"/>
              <a:t> per ottenere la </a:t>
            </a:r>
            <a:r>
              <a:rPr lang="it-IT" dirty="0" err="1"/>
              <a:t>possibilita`</a:t>
            </a:r>
            <a:r>
              <a:rPr lang="it-IT" dirty="0"/>
              <a:t> di distribuirsi nello spazio</a:t>
            </a:r>
          </a:p>
        </p:txBody>
      </p:sp>
    </p:spTree>
    <p:extLst>
      <p:ext uri="{BB962C8B-B14F-4D97-AF65-F5344CB8AC3E}">
        <p14:creationId xmlns:p14="http://schemas.microsoft.com/office/powerpoint/2010/main" val="13738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Resilienza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La </a:t>
            </a:r>
            <a:r>
              <a:rPr lang="it-IT" b="1" dirty="0"/>
              <a:t>banda </a:t>
            </a:r>
            <a:r>
              <a:rPr lang="it-IT" b="1" dirty="0" smtClean="0"/>
              <a:t>è </a:t>
            </a:r>
            <a:r>
              <a:rPr lang="it-IT" b="1" dirty="0" err="1" smtClean="0"/>
              <a:t>inﬁnita</a:t>
            </a:r>
            <a:r>
              <a:rPr lang="it-IT" b="1" dirty="0" smtClean="0"/>
              <a:t> </a:t>
            </a:r>
            <a:r>
              <a:rPr lang="it-IT" dirty="0"/>
              <a:t>– corollario dell’assunzione </a:t>
            </a:r>
            <a:r>
              <a:rPr lang="it-IT" dirty="0" smtClean="0"/>
              <a:t>precedente</a:t>
            </a:r>
          </a:p>
          <a:p>
            <a:r>
              <a:rPr lang="it-IT" b="1" dirty="0"/>
              <a:t>La rete è</a:t>
            </a:r>
            <a:r>
              <a:rPr lang="it-IT" b="1" dirty="0" smtClean="0"/>
              <a:t> </a:t>
            </a:r>
            <a:r>
              <a:rPr lang="it-IT" b="1" dirty="0"/>
              <a:t>sicura </a:t>
            </a:r>
            <a:r>
              <a:rPr lang="it-IT" dirty="0"/>
              <a:t>– la rete è</a:t>
            </a:r>
            <a:r>
              <a:rPr lang="it-IT" dirty="0" smtClean="0"/>
              <a:t> </a:t>
            </a:r>
            <a:r>
              <a:rPr lang="it-IT" dirty="0"/>
              <a:t>strutturata secondo lo stesso principio di mezzo di comunicazione agnostico con il quale è</a:t>
            </a:r>
            <a:r>
              <a:rPr lang="it-IT" dirty="0" smtClean="0"/>
              <a:t> consigliato </a:t>
            </a:r>
            <a:r>
              <a:rPr lang="it-IT" dirty="0"/>
              <a:t>di sviluppare i </a:t>
            </a:r>
            <a:r>
              <a:rPr lang="it-IT" dirty="0" err="1"/>
              <a:t>microservizi</a:t>
            </a:r>
            <a:r>
              <a:rPr lang="it-IT" dirty="0"/>
              <a:t>. </a:t>
            </a:r>
            <a:endParaRPr lang="it-IT" dirty="0" smtClean="0"/>
          </a:p>
          <a:p>
            <a:endParaRPr lang="it-IT" dirty="0"/>
          </a:p>
          <a:p>
            <a:r>
              <a:rPr lang="it-IT" b="1" dirty="0"/>
              <a:t>La topologia di rete non cambia </a:t>
            </a:r>
            <a:r>
              <a:rPr lang="it-IT" dirty="0"/>
              <a:t>– è</a:t>
            </a:r>
            <a:r>
              <a:rPr lang="it-IT" dirty="0" smtClean="0"/>
              <a:t> </a:t>
            </a:r>
            <a:r>
              <a:rPr lang="it-IT" dirty="0"/>
              <a:t>impossibile basare un comportamento programmatico sulla struttura della rete sulla quale si vuole </a:t>
            </a:r>
            <a:r>
              <a:rPr lang="it-IT" dirty="0" err="1"/>
              <a:t>eﬀettuare</a:t>
            </a:r>
            <a:r>
              <a:rPr lang="it-IT" dirty="0"/>
              <a:t> della </a:t>
            </a:r>
            <a:r>
              <a:rPr lang="it-IT" dirty="0" smtClean="0"/>
              <a:t>computazione</a:t>
            </a:r>
          </a:p>
          <a:p>
            <a:endParaRPr lang="it-IT" dirty="0"/>
          </a:p>
          <a:p>
            <a:r>
              <a:rPr lang="it-IT" b="1" dirty="0"/>
              <a:t>Esiste un solo amministratore </a:t>
            </a:r>
            <a:r>
              <a:rPr lang="it-IT" dirty="0"/>
              <a:t>– uno dei concetti alla base di Internet è</a:t>
            </a:r>
            <a:r>
              <a:rPr lang="it-IT" dirty="0" smtClean="0"/>
              <a:t> </a:t>
            </a:r>
            <a:r>
              <a:rPr lang="it-IT" dirty="0"/>
              <a:t>che molte reti e </a:t>
            </a:r>
            <a:r>
              <a:rPr lang="it-IT" dirty="0" err="1"/>
              <a:t>sottoreti</a:t>
            </a:r>
            <a:r>
              <a:rPr lang="it-IT" dirty="0"/>
              <a:t> collaborino per fornire la </a:t>
            </a:r>
            <a:r>
              <a:rPr lang="it-IT" dirty="0" smtClean="0"/>
              <a:t>più </a:t>
            </a:r>
            <a:r>
              <a:rPr lang="it-IT" dirty="0"/>
              <a:t>ampia </a:t>
            </a:r>
            <a:r>
              <a:rPr lang="it-IT" dirty="0" smtClean="0"/>
              <a:t>connettività </a:t>
            </a:r>
            <a:r>
              <a:rPr lang="it-IT" dirty="0"/>
              <a:t>possibile</a:t>
            </a:r>
          </a:p>
        </p:txBody>
      </p:sp>
    </p:spTree>
    <p:extLst>
      <p:ext uri="{BB962C8B-B14F-4D97-AF65-F5344CB8AC3E}">
        <p14:creationId xmlns:p14="http://schemas.microsoft.com/office/powerpoint/2010/main" val="11289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Resilienza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Il </a:t>
            </a:r>
            <a:r>
              <a:rPr lang="it-IT" b="1" dirty="0"/>
              <a:t>costo di trasporto è</a:t>
            </a:r>
            <a:r>
              <a:rPr lang="it-IT" b="1" dirty="0" smtClean="0"/>
              <a:t> </a:t>
            </a:r>
            <a:r>
              <a:rPr lang="it-IT" b="1" dirty="0"/>
              <a:t>zero</a:t>
            </a:r>
            <a:r>
              <a:rPr lang="it-IT" dirty="0"/>
              <a:t> – </a:t>
            </a:r>
            <a:r>
              <a:rPr lang="it-IT" dirty="0" err="1" smtClean="0"/>
              <a:t>perch</a:t>
            </a:r>
            <a:r>
              <a:rPr lang="it-IT" dirty="0" err="1"/>
              <a:t>è</a:t>
            </a:r>
            <a:r>
              <a:rPr lang="it-IT" dirty="0" smtClean="0"/>
              <a:t> </a:t>
            </a:r>
            <a:r>
              <a:rPr lang="it-IT" dirty="0"/>
              <a:t>ci sia comunicazione, è</a:t>
            </a:r>
            <a:r>
              <a:rPr lang="it-IT" dirty="0" smtClean="0"/>
              <a:t> </a:t>
            </a:r>
            <a:r>
              <a:rPr lang="it-IT" dirty="0"/>
              <a:t>necessario che esista un’infrastruttura </a:t>
            </a:r>
            <a:r>
              <a:rPr lang="it-IT" dirty="0" err="1"/>
              <a:t>ﬁsica</a:t>
            </a:r>
            <a:r>
              <a:rPr lang="it-IT" dirty="0"/>
              <a:t>, ed è</a:t>
            </a:r>
            <a:r>
              <a:rPr lang="it-IT" dirty="0" smtClean="0"/>
              <a:t> </a:t>
            </a:r>
            <a:r>
              <a:rPr lang="it-IT" dirty="0"/>
              <a:t>necessario che venga pagata l’energia elettrica </a:t>
            </a:r>
            <a:r>
              <a:rPr lang="it-IT" dirty="0" err="1" smtClean="0"/>
              <a:t>aﬃnch</a:t>
            </a:r>
            <a:r>
              <a:rPr lang="it-IT" dirty="0" err="1"/>
              <a:t>è</a:t>
            </a:r>
            <a:r>
              <a:rPr lang="it-IT" dirty="0" smtClean="0"/>
              <a:t> </a:t>
            </a:r>
            <a:r>
              <a:rPr lang="it-IT" dirty="0"/>
              <a:t>tale infrastruttura rimanga </a:t>
            </a:r>
            <a:r>
              <a:rPr lang="it-IT" dirty="0" smtClean="0"/>
              <a:t>operativa</a:t>
            </a:r>
          </a:p>
          <a:p>
            <a:endParaRPr lang="it-IT" dirty="0"/>
          </a:p>
          <a:p>
            <a:r>
              <a:rPr lang="it-IT" b="1" dirty="0" smtClean="0"/>
              <a:t>La </a:t>
            </a:r>
            <a:r>
              <a:rPr lang="it-IT" b="1" dirty="0"/>
              <a:t>rete è</a:t>
            </a:r>
            <a:r>
              <a:rPr lang="it-IT" b="1" dirty="0" smtClean="0"/>
              <a:t> </a:t>
            </a:r>
            <a:r>
              <a:rPr lang="it-IT" b="1" dirty="0"/>
              <a:t>omogenea</a:t>
            </a:r>
            <a:r>
              <a:rPr lang="it-IT" dirty="0"/>
              <a:t> – i nodi che costituiscono la rete sono sistemi completamente diversi l’uno dall’altro, e nel momento in cui ci si trova nella </a:t>
            </a:r>
            <a:r>
              <a:rPr lang="it-IT" dirty="0" smtClean="0"/>
              <a:t>necessità </a:t>
            </a:r>
            <a:r>
              <a:rPr lang="it-IT" dirty="0"/>
              <a:t>di dovercisi interfacciare, </a:t>
            </a:r>
            <a:r>
              <a:rPr lang="it-IT" dirty="0" smtClean="0"/>
              <a:t>bisogna </a:t>
            </a:r>
            <a:r>
              <a:rPr lang="it-IT" dirty="0"/>
              <a:t>concepire </a:t>
            </a:r>
            <a:r>
              <a:rPr lang="it-IT" dirty="0" smtClean="0"/>
              <a:t>soluzioni che </a:t>
            </a:r>
            <a:r>
              <a:rPr lang="it-IT" dirty="0"/>
              <a:t>si leghino il meno possibile a tecnologie particolari, ma si possano applicare in qualsiasi contesto. </a:t>
            </a:r>
          </a:p>
        </p:txBody>
      </p:sp>
    </p:spTree>
    <p:extLst>
      <p:ext uri="{BB962C8B-B14F-4D97-AF65-F5344CB8AC3E}">
        <p14:creationId xmlns:p14="http://schemas.microsoft.com/office/powerpoint/2010/main" val="31881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67023"/>
          </a:xfrm>
        </p:spPr>
        <p:txBody>
          <a:bodyPr>
            <a:normAutofit/>
          </a:bodyPr>
          <a:lstStyle/>
          <a:p>
            <a:r>
              <a:rPr lang="it-IT" dirty="0" smtClean="0"/>
              <a:t>E’ </a:t>
            </a:r>
            <a:r>
              <a:rPr lang="it-IT" dirty="0"/>
              <a:t>indispensabile riuscire ad avere una </a:t>
            </a:r>
            <a:r>
              <a:rPr lang="it-IT" dirty="0" smtClean="0"/>
              <a:t>visione di insieme per individuare la causa </a:t>
            </a:r>
            <a:r>
              <a:rPr lang="it-IT" dirty="0"/>
              <a:t>di un problema, </a:t>
            </a:r>
            <a:r>
              <a:rPr lang="it-IT" dirty="0" smtClean="0"/>
              <a:t>poiché </a:t>
            </a:r>
            <a:r>
              <a:rPr lang="it-IT" dirty="0"/>
              <a:t>data la </a:t>
            </a:r>
            <a:r>
              <a:rPr lang="it-IT" dirty="0" smtClean="0"/>
              <a:t>quantità </a:t>
            </a:r>
            <a:r>
              <a:rPr lang="it-IT" dirty="0"/>
              <a:t>di interconnessioni </a:t>
            </a:r>
            <a:r>
              <a:rPr lang="it-IT" dirty="0" smtClean="0"/>
              <a:t>e </a:t>
            </a:r>
            <a:r>
              <a:rPr lang="it-IT" dirty="0"/>
              <a:t>la </a:t>
            </a:r>
            <a:r>
              <a:rPr lang="it-IT" dirty="0" smtClean="0"/>
              <a:t>complessità </a:t>
            </a:r>
            <a:r>
              <a:rPr lang="it-IT" dirty="0"/>
              <a:t>generale del sistema, </a:t>
            </a:r>
            <a:r>
              <a:rPr lang="it-IT" dirty="0" err="1"/>
              <a:t>eﬀettuare</a:t>
            </a:r>
            <a:r>
              <a:rPr lang="it-IT" dirty="0"/>
              <a:t> un controllo dei log </a:t>
            </a:r>
            <a:r>
              <a:rPr lang="it-IT" dirty="0" err="1"/>
              <a:t>microservizio</a:t>
            </a:r>
            <a:r>
              <a:rPr lang="it-IT" dirty="0"/>
              <a:t> per </a:t>
            </a:r>
            <a:r>
              <a:rPr lang="it-IT" dirty="0" err="1"/>
              <a:t>microservizio</a:t>
            </a:r>
            <a:r>
              <a:rPr lang="it-IT" dirty="0"/>
              <a:t>, </a:t>
            </a:r>
            <a:r>
              <a:rPr lang="it-IT" dirty="0" err="1"/>
              <a:t>host</a:t>
            </a:r>
            <a:r>
              <a:rPr lang="it-IT" dirty="0"/>
              <a:t> per </a:t>
            </a:r>
            <a:r>
              <a:rPr lang="it-IT" dirty="0" err="1"/>
              <a:t>host</a:t>
            </a:r>
            <a:r>
              <a:rPr lang="it-IT" dirty="0"/>
              <a:t>, applicazione per applicazione, magari contemporaneamente, diventa semplicemente impossibile da gestire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42" y="3027499"/>
            <a:ext cx="4453061" cy="287524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3515772"/>
            <a:ext cx="4586828" cy="20612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metrica </a:t>
            </a:r>
            <a:r>
              <a:rPr lang="it-IT" dirty="0" err="1" smtClean="0"/>
              <a:t>piu`</a:t>
            </a:r>
            <a:r>
              <a:rPr lang="it-IT" dirty="0" smtClean="0"/>
              <a:t> importante al quale il sistema di </a:t>
            </a:r>
            <a:r>
              <a:rPr lang="it-IT" dirty="0" err="1" smtClean="0"/>
              <a:t>monitoring</a:t>
            </a:r>
            <a:r>
              <a:rPr lang="it-IT" dirty="0" smtClean="0"/>
              <a:t> deve essere in grado di accedere consiste in: sta funzionando tutto? </a:t>
            </a:r>
          </a:p>
          <a:p>
            <a:r>
              <a:rPr lang="it-IT" dirty="0" smtClean="0"/>
              <a:t>Servono strumenti che ci permettano di aggregare ed analizzare i dati provenienti dalle diverse fonti: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6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tecnologico (Esempio)</a:t>
            </a:r>
            <a:endParaRPr lang="it-IT" dirty="0"/>
          </a:p>
        </p:txBody>
      </p:sp>
      <p:pic>
        <p:nvPicPr>
          <p:cNvPr id="20" name="Segnaposto contenuto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68" y="1749803"/>
            <a:ext cx="6965280" cy="41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Contenuti del corso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Introduzione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Architettura </a:t>
            </a:r>
            <a:r>
              <a:rPr lang="it-IT" dirty="0" err="1" smtClean="0"/>
              <a:t>microservizi</a:t>
            </a:r>
            <a:r>
              <a:rPr lang="it-IT" dirty="0" smtClean="0"/>
              <a:t> </a:t>
            </a:r>
            <a:r>
              <a:rPr lang="it-IT" dirty="0"/>
              <a:t>e differenze con le </a:t>
            </a:r>
            <a:r>
              <a:rPr lang="it-IT" dirty="0" smtClean="0"/>
              <a:t>precedenti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smtClean="0"/>
              <a:t>tecnologico utilizzato </a:t>
            </a:r>
            <a:r>
              <a:rPr lang="it-IT" dirty="0"/>
              <a:t>in un sistema con </a:t>
            </a:r>
            <a:r>
              <a:rPr lang="it-IT" dirty="0" err="1" smtClean="0"/>
              <a:t>microservizi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Esempio di </a:t>
            </a:r>
            <a:r>
              <a:rPr lang="it-IT" dirty="0" smtClean="0"/>
              <a:t>prototipo con </a:t>
            </a:r>
            <a:r>
              <a:rPr lang="it-IT" dirty="0"/>
              <a:t>relativo schema a </a:t>
            </a:r>
            <a:r>
              <a:rPr lang="it-IT" dirty="0" smtClean="0"/>
              <a:t>blocchi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Esempio con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nodejs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Corsi di approfondimento proposti</a:t>
            </a:r>
          </a:p>
          <a:p>
            <a:pPr marL="0" indent="0">
              <a:buNone/>
            </a:pPr>
            <a:r>
              <a:rPr lang="it-IT" b="1" dirty="0"/>
              <a:t>Ambiente di containerizzazione e </a:t>
            </a:r>
            <a:r>
              <a:rPr lang="it-IT" b="1" dirty="0" smtClean="0"/>
              <a:t>orchestrazione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</a:t>
            </a:r>
            <a:r>
              <a:rPr lang="it-IT" dirty="0" smtClean="0"/>
              <a:t>, ambiente e </a:t>
            </a:r>
            <a:r>
              <a:rPr lang="it-IT" dirty="0" err="1" smtClean="0"/>
              <a:t>build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registry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Kubernetes</a:t>
            </a:r>
            <a:r>
              <a:rPr lang="it-IT" dirty="0" smtClean="0"/>
              <a:t> e sue versioni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User </a:t>
            </a:r>
            <a:r>
              <a:rPr lang="it-IT" dirty="0" err="1"/>
              <a:t>interface</a:t>
            </a:r>
            <a:r>
              <a:rPr lang="it-IT" dirty="0"/>
              <a:t> di </a:t>
            </a:r>
            <a:r>
              <a:rPr lang="it-IT" dirty="0" err="1" smtClean="0"/>
              <a:t>kubernetes</a:t>
            </a:r>
            <a:r>
              <a:rPr lang="it-IT" dirty="0" smtClean="0"/>
              <a:t>, </a:t>
            </a:r>
            <a:r>
              <a:rPr lang="it-IT" dirty="0" err="1" smtClean="0"/>
              <a:t>logs</a:t>
            </a:r>
            <a:r>
              <a:rPr lang="it-IT" dirty="0" smtClean="0"/>
              <a:t> e principali </a:t>
            </a:r>
            <a:r>
              <a:rPr lang="it-IT" dirty="0" err="1" smtClean="0"/>
              <a:t>feature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Dockerfile</a:t>
            </a:r>
            <a:r>
              <a:rPr lang="it-IT" dirty="0" smtClean="0"/>
              <a:t> e </a:t>
            </a:r>
            <a:r>
              <a:rPr lang="it-IT" dirty="0" err="1" smtClean="0"/>
              <a:t>deploy</a:t>
            </a:r>
            <a:r>
              <a:rPr lang="it-IT" dirty="0" smtClean="0"/>
              <a:t> di </a:t>
            </a:r>
            <a:r>
              <a:rPr lang="it-IT" dirty="0" err="1" smtClean="0"/>
              <a:t>microservizi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39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tecnologico (Esempio)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Functional layer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it-IT" dirty="0"/>
              <a:t>l’architettura a </a:t>
            </a:r>
            <a:r>
              <a:rPr lang="it-IT" dirty="0" err="1"/>
              <a:t>microservizi</a:t>
            </a:r>
            <a:r>
              <a:rPr lang="it-IT" dirty="0"/>
              <a:t> si concentra sulla partizione funzionale del sistema. Ciascun </a:t>
            </a:r>
            <a:r>
              <a:rPr lang="it-IT" dirty="0" err="1"/>
              <a:t>microservizio</a:t>
            </a:r>
            <a:r>
              <a:rPr lang="it-IT" dirty="0"/>
              <a:t> implementa queste funzioni.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Application </a:t>
            </a:r>
            <a:r>
              <a:rPr lang="en-US" b="1" dirty="0">
                <a:solidFill>
                  <a:srgbClr val="000000"/>
                </a:solidFill>
              </a:rPr>
              <a:t>layer: </a:t>
            </a:r>
            <a:r>
              <a:rPr lang="en-US" dirty="0" err="1">
                <a:solidFill>
                  <a:srgbClr val="000000"/>
                </a:solidFill>
              </a:rPr>
              <a:t>realizzazione</a:t>
            </a:r>
            <a:r>
              <a:rPr lang="en-US" dirty="0">
                <a:solidFill>
                  <a:srgbClr val="000000"/>
                </a:solidFill>
              </a:rPr>
              <a:t> di n app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implementano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funzioni</a:t>
            </a:r>
            <a:r>
              <a:rPr lang="it-IT" dirty="0"/>
              <a:t>. Ciascuna  </a:t>
            </a:r>
            <a:r>
              <a:rPr lang="it-IT" dirty="0" err="1"/>
              <a:t>app</a:t>
            </a:r>
            <a:r>
              <a:rPr lang="it-IT" dirty="0"/>
              <a:t>, anche se molto complessa, deve poter essere distribuita separatamente</a:t>
            </a:r>
            <a:r>
              <a:rPr lang="it-IT" dirty="0" smtClean="0"/>
              <a:t>.</a:t>
            </a:r>
          </a:p>
          <a:p>
            <a:r>
              <a:rPr lang="en-US" b="1" dirty="0">
                <a:solidFill>
                  <a:srgbClr val="000000"/>
                </a:solidFill>
              </a:rPr>
              <a:t>Backbone layer</a:t>
            </a:r>
            <a:r>
              <a:rPr lang="en-US" dirty="0">
                <a:solidFill>
                  <a:srgbClr val="000000"/>
                </a:solidFill>
              </a:rPr>
              <a:t>: un </a:t>
            </a:r>
            <a:r>
              <a:rPr lang="en-US" dirty="0" err="1">
                <a:solidFill>
                  <a:srgbClr val="000000"/>
                </a:solidFill>
              </a:rPr>
              <a:t>insieme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servizi</a:t>
            </a:r>
            <a:r>
              <a:rPr lang="en-US" dirty="0">
                <a:solidFill>
                  <a:srgbClr val="000000"/>
                </a:solidFill>
              </a:rPr>
              <a:t> e framework </a:t>
            </a:r>
            <a:r>
              <a:rPr lang="en-US" dirty="0" err="1">
                <a:solidFill>
                  <a:srgbClr val="000000"/>
                </a:solidFill>
              </a:rPr>
              <a:t>offerti</a:t>
            </a:r>
            <a:r>
              <a:rPr lang="en-US" dirty="0">
                <a:solidFill>
                  <a:srgbClr val="000000"/>
                </a:solidFill>
              </a:rPr>
              <a:t> dal </a:t>
            </a:r>
            <a:r>
              <a:rPr lang="en-US" dirty="0" err="1">
                <a:solidFill>
                  <a:srgbClr val="000000"/>
                </a:solidFill>
              </a:rPr>
              <a:t>sistema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gestiscono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l’orchestrazione</a:t>
            </a:r>
            <a:r>
              <a:rPr lang="en-US" dirty="0">
                <a:solidFill>
                  <a:srgbClr val="000000"/>
                </a:solidFill>
              </a:rPr>
              <a:t>, load balancing, </a:t>
            </a:r>
            <a:r>
              <a:rPr lang="en-US" dirty="0" err="1">
                <a:solidFill>
                  <a:srgbClr val="000000"/>
                </a:solidFill>
              </a:rPr>
              <a:t>virtualizzazione</a:t>
            </a:r>
            <a:r>
              <a:rPr lang="en-US" dirty="0">
                <a:solidFill>
                  <a:srgbClr val="000000"/>
                </a:solidFill>
              </a:rPr>
              <a:t> e clustering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app</a:t>
            </a:r>
          </a:p>
          <a:p>
            <a:r>
              <a:rPr lang="en-US" b="1" dirty="0">
                <a:solidFill>
                  <a:srgbClr val="000000"/>
                </a:solidFill>
              </a:rPr>
              <a:t>Networking layer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livello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trasporto</a:t>
            </a:r>
            <a:r>
              <a:rPr lang="en-US" dirty="0">
                <a:solidFill>
                  <a:srgbClr val="000000"/>
                </a:solidFill>
              </a:rPr>
              <a:t> e </a:t>
            </a:r>
            <a:r>
              <a:rPr lang="en-US" dirty="0" err="1">
                <a:solidFill>
                  <a:srgbClr val="000000"/>
                </a:solidFill>
              </a:rPr>
              <a:t>connessione</a:t>
            </a:r>
            <a:r>
              <a:rPr lang="en-US" dirty="0">
                <a:solidFill>
                  <a:srgbClr val="000000"/>
                </a:solidFill>
              </a:rPr>
              <a:t> al Sistema, </a:t>
            </a:r>
            <a:r>
              <a:rPr lang="en-US" dirty="0" err="1">
                <a:solidFill>
                  <a:srgbClr val="000000"/>
                </a:solidFill>
              </a:rPr>
              <a:t>può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comprendere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diversi</a:t>
            </a:r>
            <a:r>
              <a:rPr lang="en-US" dirty="0">
                <a:solidFill>
                  <a:srgbClr val="000000"/>
                </a:solidFill>
              </a:rPr>
              <a:t> tipi di </a:t>
            </a:r>
            <a:r>
              <a:rPr lang="en-US" dirty="0" err="1">
                <a:solidFill>
                  <a:srgbClr val="000000"/>
                </a:solidFill>
              </a:rPr>
              <a:t>connessioni</a:t>
            </a:r>
            <a:endParaRPr lang="it-IT" dirty="0"/>
          </a:p>
          <a:p>
            <a:r>
              <a:rPr lang="en-US" b="1" dirty="0" smtClean="0">
                <a:solidFill>
                  <a:srgbClr val="000000"/>
                </a:solidFill>
              </a:rPr>
              <a:t>Physical </a:t>
            </a:r>
            <a:r>
              <a:rPr lang="en-US" b="1" dirty="0">
                <a:solidFill>
                  <a:srgbClr val="000000"/>
                </a:solidFill>
              </a:rPr>
              <a:t>layer</a:t>
            </a:r>
            <a:r>
              <a:rPr lang="en-US" dirty="0">
                <a:solidFill>
                  <a:srgbClr val="000000"/>
                </a:solidFill>
              </a:rPr>
              <a:t>: HW, </a:t>
            </a:r>
            <a:r>
              <a:rPr lang="en-US" dirty="0" err="1">
                <a:solidFill>
                  <a:srgbClr val="000000"/>
                </a:solidFill>
              </a:rPr>
              <a:t>macchine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fisiche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cablaggi</a:t>
            </a:r>
            <a:r>
              <a:rPr lang="en-US" dirty="0">
                <a:solidFill>
                  <a:srgbClr val="000000"/>
                </a:solidFill>
              </a:rPr>
              <a:t>, …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hape 16"/>
          <p:cNvSpPr/>
          <p:nvPr/>
        </p:nvSpPr>
        <p:spPr>
          <a:xfrm>
            <a:off x="266662" y="287972"/>
            <a:ext cx="944581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895350">
              <a:tabLst>
                <a:tab pos="266700" algn="l"/>
              </a:tabLst>
            </a:pPr>
            <a:r>
              <a:rPr lang="it-IT" sz="2400" b="1" dirty="0" smtClean="0">
                <a:solidFill>
                  <a:schemeClr val="tx2"/>
                </a:solidFill>
              </a:rPr>
              <a:t>LIVELLI</a:t>
            </a:r>
          </a:p>
        </p:txBody>
      </p:sp>
    </p:spTree>
    <p:extLst>
      <p:ext uri="{BB962C8B-B14F-4D97-AF65-F5344CB8AC3E}">
        <p14:creationId xmlns:p14="http://schemas.microsoft.com/office/powerpoint/2010/main" val="30254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nostro primo sistema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Vediamo un piccolo esempio su VM Linux / </a:t>
            </a:r>
            <a:r>
              <a:rPr lang="it-IT" dirty="0" err="1" smtClean="0"/>
              <a:t>Kubernetes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93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Corsi proposti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Corsi</a:t>
            </a:r>
            <a:r>
              <a:rPr lang="en-US" dirty="0" smtClean="0"/>
              <a:t> TODO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-fundamentals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://www.pluralsight.com/courses/microservices-fundamentals 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/>
              <a:t>apache-</a:t>
            </a:r>
            <a:r>
              <a:rPr lang="en-US" dirty="0" err="1"/>
              <a:t>kafka</a:t>
            </a:r>
            <a:r>
              <a:rPr lang="en-US" dirty="0"/>
              <a:t>-getting-started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://www.pluralsight.com/courses/apache-kafka-getting-started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mongodb</a:t>
            </a:r>
            <a:r>
              <a:rPr lang="en-US" dirty="0"/>
              <a:t>-introduction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://www.pluralsight.com/courses/mongodb-introduction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3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Corsi proposti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Corsi</a:t>
            </a:r>
            <a:r>
              <a:rPr lang="en-US" dirty="0" smtClean="0"/>
              <a:t> </a:t>
            </a:r>
            <a:r>
              <a:rPr lang="en-US" dirty="0" err="1" smtClean="0"/>
              <a:t>consigliati</a:t>
            </a:r>
            <a:endParaRPr lang="en-US" dirty="0" smtClean="0"/>
          </a:p>
          <a:p>
            <a:r>
              <a:rPr lang="en-US" dirty="0" smtClean="0"/>
              <a:t>java-</a:t>
            </a:r>
            <a:r>
              <a:rPr lang="en-US" dirty="0" err="1" smtClean="0"/>
              <a:t>microservices</a:t>
            </a:r>
            <a:r>
              <a:rPr lang="en-US" dirty="0" smtClean="0"/>
              <a:t>-spring-cloud-coordinating-services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://www.pluralsight.com/courses/java-microservices-spring-cloud-coordinating-services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python-fundamentals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://www.pluralsight.com/courses/python-fundamentals</a:t>
            </a:r>
            <a:r>
              <a:rPr lang="en-US" dirty="0"/>
              <a:t> </a:t>
            </a:r>
            <a:endParaRPr lang="en-US" dirty="0" smtClean="0"/>
          </a:p>
          <a:p>
            <a:r>
              <a:rPr lang="it-IT" dirty="0" err="1" smtClean="0"/>
              <a:t>getting-started-kubernetes</a:t>
            </a:r>
            <a:r>
              <a:rPr lang="it-IT" dirty="0" smtClean="0"/>
              <a:t>  </a:t>
            </a:r>
            <a:r>
              <a:rPr lang="it-IT" u="sng" dirty="0" smtClean="0">
                <a:hlinkClick r:id="rId4"/>
              </a:rPr>
              <a:t>https</a:t>
            </a:r>
            <a:r>
              <a:rPr lang="it-IT" u="sng" dirty="0">
                <a:hlinkClick r:id="rId4"/>
              </a:rPr>
              <a:t>://www.pluralsight.com/courses/getting-started-kubernetes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Riferimenti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hlinkClick r:id="rId2"/>
              </a:rPr>
              <a:t>https://www.redhat.com/it/topics/microservices/what-are-microservices</a:t>
            </a:r>
            <a:endParaRPr lang="it-IT" dirty="0" smtClean="0">
              <a:hlinkClick r:id="rId3"/>
            </a:endParaRPr>
          </a:p>
          <a:p>
            <a:r>
              <a:rPr lang="it-IT" dirty="0">
                <a:hlinkClick r:id="rId4"/>
              </a:rPr>
              <a:t>https://en.wikipedia.org/wiki/Domain-driven_design</a:t>
            </a:r>
            <a:endParaRPr lang="it-IT" dirty="0">
              <a:hlinkClick r:id="rId3"/>
            </a:endParaRPr>
          </a:p>
          <a:p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://reflectoring.io/7-reasons-for-consumer-driven-contracts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>
                <a:hlinkClick r:id="rId5"/>
              </a:rPr>
              <a:t>https</a:t>
            </a:r>
            <a:r>
              <a:rPr lang="it-IT" dirty="0">
                <a:hlinkClick r:id="rId5"/>
              </a:rPr>
              <a:t>://</a:t>
            </a:r>
            <a:r>
              <a:rPr lang="it-IT" dirty="0" smtClean="0">
                <a:hlinkClick r:id="rId5"/>
              </a:rPr>
              <a:t>www.elastic.co/webinars/introduction-elk-stack</a:t>
            </a:r>
            <a:endParaRPr lang="it-IT" dirty="0" smtClean="0"/>
          </a:p>
          <a:p>
            <a:r>
              <a:rPr lang="it-IT" dirty="0">
                <a:hlinkClick r:id="rId6"/>
              </a:rPr>
              <a:t>https://grafana.com/docs/grafana/latest/features/datasources/elasticsearch</a:t>
            </a:r>
            <a:r>
              <a:rPr lang="it-IT" dirty="0" smtClean="0">
                <a:hlinkClick r:id="rId6"/>
              </a:rPr>
              <a:t>/</a:t>
            </a:r>
            <a:endParaRPr lang="it-IT" dirty="0" smtClean="0"/>
          </a:p>
          <a:p>
            <a:r>
              <a:rPr lang="it-IT" dirty="0">
                <a:hlinkClick r:id="rId7"/>
              </a:rPr>
              <a:t>https://logz.io/blog/grafana-vs-kibana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r>
              <a:rPr lang="it-IT" dirty="0">
                <a:hlinkClick r:id="rId8"/>
              </a:rPr>
              <a:t>https://</a:t>
            </a:r>
            <a:r>
              <a:rPr lang="it-IT" dirty="0" smtClean="0">
                <a:hlinkClick r:id="rId8"/>
              </a:rPr>
              <a:t>docs.ansible.com/ansible/latest/modules/k8s_module.html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</a:t>
            </a:r>
            <a:r>
              <a:rPr lang="it-IT" dirty="0" smtClean="0">
                <a:hlinkClick r:id="rId9"/>
              </a:rPr>
              <a:t>docs.gitlab.com/ee/ci/pipelines/</a:t>
            </a:r>
            <a:endParaRPr lang="it-IT" dirty="0" smtClean="0"/>
          </a:p>
          <a:p>
            <a:r>
              <a:rPr lang="it-IT" dirty="0">
                <a:hlinkClick r:id="rId10"/>
              </a:rPr>
              <a:t>https://kubernetes.io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r>
              <a:rPr lang="it-IT" dirty="0">
                <a:hlinkClick r:id="rId11"/>
              </a:rPr>
              <a:t>https://</a:t>
            </a:r>
            <a:r>
              <a:rPr lang="it-IT" dirty="0" smtClean="0">
                <a:hlinkClick r:id="rId11"/>
              </a:rPr>
              <a:t>dev.to/mostlyjason/intro-to-deployment-strategies-blue-green-canary-and-more-3a3</a:t>
            </a:r>
            <a:endParaRPr lang="it-IT" dirty="0" smtClean="0"/>
          </a:p>
          <a:p>
            <a:r>
              <a:rPr lang="it-IT" dirty="0">
                <a:hlinkClick r:id="rId12"/>
              </a:rPr>
              <a:t>https://</a:t>
            </a:r>
            <a:r>
              <a:rPr lang="it-IT" dirty="0" smtClean="0">
                <a:hlinkClick r:id="rId12"/>
              </a:rPr>
              <a:t>opensource.com/article/17/5/colorful-deployments</a:t>
            </a:r>
            <a:endParaRPr lang="it-IT" dirty="0" smtClean="0"/>
          </a:p>
          <a:p>
            <a:r>
              <a:rPr lang="it-IT">
                <a:hlinkClick r:id="rId13"/>
              </a:rPr>
              <a:t>https://docs.microsoft.com/it-it/dotnet/architecture/microservices/architect-microservice-container-applications/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38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Contenuti del corso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 smtClean="0"/>
              <a:t>Microservice</a:t>
            </a:r>
            <a:r>
              <a:rPr lang="it-IT" b="1" dirty="0" smtClean="0"/>
              <a:t> </a:t>
            </a:r>
            <a:r>
              <a:rPr lang="it-IT" b="1" dirty="0" err="1" smtClean="0"/>
              <a:t>framework</a:t>
            </a:r>
            <a:endParaRPr lang="it-IT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Concetti di base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Principali </a:t>
            </a:r>
            <a:r>
              <a:rPr lang="it-IT" dirty="0" err="1" smtClean="0"/>
              <a:t>framework</a:t>
            </a:r>
            <a:r>
              <a:rPr lang="it-IT" dirty="0" smtClean="0"/>
              <a:t> per lo sviluppo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Esempio di sviluppo con Java / Spring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Deploy</a:t>
            </a:r>
            <a:r>
              <a:rPr lang="it-IT" dirty="0" smtClean="0"/>
              <a:t> su </a:t>
            </a:r>
            <a:r>
              <a:rPr lang="it-IT" dirty="0" err="1" smtClean="0"/>
              <a:t>Kubernetes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Comunicazione tra </a:t>
            </a:r>
            <a:r>
              <a:rPr lang="it-IT" b="1" dirty="0" err="1" smtClean="0"/>
              <a:t>microservizi</a:t>
            </a:r>
            <a:endParaRPr lang="it-IT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Rest</a:t>
            </a:r>
            <a:r>
              <a:rPr lang="it-IT" dirty="0" smtClean="0"/>
              <a:t> API e documentazione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Messaging bus (Kafka, </a:t>
            </a:r>
            <a:r>
              <a:rPr lang="it-IT" dirty="0" err="1" smtClean="0"/>
              <a:t>RAbbitMq</a:t>
            </a:r>
            <a:r>
              <a:rPr lang="it-IT" dirty="0" smtClean="0"/>
              <a:t>)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Saga Pattern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CQRS Pattern</a:t>
            </a:r>
          </a:p>
        </p:txBody>
      </p:sp>
    </p:spTree>
    <p:extLst>
      <p:ext uri="{BB962C8B-B14F-4D97-AF65-F5344CB8AC3E}">
        <p14:creationId xmlns:p14="http://schemas.microsoft.com/office/powerpoint/2010/main" val="268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Contenuti del corso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Database in </a:t>
            </a:r>
            <a:r>
              <a:rPr lang="it-IT" b="1" dirty="0" err="1" smtClean="0"/>
              <a:t>ambiene</a:t>
            </a:r>
            <a:r>
              <a:rPr lang="it-IT" b="1" dirty="0" smtClean="0"/>
              <a:t> </a:t>
            </a:r>
            <a:r>
              <a:rPr lang="it-IT" b="1" dirty="0" err="1" smtClean="0"/>
              <a:t>microservizi</a:t>
            </a:r>
            <a:r>
              <a:rPr lang="it-IT" b="1" dirty="0" smtClean="0"/>
              <a:t>/</a:t>
            </a:r>
            <a:r>
              <a:rPr lang="it-IT" b="1" dirty="0" err="1" smtClean="0"/>
              <a:t>docker</a:t>
            </a:r>
            <a:r>
              <a:rPr lang="it-IT" b="1" dirty="0" smtClean="0"/>
              <a:t>/</a:t>
            </a:r>
            <a:r>
              <a:rPr lang="it-IT" b="1" dirty="0" err="1" smtClean="0"/>
              <a:t>kubernetes</a:t>
            </a:r>
            <a:endParaRPr lang="it-IT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Database </a:t>
            </a:r>
            <a:r>
              <a:rPr lang="it-IT" dirty="0" err="1" smtClean="0"/>
              <a:t>engine</a:t>
            </a:r>
            <a:r>
              <a:rPr lang="it-IT" dirty="0" smtClean="0"/>
              <a:t> containerizzato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Esempio di </a:t>
            </a:r>
            <a:r>
              <a:rPr lang="it-IT" dirty="0" err="1" smtClean="0"/>
              <a:t>mapping</a:t>
            </a:r>
            <a:r>
              <a:rPr lang="it-IT" dirty="0" smtClean="0"/>
              <a:t> dei </a:t>
            </a:r>
            <a:r>
              <a:rPr lang="it-IT" dirty="0" err="1" smtClean="0"/>
              <a:t>datafile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Sviluppo di </a:t>
            </a:r>
            <a:r>
              <a:rPr lang="it-IT" dirty="0" err="1" smtClean="0"/>
              <a:t>microservizi</a:t>
            </a:r>
            <a:r>
              <a:rPr lang="it-IT" dirty="0" smtClean="0"/>
              <a:t> con connessione a </a:t>
            </a:r>
            <a:r>
              <a:rPr lang="it-IT" dirty="0" err="1" smtClean="0"/>
              <a:t>MongoDb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Sviluppo di </a:t>
            </a:r>
            <a:r>
              <a:rPr lang="it-IT" dirty="0" err="1" smtClean="0"/>
              <a:t>microservizi</a:t>
            </a:r>
            <a:r>
              <a:rPr lang="it-IT" dirty="0" smtClean="0"/>
              <a:t> con connessione a </a:t>
            </a:r>
            <a:r>
              <a:rPr lang="it-IT" dirty="0" err="1" smtClean="0"/>
              <a:t>PostgreSQL</a:t>
            </a: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Cenni su Security e User Interface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Autorizzazione e autenticazione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Gateway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Identity Manager</a:t>
            </a:r>
          </a:p>
          <a:p>
            <a:pPr marL="749808" lvl="1" indent="-457200">
              <a:buFont typeface="+mj-lt"/>
              <a:buAutoNum type="arabicPeriod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304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it-IT" dirty="0"/>
              <a:t>In un’architettura basata sui </a:t>
            </a:r>
            <a:r>
              <a:rPr lang="it-IT" dirty="0" err="1"/>
              <a:t>microservizi</a:t>
            </a:r>
            <a:r>
              <a:rPr lang="it-IT" dirty="0"/>
              <a:t> il sistema è suddivido in svariate componenti di dimensioni ridotte che hanno un ciclo di sviluppo e rilascio indipendente. </a:t>
            </a:r>
            <a:endParaRPr lang="it-IT" dirty="0" smtClean="0"/>
          </a:p>
          <a:p>
            <a:pPr lvl="1"/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49" y="2594878"/>
            <a:ext cx="6018959" cy="32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b="1" dirty="0"/>
              <a:t>Dominio</a:t>
            </a:r>
          </a:p>
          <a:p>
            <a:pPr marL="201168" lvl="1" indent="0">
              <a:buNone/>
            </a:pPr>
            <a:r>
              <a:rPr lang="it-IT" dirty="0"/>
              <a:t>Un contesto di conoscenza (ontologia), influenza, o attività. L'area in cui l'utente lavora con il software è il dominio dello stesso.</a:t>
            </a:r>
            <a:endParaRPr lang="it-IT" dirty="0" smtClean="0"/>
          </a:p>
          <a:p>
            <a:pPr marL="201168" lvl="1" indent="0">
              <a:buNone/>
            </a:pPr>
            <a:endParaRPr lang="it-IT" b="1" dirty="0"/>
          </a:p>
          <a:p>
            <a:pPr marL="201168" lvl="1" indent="0">
              <a:buNone/>
            </a:pPr>
            <a:r>
              <a:rPr lang="it-IT" b="1" dirty="0" smtClean="0"/>
              <a:t>Modello</a:t>
            </a:r>
            <a:endParaRPr lang="it-IT" b="1" dirty="0"/>
          </a:p>
          <a:p>
            <a:pPr marL="201168" lvl="1" indent="0">
              <a:buNone/>
            </a:pPr>
            <a:r>
              <a:rPr lang="it-IT" dirty="0"/>
              <a:t>Un sistema di astrazione che descrive specifici aspetti del dominio e che può essere usato per risolvere problematiche relative alla definizione del dominio.</a:t>
            </a:r>
            <a:endParaRPr lang="it-IT" dirty="0" smtClean="0"/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b="1" dirty="0"/>
              <a:t>Contesto</a:t>
            </a:r>
          </a:p>
          <a:p>
            <a:pPr marL="201168" lvl="1" indent="0">
              <a:buNone/>
            </a:pPr>
            <a:r>
              <a:rPr lang="it-IT" dirty="0"/>
              <a:t>L'ambiente in cui un determinato termine assume un determinato significato</a:t>
            </a:r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7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b="1" dirty="0" smtClean="0"/>
              <a:t>Suddivisione del dominio</a:t>
            </a:r>
            <a:endParaRPr lang="it-IT" b="1" dirty="0"/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dirty="0" smtClean="0"/>
              <a:t>Questo principio è </a:t>
            </a:r>
            <a:r>
              <a:rPr lang="it-IT" dirty="0"/>
              <a:t>conosciuto con molti nomi in diversi ambiti, </a:t>
            </a:r>
            <a:r>
              <a:rPr lang="it-IT" dirty="0" smtClean="0"/>
              <a:t>ad esempio </a:t>
            </a:r>
            <a:r>
              <a:rPr lang="it-IT" b="1" dirty="0" smtClean="0"/>
              <a:t>Single </a:t>
            </a:r>
            <a:r>
              <a:rPr lang="it-IT" b="1" dirty="0" err="1"/>
              <a:t>Responsibility</a:t>
            </a:r>
            <a:r>
              <a:rPr lang="it-IT" b="1" dirty="0"/>
              <a:t> </a:t>
            </a:r>
            <a:r>
              <a:rPr lang="it-IT" b="1" dirty="0" err="1"/>
              <a:t>Principle</a:t>
            </a:r>
            <a:r>
              <a:rPr lang="it-IT" b="1" dirty="0"/>
              <a:t> </a:t>
            </a:r>
            <a:r>
              <a:rPr lang="it-IT" dirty="0" smtClean="0"/>
              <a:t>nel </a:t>
            </a:r>
            <a:r>
              <a:rPr lang="it-IT" dirty="0"/>
              <a:t>paradigma di programmazione ad </a:t>
            </a:r>
            <a:r>
              <a:rPr lang="it-IT" dirty="0" smtClean="0"/>
              <a:t>oggetti.</a:t>
            </a:r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r>
              <a:rPr lang="it-IT" dirty="0" smtClean="0"/>
              <a:t>Nell’architettura </a:t>
            </a:r>
            <a:r>
              <a:rPr lang="it-IT" dirty="0"/>
              <a:t>a </a:t>
            </a:r>
            <a:r>
              <a:rPr lang="it-IT" dirty="0" err="1"/>
              <a:t>microservizi</a:t>
            </a:r>
            <a:r>
              <a:rPr lang="it-IT" dirty="0"/>
              <a:t> questo viene allargato a coprire un’intera </a:t>
            </a:r>
            <a:r>
              <a:rPr lang="it-IT" dirty="0" err="1"/>
              <a:t>sottoparte</a:t>
            </a:r>
            <a:r>
              <a:rPr lang="it-IT" dirty="0"/>
              <a:t> del dominio applicativo, di cui si assume la totale </a:t>
            </a:r>
            <a:r>
              <a:rPr lang="it-IT" dirty="0" smtClean="0"/>
              <a:t>responsabilità. Si creano:</a:t>
            </a:r>
          </a:p>
          <a:p>
            <a:pPr marL="201168" lvl="1" indent="0">
              <a:buNone/>
            </a:pPr>
            <a:endParaRPr lang="it-IT" dirty="0" smtClean="0"/>
          </a:p>
          <a:p>
            <a:pPr lvl="1">
              <a:buFontTx/>
              <a:buChar char="-"/>
            </a:pPr>
            <a:r>
              <a:rPr lang="it-IT" dirty="0" smtClean="0"/>
              <a:t>interfacce </a:t>
            </a:r>
            <a:r>
              <a:rPr lang="it-IT" dirty="0"/>
              <a:t>di </a:t>
            </a:r>
            <a:r>
              <a:rPr lang="it-IT" dirty="0" smtClean="0"/>
              <a:t>servizio che </a:t>
            </a:r>
            <a:r>
              <a:rPr lang="it-IT" dirty="0"/>
              <a:t>fungono da barriera nei confronti del resto del </a:t>
            </a:r>
            <a:r>
              <a:rPr lang="it-IT" dirty="0" smtClean="0"/>
              <a:t>sistema senza </a:t>
            </a:r>
            <a:r>
              <a:rPr lang="it-IT" dirty="0"/>
              <a:t>che nulla venga reso pubblico riguardo alle implementazioni scelte per assolvere la </a:t>
            </a:r>
            <a:r>
              <a:rPr lang="it-IT" dirty="0" smtClean="0"/>
              <a:t>chiamata</a:t>
            </a:r>
          </a:p>
          <a:p>
            <a:pPr lvl="1">
              <a:buFontTx/>
              <a:buChar char="-"/>
            </a:pPr>
            <a:r>
              <a:rPr lang="it-IT" dirty="0" smtClean="0"/>
              <a:t> </a:t>
            </a:r>
            <a:r>
              <a:rPr lang="it-IT" dirty="0" err="1" smtClean="0"/>
              <a:t>shift</a:t>
            </a:r>
            <a:r>
              <a:rPr lang="it-IT" dirty="0" smtClean="0"/>
              <a:t> </a:t>
            </a:r>
            <a:r>
              <a:rPr lang="it-IT" dirty="0"/>
              <a:t>di </a:t>
            </a:r>
            <a:r>
              <a:rPr lang="it-IT" dirty="0" smtClean="0"/>
              <a:t>responsabilità </a:t>
            </a:r>
            <a:r>
              <a:rPr lang="it-IT" dirty="0"/>
              <a:t>del team che lavora al </a:t>
            </a:r>
            <a:r>
              <a:rPr lang="it-IT" dirty="0" err="1" smtClean="0"/>
              <a:t>microservizio</a:t>
            </a:r>
            <a:r>
              <a:rPr lang="it-IT" dirty="0" smtClean="0"/>
              <a:t>, concentrandosi </a:t>
            </a:r>
            <a:r>
              <a:rPr lang="it-IT" dirty="0"/>
              <a:t>principalmente </a:t>
            </a:r>
            <a:r>
              <a:rPr lang="it-IT" dirty="0" smtClean="0"/>
              <a:t>sul </a:t>
            </a:r>
            <a:r>
              <a:rPr lang="it-IT" b="1" dirty="0" err="1"/>
              <a:t>Bounded</a:t>
            </a:r>
            <a:r>
              <a:rPr lang="it-IT" b="1" dirty="0"/>
              <a:t> </a:t>
            </a:r>
            <a:r>
              <a:rPr lang="it-IT" b="1" dirty="0" err="1"/>
              <a:t>Context</a:t>
            </a:r>
            <a:r>
              <a:rPr lang="it-IT" dirty="0"/>
              <a:t> a cui </a:t>
            </a:r>
            <a:r>
              <a:rPr lang="it-IT" dirty="0" smtClean="0"/>
              <a:t>lavorano</a:t>
            </a:r>
          </a:p>
          <a:p>
            <a:pPr lvl="1">
              <a:buFontTx/>
              <a:buChar char="-"/>
            </a:pPr>
            <a:r>
              <a:rPr lang="it-IT" dirty="0"/>
              <a:t>migliore </a:t>
            </a:r>
            <a:r>
              <a:rPr lang="it-IT" dirty="0" smtClean="0"/>
              <a:t>qualit</a:t>
            </a:r>
            <a:r>
              <a:rPr lang="it-IT" dirty="0"/>
              <a:t>à</a:t>
            </a:r>
            <a:r>
              <a:rPr lang="it-IT" dirty="0" smtClean="0"/>
              <a:t> </a:t>
            </a:r>
            <a:r>
              <a:rPr lang="it-IT" dirty="0"/>
              <a:t>dei servizi </a:t>
            </a:r>
            <a:r>
              <a:rPr lang="it-IT" dirty="0" err="1"/>
              <a:t>oﬀerti</a:t>
            </a:r>
            <a:r>
              <a:rPr lang="it-IT" dirty="0"/>
              <a:t> dalle </a:t>
            </a:r>
            <a:r>
              <a:rPr lang="it-IT" dirty="0" smtClean="0"/>
              <a:t>interfacce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7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it-IT" b="1" dirty="0" err="1" smtClean="0"/>
              <a:t>Bounded</a:t>
            </a:r>
            <a:r>
              <a:rPr lang="it-IT" b="1" dirty="0" smtClean="0"/>
              <a:t> </a:t>
            </a:r>
            <a:r>
              <a:rPr lang="it-IT" b="1" dirty="0" err="1" smtClean="0"/>
              <a:t>Context</a:t>
            </a:r>
            <a:endParaRPr lang="it-IT" b="1" dirty="0"/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dirty="0"/>
              <a:t>Rappresenta una parte </a:t>
            </a:r>
            <a:r>
              <a:rPr lang="it-IT" dirty="0" err="1"/>
              <a:t>deﬁnita</a:t>
            </a:r>
            <a:r>
              <a:rPr lang="it-IT" dirty="0"/>
              <a:t> del software in cui un insieme di termini, </a:t>
            </a:r>
            <a:r>
              <a:rPr lang="it-IT" dirty="0" err="1"/>
              <a:t>deﬁnizioni</a:t>
            </a:r>
            <a:r>
              <a:rPr lang="it-IT" dirty="0"/>
              <a:t> e regole vengono seguite in maniera </a:t>
            </a:r>
            <a:r>
              <a:rPr lang="it-IT" dirty="0" smtClean="0"/>
              <a:t>consistente.  Hanno queste caratteristiche:</a:t>
            </a:r>
          </a:p>
          <a:p>
            <a:pPr marL="201168" lvl="1" indent="0">
              <a:buNone/>
            </a:pPr>
            <a:endParaRPr lang="it-IT" dirty="0"/>
          </a:p>
          <a:p>
            <a:pPr lvl="1"/>
            <a:r>
              <a:rPr lang="it-IT" dirty="0" smtClean="0"/>
              <a:t>una </a:t>
            </a:r>
            <a:r>
              <a:rPr lang="it-IT" dirty="0" err="1"/>
              <a:t>speciﬁca</a:t>
            </a:r>
            <a:r>
              <a:rPr lang="it-IT" dirty="0"/>
              <a:t> responsabilità </a:t>
            </a:r>
            <a:r>
              <a:rPr lang="it-IT" dirty="0" err="1"/>
              <a:t>deﬁnita</a:t>
            </a:r>
            <a:r>
              <a:rPr lang="it-IT" dirty="0"/>
              <a:t> da dei </a:t>
            </a:r>
            <a:r>
              <a:rPr lang="it-IT" dirty="0" err="1"/>
              <a:t>conﬁni</a:t>
            </a:r>
            <a:r>
              <a:rPr lang="it-IT" dirty="0"/>
              <a:t> ben </a:t>
            </a:r>
            <a:r>
              <a:rPr lang="it-IT" dirty="0" err="1" smtClean="0"/>
              <a:t>deﬁniti</a:t>
            </a:r>
            <a:endParaRPr lang="it-IT" dirty="0"/>
          </a:p>
          <a:p>
            <a:pPr lvl="1"/>
            <a:r>
              <a:rPr lang="it-IT" dirty="0" smtClean="0"/>
              <a:t>interfacce </a:t>
            </a:r>
            <a:r>
              <a:rPr lang="it-IT" dirty="0"/>
              <a:t>di comunicazione con </a:t>
            </a:r>
            <a:r>
              <a:rPr lang="it-IT" dirty="0" smtClean="0"/>
              <a:t>l’esterno</a:t>
            </a:r>
            <a:endParaRPr lang="it-IT" dirty="0"/>
          </a:p>
          <a:p>
            <a:pPr lvl="1"/>
            <a:r>
              <a:rPr lang="it-IT" dirty="0"/>
              <a:t>devono contenere </a:t>
            </a:r>
            <a:r>
              <a:rPr lang="it-IT" dirty="0" smtClean="0"/>
              <a:t>responsabilit</a:t>
            </a:r>
            <a:r>
              <a:rPr lang="it-IT" dirty="0"/>
              <a:t>à</a:t>
            </a:r>
            <a:r>
              <a:rPr lang="it-IT" dirty="0" smtClean="0"/>
              <a:t> </a:t>
            </a:r>
            <a:r>
              <a:rPr lang="it-IT" dirty="0" err="1"/>
              <a:t>fortementente</a:t>
            </a:r>
            <a:r>
              <a:rPr lang="it-IT" dirty="0"/>
              <a:t> </a:t>
            </a:r>
            <a:r>
              <a:rPr lang="it-IT" dirty="0" smtClean="0"/>
              <a:t>coese</a:t>
            </a:r>
          </a:p>
          <a:p>
            <a:pPr lvl="1"/>
            <a:r>
              <a:rPr lang="it-IT" dirty="0" smtClean="0"/>
              <a:t>rappresentano </a:t>
            </a:r>
            <a:r>
              <a:rPr lang="it-IT" dirty="0"/>
              <a:t>il </a:t>
            </a:r>
            <a:r>
              <a:rPr lang="it-IT" dirty="0" err="1"/>
              <a:t>conﬁne</a:t>
            </a:r>
            <a:r>
              <a:rPr lang="it-IT" dirty="0"/>
              <a:t>, l’interfaccia pubblicata con il quale si proporranno </a:t>
            </a:r>
            <a:r>
              <a:rPr lang="it-IT" dirty="0" smtClean="0"/>
              <a:t>funzionalit</a:t>
            </a:r>
            <a:r>
              <a:rPr lang="it-IT" dirty="0"/>
              <a:t>à</a:t>
            </a:r>
            <a:r>
              <a:rPr lang="it-IT" dirty="0" smtClean="0"/>
              <a:t> </a:t>
            </a:r>
            <a:r>
              <a:rPr lang="it-IT" dirty="0"/>
              <a:t>agli altri </a:t>
            </a:r>
            <a:r>
              <a:rPr lang="it-IT" dirty="0" err="1" smtClean="0"/>
              <a:t>microservizi</a:t>
            </a:r>
            <a:endParaRPr lang="it-IT" dirty="0" smtClean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r>
              <a:rPr lang="it-IT" dirty="0"/>
              <a:t>Esempio: </a:t>
            </a:r>
            <a:r>
              <a:rPr lang="it-IT" dirty="0" smtClean="0"/>
              <a:t>un modo semplice per determinare i </a:t>
            </a:r>
            <a:r>
              <a:rPr lang="it-IT" dirty="0" err="1"/>
              <a:t>conﬁni</a:t>
            </a:r>
            <a:r>
              <a:rPr lang="it-IT" dirty="0"/>
              <a:t> fra le parti di un sistema </a:t>
            </a:r>
            <a:r>
              <a:rPr lang="it-IT" dirty="0" smtClean="0"/>
              <a:t>è basarsi sull’</a:t>
            </a:r>
            <a:r>
              <a:rPr lang="it-IT" dirty="0" err="1" smtClean="0"/>
              <a:t>ownership</a:t>
            </a:r>
            <a:r>
              <a:rPr lang="it-IT" dirty="0" smtClean="0"/>
              <a:t> </a:t>
            </a:r>
            <a:r>
              <a:rPr lang="it-IT" dirty="0"/>
              <a:t>dei dati che vengono utilizzati nell’esecuzione delle </a:t>
            </a:r>
            <a:r>
              <a:rPr lang="it-IT" dirty="0" smtClean="0"/>
              <a:t>diverse operazioni </a:t>
            </a:r>
            <a:r>
              <a:rPr lang="it-IT" dirty="0" err="1" smtClean="0"/>
              <a:t>oﬀerte</a:t>
            </a:r>
            <a:r>
              <a:rPr lang="it-IT" dirty="0" smtClean="0"/>
              <a:t>. La base dati dovrebbe essere considerata di proprietà del servizio che la definisce.</a:t>
            </a:r>
          </a:p>
          <a:p>
            <a:pPr lvl="1"/>
            <a:endParaRPr lang="it-IT" dirty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7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4722607" cy="371059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it-IT" b="1" dirty="0" err="1" smtClean="0"/>
              <a:t>Microservizio</a:t>
            </a:r>
            <a:endParaRPr lang="it-IT" b="1" dirty="0" smtClean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r>
              <a:rPr lang="it-IT" dirty="0" smtClean="0"/>
              <a:t>Un </a:t>
            </a:r>
            <a:r>
              <a:rPr lang="it-IT" dirty="0" err="1"/>
              <a:t>microservizio</a:t>
            </a:r>
            <a:r>
              <a:rPr lang="it-IT" dirty="0"/>
              <a:t> è un entità software che dovrebbe contenere tutto quello che serve a garantire una funzionalità </a:t>
            </a:r>
            <a:r>
              <a:rPr lang="it-IT" dirty="0" err="1"/>
              <a:t>autocontenuta</a:t>
            </a:r>
            <a:r>
              <a:rPr lang="it-IT" dirty="0"/>
              <a:t> del sistema (</a:t>
            </a:r>
            <a:r>
              <a:rPr lang="it-IT" b="1" dirty="0" err="1"/>
              <a:t>bounded</a:t>
            </a:r>
            <a:r>
              <a:rPr lang="it-IT" b="1" dirty="0"/>
              <a:t> </a:t>
            </a:r>
            <a:r>
              <a:rPr lang="it-IT" b="1" dirty="0" err="1"/>
              <a:t>context</a:t>
            </a:r>
            <a:r>
              <a:rPr lang="it-IT" dirty="0"/>
              <a:t>). Ogni </a:t>
            </a:r>
            <a:r>
              <a:rPr lang="it-IT" dirty="0" err="1"/>
              <a:t>microservizio</a:t>
            </a:r>
            <a:r>
              <a:rPr lang="it-IT" dirty="0"/>
              <a:t> può comunicare con altri </a:t>
            </a:r>
            <a:r>
              <a:rPr lang="it-IT" dirty="0" err="1"/>
              <a:t>microservizi</a:t>
            </a:r>
            <a:r>
              <a:rPr lang="it-IT" dirty="0"/>
              <a:t> al </a:t>
            </a:r>
            <a:r>
              <a:rPr lang="it-IT" dirty="0" err="1"/>
              <a:t>ﬁne</a:t>
            </a:r>
            <a:r>
              <a:rPr lang="it-IT" dirty="0"/>
              <a:t> di ottenere informazioni necessarie al proprio funzionamento.</a:t>
            </a:r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1" y="1979641"/>
            <a:ext cx="4518212" cy="391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1488</Words>
  <Application>Microsoft Office PowerPoint</Application>
  <PresentationFormat>Widescreen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Retrospettivo</vt:lpstr>
      <vt:lpstr>Microservizi</vt:lpstr>
      <vt:lpstr>Contenuti del corso</vt:lpstr>
      <vt:lpstr>Contenuti del corso</vt:lpstr>
      <vt:lpstr>Contenuti del corso</vt:lpstr>
      <vt:lpstr>Architettura</vt:lpstr>
      <vt:lpstr>Definizioni</vt:lpstr>
      <vt:lpstr>Definizioni</vt:lpstr>
      <vt:lpstr>Definizioni</vt:lpstr>
      <vt:lpstr>Definizioni</vt:lpstr>
      <vt:lpstr>Definizioni</vt:lpstr>
      <vt:lpstr>Test Pre – Production</vt:lpstr>
      <vt:lpstr>Test Post-Production</vt:lpstr>
      <vt:lpstr>Deploy</vt:lpstr>
      <vt:lpstr>Delivery</vt:lpstr>
      <vt:lpstr>Resilienza</vt:lpstr>
      <vt:lpstr>Resilienza</vt:lpstr>
      <vt:lpstr>Resilienza</vt:lpstr>
      <vt:lpstr>Monitoraggio</vt:lpstr>
      <vt:lpstr>Stack tecnologico (Esempio)</vt:lpstr>
      <vt:lpstr>Stack tecnologico (Esempio)</vt:lpstr>
      <vt:lpstr>Il nostro primo sistema</vt:lpstr>
      <vt:lpstr>Corsi proposti</vt:lpstr>
      <vt:lpstr>Corsi proposti</vt:lpstr>
      <vt:lpstr>Riferimenti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Microservizi</dc:title>
  <dc:creator>Sergio Gennari</dc:creator>
  <cp:lastModifiedBy>Sergio Gennari</cp:lastModifiedBy>
  <cp:revision>72</cp:revision>
  <dcterms:created xsi:type="dcterms:W3CDTF">2020-04-02T07:21:57Z</dcterms:created>
  <dcterms:modified xsi:type="dcterms:W3CDTF">2020-04-05T11:04:37Z</dcterms:modified>
</cp:coreProperties>
</file>