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2" r:id="rId4"/>
    <p:sldId id="260" r:id="rId5"/>
    <p:sldId id="258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2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Classeur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20"/>
      <c:rAngAx val="0"/>
      <c:perspective val="30"/>
    </c:view3D>
    <c:floor>
      <c:thickness val="0"/>
      <c:spPr>
        <a:effectLst/>
      </c:spPr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Feuil1!$A$2</c:f>
              <c:strCache>
                <c:ptCount val="1"/>
                <c:pt idx="0">
                  <c:v>…</c:v>
                </c:pt>
              </c:strCache>
            </c:strRef>
          </c:tx>
          <c:spPr>
            <a:effectLst/>
          </c:spPr>
          <c:invertIfNegative val="0"/>
          <c:cat>
            <c:strRef>
              <c:f>Feuil1!$B$1:$H$1</c:f>
              <c:strCache>
                <c:ptCount val="7"/>
                <c:pt idx="0">
                  <c:v>... </c:v>
                </c:pt>
                <c:pt idx="1">
                  <c:v>may 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 </c:v>
                </c:pt>
                <c:pt idx="6">
                  <c:v>... </c:v>
                </c:pt>
              </c:strCache>
            </c:strRef>
          </c:cat>
          <c:val>
            <c:numRef>
              <c:f>Feuil1!$B$2:$H$2</c:f>
              <c:numCache>
                <c:formatCode>General</c:formatCode>
                <c:ptCount val="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1"/>
          <c:order val="1"/>
          <c:tx>
            <c:strRef>
              <c:f>Feuil1!$A$3</c:f>
              <c:strCache>
                <c:ptCount val="1"/>
                <c:pt idx="0">
                  <c:v>1985</c:v>
                </c:pt>
              </c:strCache>
            </c:strRef>
          </c:tx>
          <c:spPr>
            <a:effectLst/>
          </c:spPr>
          <c:invertIfNegative val="0"/>
          <c:cat>
            <c:strRef>
              <c:f>Feuil1!$B$1:$H$1</c:f>
              <c:strCache>
                <c:ptCount val="7"/>
                <c:pt idx="0">
                  <c:v>... </c:v>
                </c:pt>
                <c:pt idx="1">
                  <c:v>may 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 </c:v>
                </c:pt>
                <c:pt idx="6">
                  <c:v>... </c:v>
                </c:pt>
              </c:strCache>
            </c:strRef>
          </c:cat>
          <c:val>
            <c:numRef>
              <c:f>Feuil1!$B$3:$H$3</c:f>
              <c:numCache>
                <c:formatCode>General</c:formatCode>
                <c:ptCount val="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2"/>
          <c:order val="2"/>
          <c:tx>
            <c:strRef>
              <c:f>Feuil1!$A$4</c:f>
              <c:strCache>
                <c:ptCount val="1"/>
                <c:pt idx="0">
                  <c:v>1986</c:v>
                </c:pt>
              </c:strCache>
            </c:strRef>
          </c:tx>
          <c:spPr>
            <a:effectLst/>
          </c:spPr>
          <c:invertIfNegative val="0"/>
          <c:cat>
            <c:strRef>
              <c:f>Feuil1!$B$1:$H$1</c:f>
              <c:strCache>
                <c:ptCount val="7"/>
                <c:pt idx="0">
                  <c:v>... </c:v>
                </c:pt>
                <c:pt idx="1">
                  <c:v>may 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 </c:v>
                </c:pt>
                <c:pt idx="6">
                  <c:v>... </c:v>
                </c:pt>
              </c:strCache>
            </c:strRef>
          </c:cat>
          <c:val>
            <c:numRef>
              <c:f>Feuil1!$B$4:$H$4</c:f>
              <c:numCache>
                <c:formatCode>General</c:formatCode>
                <c:ptCount val="7"/>
                <c:pt idx="0">
                  <c:v>0.0</c:v>
                </c:pt>
                <c:pt idx="1">
                  <c:v>0.0</c:v>
                </c:pt>
                <c:pt idx="2">
                  <c:v>30.0</c:v>
                </c:pt>
                <c:pt idx="3">
                  <c:v>50.0</c:v>
                </c:pt>
                <c:pt idx="4">
                  <c:v>40.0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3"/>
          <c:order val="3"/>
          <c:tx>
            <c:strRef>
              <c:f>Feuil1!$A$5</c:f>
              <c:strCache>
                <c:ptCount val="1"/>
                <c:pt idx="0">
                  <c:v>1987</c:v>
                </c:pt>
              </c:strCache>
            </c:strRef>
          </c:tx>
          <c:spPr>
            <a:effectLst/>
          </c:spPr>
          <c:invertIfNegative val="0"/>
          <c:cat>
            <c:strRef>
              <c:f>Feuil1!$B$1:$H$1</c:f>
              <c:strCache>
                <c:ptCount val="7"/>
                <c:pt idx="0">
                  <c:v>... </c:v>
                </c:pt>
                <c:pt idx="1">
                  <c:v>may 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 </c:v>
                </c:pt>
                <c:pt idx="6">
                  <c:v>... </c:v>
                </c:pt>
              </c:strCache>
            </c:strRef>
          </c:cat>
          <c:val>
            <c:numRef>
              <c:f>Feuil1!$B$5:$H$5</c:f>
              <c:numCache>
                <c:formatCode>General</c:formatCode>
                <c:ptCount val="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4"/>
          <c:order val="4"/>
          <c:tx>
            <c:strRef>
              <c:f>Feuil1!$A$6</c:f>
              <c:strCache>
                <c:ptCount val="1"/>
                <c:pt idx="0">
                  <c:v>1988</c:v>
                </c:pt>
              </c:strCache>
            </c:strRef>
          </c:tx>
          <c:spPr>
            <a:effectLst/>
          </c:spPr>
          <c:invertIfNegative val="0"/>
          <c:cat>
            <c:strRef>
              <c:f>Feuil1!$B$1:$H$1</c:f>
              <c:strCache>
                <c:ptCount val="7"/>
                <c:pt idx="0">
                  <c:v>... </c:v>
                </c:pt>
                <c:pt idx="1">
                  <c:v>may 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 </c:v>
                </c:pt>
                <c:pt idx="6">
                  <c:v>... </c:v>
                </c:pt>
              </c:strCache>
            </c:strRef>
          </c:cat>
          <c:val>
            <c:numRef>
              <c:f>Feuil1!$B$6:$H$6</c:f>
              <c:numCache>
                <c:formatCode>General</c:formatCode>
                <c:ptCount val="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5"/>
          <c:order val="5"/>
          <c:tx>
            <c:strRef>
              <c:f>Feuil1!$A$7</c:f>
              <c:strCache>
                <c:ptCount val="1"/>
                <c:pt idx="0">
                  <c:v>…</c:v>
                </c:pt>
              </c:strCache>
            </c:strRef>
          </c:tx>
          <c:spPr>
            <a:effectLst/>
          </c:spPr>
          <c:invertIfNegative val="0"/>
          <c:cat>
            <c:strRef>
              <c:f>Feuil1!$B$1:$H$1</c:f>
              <c:strCache>
                <c:ptCount val="7"/>
                <c:pt idx="0">
                  <c:v>... </c:v>
                </c:pt>
                <c:pt idx="1">
                  <c:v>may 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 </c:v>
                </c:pt>
                <c:pt idx="6">
                  <c:v>... </c:v>
                </c:pt>
              </c:strCache>
            </c:strRef>
          </c:cat>
          <c:val>
            <c:numRef>
              <c:f>Feuil1!$B$7:$H$7</c:f>
              <c:numCache>
                <c:formatCode>General</c:formatCode>
                <c:ptCount val="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36490920"/>
        <c:axId val="-2094122024"/>
        <c:axId val="-2094157896"/>
      </c:bar3DChart>
      <c:catAx>
        <c:axId val="-2036490920"/>
        <c:scaling>
          <c:orientation val="minMax"/>
        </c:scaling>
        <c:delete val="0"/>
        <c:axPos val="b"/>
        <c:majorGridlines/>
        <c:minorGridlines/>
        <c:majorTickMark val="out"/>
        <c:minorTickMark val="none"/>
        <c:tickLblPos val="nextTo"/>
        <c:crossAx val="-2094122024"/>
        <c:crosses val="autoZero"/>
        <c:auto val="1"/>
        <c:lblAlgn val="ctr"/>
        <c:lblOffset val="100"/>
        <c:noMultiLvlLbl val="0"/>
      </c:catAx>
      <c:valAx>
        <c:axId val="-2094122024"/>
        <c:scaling>
          <c:orientation val="minMax"/>
        </c:scaling>
        <c:delete val="1"/>
        <c:axPos val="l"/>
        <c:minorGridlines/>
        <c:numFmt formatCode="General" sourceLinked="1"/>
        <c:majorTickMark val="out"/>
        <c:minorTickMark val="none"/>
        <c:tickLblPos val="nextTo"/>
        <c:crossAx val="-2036490920"/>
        <c:crosses val="autoZero"/>
        <c:crossBetween val="between"/>
      </c:valAx>
      <c:serAx>
        <c:axId val="-2094157896"/>
        <c:scaling>
          <c:orientation val="minMax"/>
        </c:scaling>
        <c:delete val="0"/>
        <c:axPos val="b"/>
        <c:majorGridlines/>
        <c:minorGridlines/>
        <c:majorTickMark val="out"/>
        <c:minorTickMark val="none"/>
        <c:tickLblPos val="nextTo"/>
        <c:crossAx val="-2094122024"/>
        <c:crosses val="autoZero"/>
      </c:serAx>
    </c:plotArea>
    <c:plotVisOnly val="1"/>
    <c:dispBlanksAs val="gap"/>
    <c:showDLblsOverMax val="0"/>
  </c:chart>
  <c:txPr>
    <a:bodyPr/>
    <a:lstStyle/>
    <a:p>
      <a:pPr>
        <a:defRPr>
          <a:latin typeface="Adobe Garamond Pro"/>
          <a:cs typeface="Adobe Garamond Pro"/>
        </a:defRPr>
      </a:pPr>
      <a:endParaRPr lang="fr-FR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F2E8-BC03-B443-B761-B0B51DE7DD79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5424-09E4-5C41-A831-C881EFE63B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05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F2E8-BC03-B443-B761-B0B51DE7DD79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5424-09E4-5C41-A831-C881EFE63B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54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F2E8-BC03-B443-B761-B0B51DE7DD79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5424-09E4-5C41-A831-C881EFE63B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7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F2E8-BC03-B443-B761-B0B51DE7DD79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5424-09E4-5C41-A831-C881EFE63B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97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F2E8-BC03-B443-B761-B0B51DE7DD79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5424-09E4-5C41-A831-C881EFE63B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5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F2E8-BC03-B443-B761-B0B51DE7DD79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5424-09E4-5C41-A831-C881EFE63B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82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F2E8-BC03-B443-B761-B0B51DE7DD79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5424-09E4-5C41-A831-C881EFE63B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43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F2E8-BC03-B443-B761-B0B51DE7DD79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5424-09E4-5C41-A831-C881EFE63B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31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F2E8-BC03-B443-B761-B0B51DE7DD79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5424-09E4-5C41-A831-C881EFE63B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08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F2E8-BC03-B443-B761-B0B51DE7DD79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5424-09E4-5C41-A831-C881EFE63B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84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F2E8-BC03-B443-B761-B0B51DE7DD79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5424-09E4-5C41-A831-C881EFE63B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97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F2E8-BC03-B443-B761-B0B51DE7DD79}" type="datetimeFigureOut">
              <a:rPr lang="fr-FR" smtClean="0"/>
              <a:t>31/10/15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5424-09E4-5C41-A831-C881EFE63B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62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41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aphique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348952"/>
              </p:ext>
            </p:extLst>
          </p:nvPr>
        </p:nvGraphicFramePr>
        <p:xfrm>
          <a:off x="-70069" y="633030"/>
          <a:ext cx="5735364" cy="4587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Arc 35"/>
          <p:cNvSpPr/>
          <p:nvPr/>
        </p:nvSpPr>
        <p:spPr>
          <a:xfrm rot="21143228">
            <a:off x="3280112" y="629941"/>
            <a:ext cx="3085574" cy="2808271"/>
          </a:xfrm>
          <a:prstGeom prst="arc">
            <a:avLst>
              <a:gd name="adj1" fmla="val 11816099"/>
              <a:gd name="adj2" fmla="val 205492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3209268" y="1909612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 smtClean="0">
                <a:latin typeface="Adobe Garamond Pro"/>
                <a:cs typeface="Adobe Garamond Pro"/>
              </a:rPr>
              <a:t>3</a:t>
            </a:r>
          </a:p>
          <a:p>
            <a:endParaRPr lang="fr-FR" sz="600" dirty="0">
              <a:latin typeface="Adobe Garamond Pro"/>
              <a:cs typeface="Adobe Garamond Pro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33467"/>
              </p:ext>
            </p:extLst>
          </p:nvPr>
        </p:nvGraphicFramePr>
        <p:xfrm>
          <a:off x="5290187" y="1333686"/>
          <a:ext cx="3766227" cy="3109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316"/>
                <a:gridCol w="680769"/>
                <a:gridCol w="713714"/>
                <a:gridCol w="654413"/>
                <a:gridCol w="773015"/>
              </a:tblGrid>
              <a:tr h="370840">
                <a:tc gridSpan="5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rgbClr val="000090"/>
                          </a:solidFill>
                          <a:latin typeface="Adobe Garamond Pro"/>
                          <a:cs typeface="Adobe Garamond Pro"/>
                        </a:rPr>
                        <a:t>Louise – 16 – Girl </a:t>
                      </a:r>
                      <a:r>
                        <a:rPr lang="fr-FR" sz="1400" dirty="0" smtClean="0">
                          <a:solidFill>
                            <a:srgbClr val="000090"/>
                          </a:solidFill>
                          <a:latin typeface="Adobe Garamond Pro"/>
                          <a:cs typeface="Adobe Garamond Pro"/>
                        </a:rPr>
                        <a:t>–</a:t>
                      </a:r>
                      <a:r>
                        <a:rPr lang="fr-FR" sz="1400" dirty="0" smtClean="0">
                          <a:solidFill>
                            <a:srgbClr val="000090"/>
                          </a:solidFill>
                          <a:latin typeface="Adobe Garamond Pro"/>
                          <a:cs typeface="Adobe Garamond Pro"/>
                        </a:rPr>
                        <a:t> S</a:t>
                      </a:r>
                      <a:r>
                        <a:rPr lang="tr-TR" sz="1400" dirty="0" err="1" smtClean="0">
                          <a:solidFill>
                            <a:srgbClr val="000090"/>
                          </a:solidFill>
                          <a:latin typeface="Adobe Garamond Pro"/>
                          <a:cs typeface="Adobe Garamond Pro"/>
                        </a:rPr>
                        <a:t>aturday</a:t>
                      </a:r>
                      <a:r>
                        <a:rPr lang="fr-FR" sz="1400" dirty="0" smtClean="0">
                          <a:solidFill>
                            <a:srgbClr val="000090"/>
                          </a:solidFill>
                          <a:latin typeface="Adobe Garamond Pro"/>
                          <a:cs typeface="Adobe Garamond Pro"/>
                        </a:rPr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S</a:t>
                      </a: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tart 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Stop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Episode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Duration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 err="1" smtClean="0">
                          <a:latin typeface="Adobe Garamond Pro"/>
                          <a:cs typeface="Adobe Garamond Pro"/>
                        </a:rPr>
                        <a:t>Sleep</a:t>
                      </a:r>
                      <a:r>
                        <a:rPr lang="fr-FR" sz="1200" b="1" baseline="0" dirty="0" smtClean="0">
                          <a:latin typeface="Adobe Garamond Pro"/>
                          <a:cs typeface="Adobe Garamond Pro"/>
                        </a:rPr>
                        <a:t> </a:t>
                      </a:r>
                      <a:endParaRPr lang="fr-FR" sz="1200" b="1" dirty="0">
                        <a:latin typeface="Adobe Garamond Pro"/>
                        <a:cs typeface="Adobe Garamond Pro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00:30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7:15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1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400</a:t>
                      </a:r>
                      <a:r>
                        <a:rPr lang="fr-FR" sz="1200" baseline="0" dirty="0" smtClean="0">
                          <a:latin typeface="Adobe Garamond Pro"/>
                          <a:cs typeface="Adobe Garamond Pro"/>
                        </a:rPr>
                        <a:t> min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r>
                        <a:rPr lang="fr-FR" sz="1200" b="1" baseline="0" dirty="0" smtClean="0">
                          <a:latin typeface="Adobe Garamond Pro"/>
                          <a:cs typeface="Adobe Garamond Pro"/>
                        </a:rPr>
                        <a:t> </a:t>
                      </a:r>
                      <a:endParaRPr lang="fr-FR" sz="1200" b="1" dirty="0">
                        <a:latin typeface="Adobe Garamond Pro"/>
                        <a:cs typeface="Adobe Garamond Pro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7:15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7:35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2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20 min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Adobe Garamond Pro"/>
                          <a:cs typeface="Adobe Garamond Pro"/>
                        </a:rPr>
                        <a:t>Commute</a:t>
                      </a:r>
                      <a:endParaRPr lang="fr-FR" sz="1200" b="1" dirty="0">
                        <a:latin typeface="Adobe Garamond Pro"/>
                        <a:cs typeface="Adobe Garamond Pro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7:35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8:00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3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25 min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 err="1" smtClean="0">
                          <a:latin typeface="Adobe Garamond Pro"/>
                          <a:cs typeface="Adobe Garamond Pro"/>
                        </a:rPr>
                        <a:t>Study</a:t>
                      </a:r>
                      <a:endParaRPr lang="fr-FR" sz="1200" b="1" dirty="0">
                        <a:latin typeface="Adobe Garamond Pro"/>
                        <a:cs typeface="Adobe Garamond Pro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8:00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12:30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270 min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</a:tr>
              <a:tr h="4276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…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….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err="1" smtClean="0">
                          <a:latin typeface="Adobe Garamond Pro"/>
                          <a:cs typeface="Adobe Garamond Pro"/>
                        </a:rPr>
                        <a:t>Personal</a:t>
                      </a:r>
                      <a:r>
                        <a:rPr lang="fr-FR" sz="1200" b="1" dirty="0" smtClean="0">
                          <a:latin typeface="Adobe Garamond Pro"/>
                          <a:cs typeface="Adobe Garamond Pro"/>
                        </a:rPr>
                        <a:t> Care</a:t>
                      </a:r>
                      <a:endParaRPr lang="fr-FR" sz="1200" b="1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23:40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00:00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16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1440 min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00293"/>
              </p:ext>
            </p:extLst>
          </p:nvPr>
        </p:nvGraphicFramePr>
        <p:xfrm>
          <a:off x="939194" y="5220138"/>
          <a:ext cx="7871979" cy="140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5772"/>
                <a:gridCol w="2618827"/>
                <a:gridCol w="2557517"/>
                <a:gridCol w="1129863"/>
              </a:tblGrid>
              <a:tr h="330767">
                <a:tc>
                  <a:txBody>
                    <a:bodyPr/>
                    <a:lstStyle/>
                    <a:p>
                      <a:r>
                        <a:rPr lang="fr-FR" sz="1500" b="1" i="0" dirty="0" smtClean="0">
                          <a:latin typeface="Adobe Garamond Pro"/>
                          <a:cs typeface="Adobe Garamond Pro"/>
                        </a:rPr>
                        <a:t>n</a:t>
                      </a:r>
                      <a:r>
                        <a:rPr lang="fr-FR" sz="1500" b="1" i="0" baseline="0" dirty="0" smtClean="0">
                          <a:latin typeface="Adobe Garamond Pro"/>
                          <a:cs typeface="Adobe Garamond Pro"/>
                        </a:rPr>
                        <a:t> = 4033</a:t>
                      </a:r>
                      <a:endParaRPr lang="fr-FR" sz="1500" b="1" i="0" dirty="0">
                        <a:latin typeface="Adobe Garamond Pro"/>
                        <a:cs typeface="Adobe Garamon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i="0" dirty="0" smtClean="0">
                          <a:latin typeface="Adobe Garamond Pro"/>
                          <a:cs typeface="Adobe Garamond Pro"/>
                        </a:rPr>
                        <a:t>Total </a:t>
                      </a:r>
                      <a:r>
                        <a:rPr lang="fr-FR" sz="1500" b="1" i="0" dirty="0" err="1" smtClean="0">
                          <a:latin typeface="Adobe Garamond Pro"/>
                          <a:cs typeface="Adobe Garamond Pro"/>
                        </a:rPr>
                        <a:t>N</a:t>
                      </a:r>
                      <a:r>
                        <a:rPr lang="fr-FR" sz="1500" b="1" i="0" dirty="0" err="1" smtClean="0">
                          <a:latin typeface="Adobe Garamond Pro"/>
                          <a:cs typeface="Adobe Garamond Pro"/>
                        </a:rPr>
                        <a:t>umber</a:t>
                      </a:r>
                      <a:r>
                        <a:rPr lang="fr-FR" sz="1500" b="1" i="0" dirty="0" smtClean="0">
                          <a:latin typeface="Adobe Garamond Pro"/>
                          <a:cs typeface="Adobe Garamond Pro"/>
                        </a:rPr>
                        <a:t> of Episodes</a:t>
                      </a:r>
                      <a:r>
                        <a:rPr lang="fr-FR" sz="1500" b="1" i="0" baseline="0" dirty="0" smtClean="0">
                          <a:latin typeface="Adobe Garamond Pro"/>
                          <a:cs typeface="Adobe Garamond Pro"/>
                        </a:rPr>
                        <a:t> </a:t>
                      </a:r>
                      <a:endParaRPr lang="fr-FR" sz="1500" b="1" i="0" dirty="0">
                        <a:latin typeface="Adobe Garamond Pro"/>
                        <a:cs typeface="Adobe Garamon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i="0" dirty="0" smtClean="0">
                          <a:latin typeface="Adobe Garamond Pro"/>
                          <a:cs typeface="Adobe Garamond Pro"/>
                        </a:rPr>
                        <a:t>T</a:t>
                      </a:r>
                      <a:r>
                        <a:rPr lang="fr-FR" sz="1500" b="1" i="0" dirty="0" smtClean="0">
                          <a:latin typeface="Adobe Garamond Pro"/>
                          <a:cs typeface="Adobe Garamond Pro"/>
                        </a:rPr>
                        <a:t>otal</a:t>
                      </a:r>
                      <a:r>
                        <a:rPr lang="fr-FR" sz="1500" b="1" i="0" baseline="0" dirty="0" smtClean="0">
                          <a:latin typeface="Adobe Garamond Pro"/>
                          <a:cs typeface="Adobe Garamond Pro"/>
                        </a:rPr>
                        <a:t> </a:t>
                      </a:r>
                      <a:r>
                        <a:rPr lang="fr-FR" sz="1500" b="1" i="0" baseline="0" dirty="0" err="1" smtClean="0">
                          <a:latin typeface="Adobe Garamond Pro"/>
                          <a:cs typeface="Adobe Garamond Pro"/>
                        </a:rPr>
                        <a:t>Number</a:t>
                      </a:r>
                      <a:r>
                        <a:rPr lang="fr-FR" sz="1500" b="1" i="0" baseline="0" dirty="0" smtClean="0">
                          <a:latin typeface="Adobe Garamond Pro"/>
                          <a:cs typeface="Adobe Garamond Pro"/>
                        </a:rPr>
                        <a:t> of Minutes </a:t>
                      </a:r>
                      <a:endParaRPr lang="fr-FR" sz="1500" b="1" i="0" dirty="0">
                        <a:latin typeface="Adobe Garamond Pro"/>
                        <a:cs typeface="Adobe Garamond Pro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fr-FR" sz="2000" b="1" i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endParaRPr lang="fr-FR" sz="2000" b="1" i="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</a:tr>
              <a:tr h="330767">
                <a:tc>
                  <a:txBody>
                    <a:bodyPr/>
                    <a:lstStyle/>
                    <a:p>
                      <a:r>
                        <a:rPr lang="fr-CH" sz="1500" dirty="0" smtClean="0">
                          <a:latin typeface="Adobe Garamond Pro"/>
                          <a:cs typeface="Adobe Garamond Pro"/>
                        </a:rPr>
                        <a:t>n girls</a:t>
                      </a:r>
                      <a:r>
                        <a:rPr lang="fr-CH" sz="1500" baseline="0" dirty="0" smtClean="0">
                          <a:latin typeface="Adobe Garamond Pro"/>
                          <a:cs typeface="Adobe Garamond Pro"/>
                        </a:rPr>
                        <a:t> = </a:t>
                      </a:r>
                      <a:r>
                        <a:rPr lang="fr-FR" sz="1500" baseline="0" dirty="0" smtClean="0">
                          <a:latin typeface="Adobe Garamond Pro"/>
                          <a:cs typeface="Adobe Garamond Pro"/>
                        </a:rPr>
                        <a:t>2243</a:t>
                      </a:r>
                      <a:endParaRPr lang="fr-FR" sz="1500" dirty="0">
                        <a:latin typeface="Adobe Garamond Pro"/>
                        <a:cs typeface="Adobe Garamon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>
                          <a:latin typeface="Adobe Garamond Pro"/>
                          <a:cs typeface="Adobe Garamond Pro"/>
                        </a:rPr>
                        <a:t>164’494 </a:t>
                      </a:r>
                      <a:r>
                        <a:rPr lang="fr-FR" sz="1500" dirty="0" err="1" smtClean="0">
                          <a:latin typeface="Adobe Garamond Pro"/>
                          <a:cs typeface="Adobe Garamond Pro"/>
                        </a:rPr>
                        <a:t>episodes</a:t>
                      </a:r>
                      <a:r>
                        <a:rPr lang="fr-FR" sz="1500" baseline="0" dirty="0" smtClean="0">
                          <a:latin typeface="Adobe Garamond Pro"/>
                          <a:cs typeface="Adobe Garamond Pro"/>
                        </a:rPr>
                        <a:t> </a:t>
                      </a:r>
                      <a:r>
                        <a:rPr lang="fr-FR" sz="1500" baseline="0" dirty="0" err="1" smtClean="0">
                          <a:latin typeface="Adobe Garamond Pro"/>
                          <a:cs typeface="Adobe Garamond Pro"/>
                        </a:rPr>
                        <a:t>recorded</a:t>
                      </a:r>
                      <a:endParaRPr lang="fr-FR" sz="1500" dirty="0">
                        <a:latin typeface="Adobe Garamond Pro"/>
                        <a:cs typeface="Adobe Garamon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>
                          <a:latin typeface="Adobe Garamond Pro"/>
                          <a:cs typeface="Adobe Garamond Pro"/>
                        </a:rPr>
                        <a:t>12’919’680 minutes</a:t>
                      </a:r>
                      <a:endParaRPr lang="fr-FR" sz="1500" dirty="0">
                        <a:latin typeface="Adobe Garamond Pro"/>
                        <a:cs typeface="Adobe Garamond Pro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500" dirty="0">
                        <a:latin typeface="Adobe Garamond Pro"/>
                        <a:cs typeface="Adobe Garamond Pro"/>
                      </a:endParaRPr>
                    </a:p>
                  </a:txBody>
                  <a:tcPr/>
                </a:tc>
              </a:tr>
              <a:tr h="330767">
                <a:tc>
                  <a:txBody>
                    <a:bodyPr/>
                    <a:lstStyle/>
                    <a:p>
                      <a:r>
                        <a:rPr lang="fr-FR" sz="1500" dirty="0" smtClean="0">
                          <a:latin typeface="Adobe Garamond Pro"/>
                          <a:cs typeface="Adobe Garamond Pro"/>
                        </a:rPr>
                        <a:t>n</a:t>
                      </a:r>
                      <a:r>
                        <a:rPr lang="fr-FR" sz="1500" baseline="0" dirty="0" smtClean="0">
                          <a:latin typeface="Adobe Garamond Pro"/>
                          <a:cs typeface="Adobe Garamond Pro"/>
                        </a:rPr>
                        <a:t> boys = 1790</a:t>
                      </a:r>
                      <a:endParaRPr lang="fr-FR" sz="1500" dirty="0">
                        <a:latin typeface="Adobe Garamond Pro"/>
                        <a:cs typeface="Adobe Garamon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>
                          <a:latin typeface="Adobe Garamond Pro"/>
                          <a:cs typeface="Adobe Garamond Pro"/>
                        </a:rPr>
                        <a:t>120’132 </a:t>
                      </a:r>
                      <a:r>
                        <a:rPr lang="fr-FR" sz="1500" dirty="0" err="1" smtClean="0">
                          <a:latin typeface="Adobe Garamond Pro"/>
                          <a:cs typeface="Adobe Garamond Pro"/>
                        </a:rPr>
                        <a:t>episodes</a:t>
                      </a:r>
                      <a:r>
                        <a:rPr lang="fr-FR" sz="1500" baseline="0" dirty="0" smtClean="0">
                          <a:latin typeface="Adobe Garamond Pro"/>
                          <a:cs typeface="Adobe Garamond Pro"/>
                        </a:rPr>
                        <a:t> </a:t>
                      </a:r>
                      <a:r>
                        <a:rPr lang="fr-FR" sz="1500" baseline="0" dirty="0" err="1" smtClean="0">
                          <a:latin typeface="Adobe Garamond Pro"/>
                          <a:cs typeface="Adobe Garamond Pro"/>
                        </a:rPr>
                        <a:t>recorded</a:t>
                      </a:r>
                      <a:endParaRPr lang="fr-FR" sz="1500" dirty="0" smtClean="0">
                        <a:latin typeface="Adobe Garamond Pro"/>
                        <a:cs typeface="Adobe Garamon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>
                          <a:latin typeface="Adobe Garamond Pro"/>
                          <a:cs typeface="Adobe Garamond Pro"/>
                        </a:rPr>
                        <a:t>10’310’400 </a:t>
                      </a:r>
                      <a:r>
                        <a:rPr lang="fr-FR" sz="1500" dirty="0" smtClean="0">
                          <a:latin typeface="Adobe Garamond Pro"/>
                          <a:cs typeface="Adobe Garamond Pro"/>
                        </a:rPr>
                        <a:t>minutes</a:t>
                      </a:r>
                      <a:endParaRPr lang="fr-FR" sz="1500" dirty="0">
                        <a:latin typeface="Adobe Garamond Pro"/>
                        <a:cs typeface="Adobe Garamond Pro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500" dirty="0">
                        <a:latin typeface="Adobe Garamond Pro"/>
                        <a:cs typeface="Adobe Garamond Pro"/>
                      </a:endParaRPr>
                    </a:p>
                  </a:txBody>
                  <a:tcPr/>
                </a:tc>
              </a:tr>
              <a:tr h="413459">
                <a:tc>
                  <a:txBody>
                    <a:bodyPr/>
                    <a:lstStyle/>
                    <a:p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latin typeface="Lucida Grande"/>
                          <a:ea typeface="Lucida Grande"/>
                          <a:cs typeface="Lucida Grande"/>
                        </a:rPr>
                        <a:t>Σ</a:t>
                      </a:r>
                      <a:r>
                        <a:rPr lang="fr-FR" sz="1200" dirty="0" smtClean="0">
                          <a:latin typeface="Lucida Grande"/>
                          <a:ea typeface="Lucida Grande"/>
                          <a:cs typeface="Lucida Grande"/>
                        </a:rPr>
                        <a:t> </a:t>
                      </a:r>
                      <a:r>
                        <a:rPr lang="fr-FR" sz="1200" baseline="0" dirty="0" err="1" smtClean="0">
                          <a:latin typeface="Adobe Garamond Pro"/>
                          <a:cs typeface="Adobe Garamond Pro"/>
                        </a:rPr>
                        <a:t>maxepisode</a:t>
                      </a:r>
                      <a:r>
                        <a:rPr lang="fr-FR" sz="1200" baseline="-25000" dirty="0" smtClean="0">
                          <a:latin typeface="Adobe Garamond Pro"/>
                          <a:cs typeface="Adobe Garamond Pro"/>
                        </a:rPr>
                        <a:t> i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n</a:t>
                      </a:r>
                      <a:r>
                        <a:rPr lang="fr-FR" sz="1200" baseline="0" dirty="0" smtClean="0">
                          <a:latin typeface="Adobe Garamond Pro"/>
                          <a:cs typeface="Adobe Garamond Pro"/>
                        </a:rPr>
                        <a:t> * 1440 * n </a:t>
                      </a:r>
                      <a:r>
                        <a:rPr lang="fr-FR" sz="1200" baseline="0" dirty="0" err="1" smtClean="0">
                          <a:latin typeface="Adobe Garamond Pro"/>
                          <a:cs typeface="Adobe Garamond Pro"/>
                        </a:rPr>
                        <a:t>diary</a:t>
                      </a:r>
                      <a:r>
                        <a:rPr lang="fr-FR" sz="1200" baseline="0" dirty="0" smtClean="0">
                          <a:latin typeface="Adobe Garamond Pro"/>
                          <a:cs typeface="Adobe Garamond Pro"/>
                        </a:rPr>
                        <a:t> (4) 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493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55294"/>
              </p:ext>
            </p:extLst>
          </p:nvPr>
        </p:nvGraphicFramePr>
        <p:xfrm>
          <a:off x="324050" y="878237"/>
          <a:ext cx="2680156" cy="4877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907"/>
                <a:gridCol w="520907"/>
                <a:gridCol w="546114"/>
                <a:gridCol w="546114"/>
                <a:gridCol w="546114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solidFill>
                          <a:srgbClr val="000090"/>
                        </a:solidFill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dirty="0" smtClean="0">
                          <a:solidFill>
                            <a:srgbClr val="000090"/>
                          </a:solidFill>
                          <a:latin typeface="Adobe Garamond Pro"/>
                          <a:cs typeface="Adobe Garamond Pro"/>
                        </a:rPr>
                        <a:t>Individual Diaries </a:t>
                      </a:r>
                      <a:endParaRPr lang="fr-FR" sz="1400" dirty="0" smtClean="0">
                        <a:solidFill>
                          <a:srgbClr val="000090"/>
                        </a:solidFill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solidFill>
                          <a:srgbClr val="000090"/>
                        </a:solidFill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solidFill>
                          <a:srgbClr val="000090"/>
                        </a:solidFill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Day 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dirty="0" smtClean="0">
                          <a:latin typeface="Adobe Garamond Pro"/>
                          <a:cs typeface="Adobe Garamond Pro"/>
                        </a:rPr>
                        <a:t>Time 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Id 1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Id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Id 3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1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7:00</a:t>
                      </a:r>
                      <a:r>
                        <a:rPr lang="fr-FR" sz="1200" baseline="0" dirty="0" smtClean="0">
                          <a:latin typeface="Adobe Garamond Pro"/>
                          <a:cs typeface="Adobe Garamond Pro"/>
                        </a:rPr>
                        <a:t> 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1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dirty="0" smtClean="0">
                          <a:latin typeface="Adobe Garamond Pro"/>
                          <a:cs typeface="Adobe Garamond Pro"/>
                        </a:rPr>
                        <a:t>7:10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1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7:15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7:15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</a:tr>
              <a:tr h="4276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…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…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2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23:59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Sleep</a:t>
                      </a: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 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Sleep</a:t>
                      </a: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 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Sleep</a:t>
                      </a: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 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2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7:00</a:t>
                      </a:r>
                      <a:r>
                        <a:rPr lang="fr-FR" sz="1200" baseline="0" dirty="0" smtClean="0">
                          <a:latin typeface="Adobe Garamond Pro"/>
                          <a:cs typeface="Adobe Garamond Pro"/>
                        </a:rPr>
                        <a:t> 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2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dirty="0" smtClean="0">
                          <a:latin typeface="Adobe Garamond Pro"/>
                          <a:cs typeface="Adobe Garamond Pro"/>
                        </a:rPr>
                        <a:t>7:10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2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7:15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2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7:15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>
                          <a:latin typeface="Adobe Garamond Pro"/>
                          <a:cs typeface="Adobe Garamond Pro"/>
                        </a:rPr>
                        <a:t>Eat</a:t>
                      </a:r>
                      <a:endParaRPr lang="fr-FR" sz="1200" dirty="0" smtClean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…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70083"/>
              </p:ext>
            </p:extLst>
          </p:nvPr>
        </p:nvGraphicFramePr>
        <p:xfrm>
          <a:off x="3696140" y="867108"/>
          <a:ext cx="5062483" cy="5454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067"/>
                <a:gridCol w="930604"/>
                <a:gridCol w="930604"/>
                <a:gridCol w="930604"/>
                <a:gridCol w="930604"/>
              </a:tblGrid>
              <a:tr h="349424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b="1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dirty="0" smtClean="0">
                          <a:solidFill>
                            <a:srgbClr val="000090"/>
                          </a:solidFill>
                          <a:latin typeface="Adobe Garamond Pro"/>
                          <a:cs typeface="Adobe Garamond Pro"/>
                        </a:rPr>
                        <a:t>Aggregate Diaries </a:t>
                      </a:r>
                      <a:endParaRPr lang="fr-FR" sz="1400" dirty="0" smtClean="0">
                        <a:solidFill>
                          <a:srgbClr val="000090"/>
                        </a:solidFill>
                        <a:latin typeface="Adobe Garamond Pro"/>
                        <a:cs typeface="Adobe Garamond Pro"/>
                      </a:endParaRPr>
                    </a:p>
                  </a:txBody>
                  <a:tcPr marL="68580" marR="68580" marT="0" marB="0" anchor="ctr"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24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Adobe Garamond Pro"/>
                          <a:cs typeface="Adobe Garamond Pro"/>
                        </a:rPr>
                        <a:t>Activities</a:t>
                      </a:r>
                      <a:endParaRPr lang="en-US" sz="1200" b="1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smtClean="0">
                          <a:effectLst/>
                          <a:latin typeface="Adobe Garamond Pro"/>
                          <a:cs typeface="Adobe Garamond Pro"/>
                        </a:rPr>
                        <a:t>FRIDAY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smtClean="0">
                          <a:effectLst/>
                          <a:latin typeface="Adobe Garamond Pro"/>
                          <a:ea typeface="+mn-ea"/>
                          <a:cs typeface="Adobe Garamond Pro"/>
                        </a:rPr>
                        <a:t>SATURDAY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smtClean="0">
                          <a:effectLst/>
                          <a:latin typeface="Adobe Garamond Pro"/>
                          <a:ea typeface="Cambria"/>
                          <a:cs typeface="Adobe Garamond Pro"/>
                        </a:rPr>
                        <a:t>SUNDAY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smtClean="0">
                          <a:effectLst/>
                          <a:latin typeface="Adobe Garamond Pro"/>
                          <a:cs typeface="Adobe Garamond Pro"/>
                        </a:rPr>
                        <a:t>MONDAY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24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Personal care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dobe Garamond Pro"/>
                          <a:cs typeface="Adobe Garamond Pro"/>
                        </a:rPr>
                        <a:t>09:03</a:t>
                      </a:r>
                      <a:endParaRPr lang="en-US" sz="120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dobe Garamond Pro"/>
                          <a:cs typeface="Adobe Garamond Pro"/>
                        </a:rPr>
                        <a:t>08:45</a:t>
                      </a:r>
                      <a:endParaRPr lang="en-US" sz="120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09:34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09:00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</a:tr>
              <a:tr h="349424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Eat drink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01:28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01:24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01:36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01:28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</a:tr>
              <a:tr h="349424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Domestic work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01:26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01:31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01:07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01:15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</a:tr>
              <a:tr h="349424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Paid work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02:42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02:16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00:39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02:41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</a:tr>
              <a:tr h="349424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School / Study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00:41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00:05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00:08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00:49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</a:tr>
              <a:tr h="349424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Cultural leisure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00:27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00:27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00:31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00:28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</a:tr>
              <a:tr h="37526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Religion and volunteering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00:10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00:06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00:19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00:09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</a:tr>
              <a:tr h="349424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Social leisure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dobe Garamond Pro"/>
                          <a:cs typeface="Adobe Garamond Pro"/>
                        </a:rPr>
                        <a:t>02:14</a:t>
                      </a:r>
                      <a:endParaRPr lang="en-US" sz="120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dobe Garamond Pro"/>
                          <a:cs typeface="Adobe Garamond Pro"/>
                        </a:rPr>
                        <a:t>02:44</a:t>
                      </a:r>
                      <a:endParaRPr lang="en-US" sz="120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02:24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01:54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</a:tr>
              <a:tr h="349424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Sport exercise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dobe Garamond Pro"/>
                          <a:cs typeface="Adobe Garamond Pro"/>
                        </a:rPr>
                        <a:t>00:42</a:t>
                      </a:r>
                      <a:endParaRPr lang="en-US" sz="120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dobe Garamond Pro"/>
                          <a:cs typeface="Adobe Garamond Pro"/>
                        </a:rPr>
                        <a:t>00:47</a:t>
                      </a:r>
                      <a:endParaRPr lang="en-US" sz="120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00:59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00:43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</a:tr>
              <a:tr h="349424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Nonsocial leisure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00:55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01:09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01:11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00:52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</a:tr>
              <a:tr h="349424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TV/radio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02:13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02:13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02:37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02:14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</a:tr>
              <a:tr h="349424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Miscellaneous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dobe Garamond Pro"/>
                          <a:cs typeface="Adobe Garamond Pro"/>
                        </a:rPr>
                        <a:t>01:54</a:t>
                      </a:r>
                      <a:endParaRPr lang="en-US" sz="120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02:28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02:48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dobe Garamond Pro"/>
                          <a:cs typeface="Adobe Garamond Pro"/>
                        </a:rPr>
                        <a:t>02:22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/>
                </a:tc>
              </a:tr>
              <a:tr h="1876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49424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smtClean="0">
                          <a:effectLst/>
                          <a:latin typeface="Adobe Garamond Pro"/>
                          <a:ea typeface="Cambria"/>
                          <a:cs typeface="Adobe Garamond Pro"/>
                        </a:rPr>
                        <a:t>1440</a:t>
                      </a:r>
                      <a:r>
                        <a:rPr lang="en-US" sz="1200" baseline="0" dirty="0" smtClean="0">
                          <a:effectLst/>
                          <a:latin typeface="Adobe Garamond Pro"/>
                          <a:ea typeface="Cambria"/>
                          <a:cs typeface="Adobe Garamond Pro"/>
                        </a:rPr>
                        <a:t> 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smtClean="0">
                          <a:effectLst/>
                          <a:latin typeface="Adobe Garamond Pro"/>
                          <a:ea typeface="Cambria"/>
                          <a:cs typeface="Adobe Garamond Pro"/>
                        </a:rPr>
                        <a:t>1440</a:t>
                      </a:r>
                      <a:r>
                        <a:rPr lang="en-US" sz="1200" baseline="0" smtClean="0">
                          <a:effectLst/>
                          <a:latin typeface="Adobe Garamond Pro"/>
                          <a:ea typeface="Cambria"/>
                          <a:cs typeface="Adobe Garamond Pro"/>
                        </a:rPr>
                        <a:t> 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smtClean="0">
                          <a:effectLst/>
                          <a:latin typeface="Adobe Garamond Pro"/>
                          <a:ea typeface="Cambria"/>
                          <a:cs typeface="Adobe Garamond Pro"/>
                        </a:rPr>
                        <a:t>1440</a:t>
                      </a:r>
                      <a:r>
                        <a:rPr lang="en-US" sz="1200" baseline="0" smtClean="0">
                          <a:effectLst/>
                          <a:latin typeface="Adobe Garamond Pro"/>
                          <a:ea typeface="Cambria"/>
                          <a:cs typeface="Adobe Garamond Pro"/>
                        </a:rPr>
                        <a:t> 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smtClean="0">
                          <a:effectLst/>
                          <a:latin typeface="Adobe Garamond Pro"/>
                          <a:ea typeface="Cambria"/>
                          <a:cs typeface="Adobe Garamond Pro"/>
                        </a:rPr>
                        <a:t>1440</a:t>
                      </a:r>
                      <a:r>
                        <a:rPr lang="en-US" sz="1200" baseline="0" dirty="0" smtClean="0">
                          <a:effectLst/>
                          <a:latin typeface="Adobe Garamond Pro"/>
                          <a:ea typeface="Cambria"/>
                          <a:cs typeface="Adobe Garamond Pro"/>
                        </a:rPr>
                        <a:t> </a:t>
                      </a:r>
                      <a:endParaRPr lang="en-US" sz="1200" dirty="0">
                        <a:effectLst/>
                        <a:latin typeface="Adobe Garamond Pro"/>
                        <a:ea typeface="Cambria"/>
                        <a:cs typeface="Adobe Garamond Pro"/>
                      </a:endParaRPr>
                    </a:p>
                  </a:txBody>
                  <a:tcPr marL="68580" marR="68580" marT="0" marB="0" anchor="ctr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9" name="Arc 8"/>
          <p:cNvSpPr/>
          <p:nvPr/>
        </p:nvSpPr>
        <p:spPr>
          <a:xfrm rot="273922">
            <a:off x="2300884" y="294485"/>
            <a:ext cx="4597406" cy="2692116"/>
          </a:xfrm>
          <a:prstGeom prst="arc">
            <a:avLst>
              <a:gd name="adj1" fmla="val 11816099"/>
              <a:gd name="adj2" fmla="val 19555606"/>
            </a:avLst>
          </a:prstGeom>
          <a:ln w="3175" cmpd="sng">
            <a:solidFill>
              <a:schemeClr val="bg1">
                <a:lumMod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44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line chart 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3655"/>
            <a:ext cx="9144000" cy="539239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135152" y="988989"/>
            <a:ext cx="69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Helvetica Light"/>
                <a:cs typeface="Helvetica Light"/>
              </a:rPr>
              <a:t>Boys</a:t>
            </a:r>
            <a:endParaRPr lang="fr-FR" dirty="0">
              <a:latin typeface="Helvetica Light"/>
              <a:cs typeface="Helvetica Ligh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372069" y="420414"/>
            <a:ext cx="288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Helvetica Light"/>
                <a:cs typeface="Helvetica Light"/>
              </a:rPr>
              <a:t>Aggregate</a:t>
            </a:r>
            <a:r>
              <a:rPr lang="fr-FR" dirty="0" smtClean="0">
                <a:latin typeface="Helvetica Light"/>
                <a:cs typeface="Helvetica Light"/>
              </a:rPr>
              <a:t> Time </a:t>
            </a:r>
            <a:r>
              <a:rPr lang="fr-FR" dirty="0" err="1" smtClean="0">
                <a:latin typeface="Helvetica Light"/>
                <a:cs typeface="Helvetica Light"/>
              </a:rPr>
              <a:t>Activities</a:t>
            </a:r>
            <a:endParaRPr lang="fr-FR" dirty="0" smtClean="0">
              <a:latin typeface="Helvetica Light"/>
              <a:cs typeface="Helvetica Ligh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651296" y="988989"/>
            <a:ext cx="6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Helvetica Light"/>
                <a:cs typeface="Helvetica Light"/>
              </a:rPr>
              <a:t>Girls</a:t>
            </a:r>
            <a:endParaRPr lang="fr-FR" dirty="0">
              <a:latin typeface="Helvetica Light"/>
              <a:cs typeface="Helvetica Ligh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52983" y="1953713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Paid</a:t>
            </a: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 </a:t>
            </a:r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Work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331814" y="2716513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Paid</a:t>
            </a: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 </a:t>
            </a:r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Work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331814" y="3837202"/>
            <a:ext cx="5822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Eating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80763" y="4318099"/>
            <a:ext cx="114646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Domestic</a:t>
            </a: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 </a:t>
            </a:r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Work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998386" y="3334581"/>
            <a:ext cx="114646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Domestic</a:t>
            </a: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 </a:t>
            </a:r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Work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83578" y="5095063"/>
            <a:ext cx="5950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School</a:t>
            </a:r>
            <a:endParaRPr lang="fr-F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060074" y="4955075"/>
            <a:ext cx="5950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School</a:t>
            </a:r>
            <a:endParaRPr lang="fr-F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65437" y="6101376"/>
            <a:ext cx="5950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Friday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523279" y="6101376"/>
            <a:ext cx="7232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Saturday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703439" y="6101376"/>
            <a:ext cx="6335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Sunday</a:t>
            </a:r>
            <a:endParaRPr lang="fr-FR" sz="1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796714" y="6101376"/>
            <a:ext cx="6848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Monday</a:t>
            </a:r>
            <a:endParaRPr lang="fr-FR" sz="1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10532" y="6101376"/>
            <a:ext cx="5950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Friday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068374" y="6101376"/>
            <a:ext cx="7232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Saturday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7248534" y="6101376"/>
            <a:ext cx="6335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Sunday</a:t>
            </a:r>
            <a:endParaRPr lang="fr-FR" sz="1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8341809" y="6101376"/>
            <a:ext cx="6848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Monday</a:t>
            </a:r>
            <a:endParaRPr lang="fr-FR" sz="1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97031" y="1584381"/>
            <a:ext cx="62068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200 min</a:t>
            </a:r>
          </a:p>
        </p:txBody>
      </p:sp>
    </p:spTree>
    <p:extLst>
      <p:ext uri="{BB962C8B-B14F-4D97-AF65-F5344CB8AC3E}">
        <p14:creationId xmlns:p14="http://schemas.microsoft.com/office/powerpoint/2010/main" val="37858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line chart 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" y="1358321"/>
            <a:ext cx="9144000" cy="528655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259992" y="3238236"/>
            <a:ext cx="1005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TV </a:t>
            </a:r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Watching</a:t>
            </a:r>
            <a:endParaRPr lang="fr-F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236196" y="5222821"/>
            <a:ext cx="5180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Sport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000946" y="4137688"/>
            <a:ext cx="5180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Sport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660877" y="4732227"/>
            <a:ext cx="12747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Non Social </a:t>
            </a:r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leisure</a:t>
            </a:r>
            <a:endParaRPr lang="fr-F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63415" y="4036793"/>
            <a:ext cx="12747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Non Social </a:t>
            </a:r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leisure</a:t>
            </a:r>
            <a:endParaRPr lang="fr-F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135152" y="988989"/>
            <a:ext cx="69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Helvetica Light"/>
                <a:cs typeface="Helvetica Light"/>
              </a:rPr>
              <a:t>Boys</a:t>
            </a:r>
            <a:endParaRPr lang="fr-FR" dirty="0">
              <a:latin typeface="Helvetica Light"/>
              <a:cs typeface="Helvetica Ligh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372069" y="420414"/>
            <a:ext cx="288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Helvetica Light"/>
                <a:cs typeface="Helvetica Light"/>
              </a:rPr>
              <a:t>Aggregate</a:t>
            </a:r>
            <a:r>
              <a:rPr lang="fr-FR" dirty="0" smtClean="0">
                <a:latin typeface="Helvetica Light"/>
                <a:cs typeface="Helvetica Light"/>
              </a:rPr>
              <a:t> Time </a:t>
            </a:r>
            <a:r>
              <a:rPr lang="fr-FR" dirty="0" err="1" smtClean="0">
                <a:latin typeface="Helvetica Light"/>
                <a:cs typeface="Helvetica Light"/>
              </a:rPr>
              <a:t>Activities</a:t>
            </a:r>
            <a:endParaRPr lang="fr-FR" dirty="0" smtClean="0">
              <a:latin typeface="Helvetica Light"/>
              <a:cs typeface="Helvetica Ligh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651296" y="988989"/>
            <a:ext cx="6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Helvetica Light"/>
                <a:cs typeface="Helvetica Light"/>
              </a:rPr>
              <a:t>Girls</a:t>
            </a:r>
            <a:endParaRPr lang="fr-FR" dirty="0">
              <a:latin typeface="Helvetica Light"/>
              <a:cs typeface="Helvetica Ligh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35513" y="6123326"/>
            <a:ext cx="5950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Friday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593355" y="6123326"/>
            <a:ext cx="7232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Saturday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73515" y="6123326"/>
            <a:ext cx="6335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Sunday</a:t>
            </a:r>
            <a:endParaRPr lang="fr-FR" sz="1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66790" y="6123326"/>
            <a:ext cx="6848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Monday</a:t>
            </a:r>
            <a:endParaRPr lang="fr-FR" sz="1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080608" y="6123326"/>
            <a:ext cx="5950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Friday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138450" y="6123326"/>
            <a:ext cx="7232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Saturday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7318610" y="6123326"/>
            <a:ext cx="6335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Sunday</a:t>
            </a:r>
            <a:endParaRPr lang="fr-FR" sz="1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411885" y="6123326"/>
            <a:ext cx="6848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Monday</a:t>
            </a:r>
            <a:endParaRPr lang="fr-FR" sz="1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97031" y="1782554"/>
            <a:ext cx="62068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200 min</a:t>
            </a:r>
          </a:p>
        </p:txBody>
      </p:sp>
    </p:spTree>
    <p:extLst>
      <p:ext uri="{BB962C8B-B14F-4D97-AF65-F5344CB8AC3E}">
        <p14:creationId xmlns:p14="http://schemas.microsoft.com/office/powerpoint/2010/main" val="180065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line chart 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034"/>
            <a:ext cx="9144000" cy="539531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135152" y="988989"/>
            <a:ext cx="69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Helvetica Light"/>
                <a:cs typeface="Helvetica Light"/>
              </a:rPr>
              <a:t>Boys</a:t>
            </a:r>
            <a:endParaRPr lang="fr-FR" dirty="0">
              <a:latin typeface="Helvetica Light"/>
              <a:cs typeface="Helvetica Ligh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72069" y="420414"/>
            <a:ext cx="288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Helvetica Light"/>
                <a:cs typeface="Helvetica Light"/>
              </a:rPr>
              <a:t>Aggregate</a:t>
            </a:r>
            <a:r>
              <a:rPr lang="fr-FR" dirty="0" smtClean="0">
                <a:latin typeface="Helvetica Light"/>
                <a:cs typeface="Helvetica Light"/>
              </a:rPr>
              <a:t> Time </a:t>
            </a:r>
            <a:r>
              <a:rPr lang="fr-FR" dirty="0" err="1" smtClean="0">
                <a:latin typeface="Helvetica Light"/>
                <a:cs typeface="Helvetica Light"/>
              </a:rPr>
              <a:t>Activities</a:t>
            </a:r>
            <a:endParaRPr lang="fr-FR" dirty="0" smtClean="0">
              <a:latin typeface="Helvetica Light"/>
              <a:cs typeface="Helvetica Ligh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651296" y="988989"/>
            <a:ext cx="6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Helvetica Light"/>
                <a:cs typeface="Helvetica Light"/>
              </a:rPr>
              <a:t>Girls</a:t>
            </a:r>
            <a:endParaRPr lang="fr-FR" dirty="0">
              <a:latin typeface="Helvetica Light"/>
              <a:cs typeface="Helvetica Ligh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35513" y="6123326"/>
            <a:ext cx="5950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Friday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593355" y="6123326"/>
            <a:ext cx="7232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Saturday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73515" y="6123326"/>
            <a:ext cx="6335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Sunday</a:t>
            </a:r>
            <a:endParaRPr lang="fr-FR" sz="1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66790" y="6123326"/>
            <a:ext cx="6848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Monday</a:t>
            </a:r>
            <a:endParaRPr lang="fr-FR" sz="1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80608" y="6123326"/>
            <a:ext cx="5950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Friday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138450" y="6123326"/>
            <a:ext cx="7232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Saturday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318610" y="6123326"/>
            <a:ext cx="6335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Sunday</a:t>
            </a:r>
            <a:endParaRPr lang="fr-FR" sz="1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411885" y="6123326"/>
            <a:ext cx="6848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Monday</a:t>
            </a:r>
            <a:endParaRPr lang="fr-FR" sz="1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66790" y="3376735"/>
            <a:ext cx="10182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Socail</a:t>
            </a: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 </a:t>
            </a:r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Leisure</a:t>
            </a:r>
            <a:endParaRPr lang="fr-F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259498" y="5729071"/>
            <a:ext cx="15824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Religion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/ Volunteering</a:t>
            </a:r>
            <a:endParaRPr lang="fr-F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189658" y="4868034"/>
            <a:ext cx="11592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i-FI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Cultural</a:t>
            </a:r>
            <a:r>
              <a:rPr lang="fi-FI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 </a:t>
            </a:r>
            <a:r>
              <a:rPr lang="fi-FI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Leisure</a:t>
            </a:r>
            <a:endParaRPr lang="fr-F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439603" y="2618238"/>
            <a:ext cx="10182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Socail</a:t>
            </a: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 </a:t>
            </a:r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Leisure</a:t>
            </a:r>
            <a:endParaRPr lang="fr-F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829401" y="5590571"/>
            <a:ext cx="15824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Religion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/ Volunteering</a:t>
            </a:r>
            <a:endParaRPr lang="fr-F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dobe Garamond Pro"/>
              <a:cs typeface="Adobe Garamond Pro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7031" y="1782554"/>
            <a:ext cx="62068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Garamond Pro"/>
                <a:cs typeface="Adobe Garamond Pro"/>
              </a:rPr>
              <a:t>200 min</a:t>
            </a:r>
          </a:p>
        </p:txBody>
      </p:sp>
    </p:spTree>
    <p:extLst>
      <p:ext uri="{BB962C8B-B14F-4D97-AF65-F5344CB8AC3E}">
        <p14:creationId xmlns:p14="http://schemas.microsoft.com/office/powerpoint/2010/main" val="287945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eqi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" y="1362841"/>
            <a:ext cx="5495159" cy="5495159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858345" y="6227379"/>
            <a:ext cx="4536965" cy="17518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92437" y="624986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Adobe Garamond Pro"/>
                <a:cs typeface="Adobe Garamond Pro"/>
              </a:rPr>
              <a:t>16:00</a:t>
            </a:r>
            <a:endParaRPr lang="fr-FR" sz="1000" dirty="0">
              <a:latin typeface="Adobe Garamond Pro"/>
              <a:cs typeface="Adobe Garamond Pro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970148" y="627915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Adobe Garamond Pro"/>
                <a:cs typeface="Adobe Garamond Pro"/>
              </a:rPr>
              <a:t>20:00</a:t>
            </a:r>
            <a:endParaRPr lang="fr-FR" sz="1000" dirty="0">
              <a:latin typeface="Adobe Garamond Pro"/>
              <a:cs typeface="Adobe Garamond Pro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22836" y="627137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Adobe Garamond Pro"/>
                <a:cs typeface="Adobe Garamond Pro"/>
              </a:rPr>
              <a:t>1 minute </a:t>
            </a:r>
            <a:r>
              <a:rPr lang="fr-FR" sz="1000" dirty="0" err="1" smtClean="0">
                <a:latin typeface="Adobe Garamond Pro"/>
                <a:cs typeface="Adobe Garamond Pro"/>
              </a:rPr>
              <a:t>interval</a:t>
            </a:r>
            <a:endParaRPr lang="fr-FR" sz="1000" dirty="0">
              <a:latin typeface="Adobe Garamond Pro"/>
              <a:cs typeface="Adobe Garamond Pro"/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780186"/>
              </p:ext>
            </p:extLst>
          </p:nvPr>
        </p:nvGraphicFramePr>
        <p:xfrm>
          <a:off x="1386327" y="284655"/>
          <a:ext cx="6338775" cy="1523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2925"/>
                <a:gridCol w="2112925"/>
                <a:gridCol w="2112925"/>
              </a:tblGrid>
              <a:tr h="292319">
                <a:tc>
                  <a:txBody>
                    <a:bodyPr/>
                    <a:lstStyle/>
                    <a:p>
                      <a:endParaRPr lang="fr-FR" sz="1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err="1" smtClean="0">
                          <a:latin typeface="Helvetica Light"/>
                          <a:cs typeface="Helvetica Light"/>
                        </a:rPr>
                        <a:t>Aggregate</a:t>
                      </a:r>
                      <a:r>
                        <a:rPr lang="fr-FR" sz="1400" b="0" i="0" baseline="0" dirty="0" smtClean="0">
                          <a:latin typeface="Helvetica Light"/>
                          <a:cs typeface="Helvetica Light"/>
                        </a:rPr>
                        <a:t> </a:t>
                      </a:r>
                      <a:r>
                        <a:rPr lang="fr-FR" sz="1400" b="0" i="0" baseline="0" dirty="0" err="1" smtClean="0">
                          <a:latin typeface="Helvetica Light"/>
                          <a:cs typeface="Helvetica Light"/>
                        </a:rPr>
                        <a:t>analysis</a:t>
                      </a:r>
                      <a:r>
                        <a:rPr lang="fr-FR" sz="1400" b="0" i="0" baseline="0" dirty="0" smtClean="0">
                          <a:latin typeface="Helvetica Light"/>
                          <a:cs typeface="Helvetica Light"/>
                        </a:rPr>
                        <a:t> </a:t>
                      </a:r>
                      <a:endParaRPr lang="fr-FR" sz="1400" b="0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err="1" smtClean="0">
                          <a:latin typeface="Helvetica Light"/>
                          <a:cs typeface="Helvetica Light"/>
                        </a:rPr>
                        <a:t>Sequence</a:t>
                      </a:r>
                      <a:r>
                        <a:rPr lang="fr-FR" sz="1400" b="0" i="0" baseline="0" dirty="0" smtClean="0">
                          <a:latin typeface="Helvetica Light"/>
                          <a:cs typeface="Helvetica Light"/>
                        </a:rPr>
                        <a:t> </a:t>
                      </a:r>
                      <a:r>
                        <a:rPr lang="fr-FR" sz="1400" b="0" i="0" baseline="0" dirty="0" err="1" smtClean="0">
                          <a:latin typeface="Helvetica Light"/>
                          <a:cs typeface="Helvetica Light"/>
                        </a:rPr>
                        <a:t>Analysis</a:t>
                      </a:r>
                      <a:r>
                        <a:rPr lang="fr-FR" sz="1400" b="0" i="0" baseline="0" dirty="0" smtClean="0">
                          <a:latin typeface="Helvetica Light"/>
                          <a:cs typeface="Helvetica Light"/>
                        </a:rPr>
                        <a:t> </a:t>
                      </a:r>
                      <a:endParaRPr lang="fr-FR" sz="1400" b="0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19"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latin typeface="Helvetica Light"/>
                          <a:cs typeface="Helvetica Light"/>
                        </a:rPr>
                        <a:t>State</a:t>
                      </a:r>
                      <a:r>
                        <a:rPr lang="fr-FR" sz="1400" b="0" i="0" baseline="0" dirty="0" smtClean="0">
                          <a:latin typeface="Helvetica Light"/>
                          <a:cs typeface="Helvetica Light"/>
                        </a:rPr>
                        <a:t> / Event (</a:t>
                      </a:r>
                      <a:r>
                        <a:rPr lang="fr-FR" sz="1400" b="0" i="0" baseline="0" dirty="0" err="1" smtClean="0">
                          <a:latin typeface="Helvetica Light"/>
                          <a:cs typeface="Helvetica Light"/>
                        </a:rPr>
                        <a:t>activities</a:t>
                      </a:r>
                      <a:r>
                        <a:rPr lang="fr-FR" sz="1400" b="0" i="0" baseline="0" dirty="0" smtClean="0">
                          <a:latin typeface="Helvetica Light"/>
                          <a:cs typeface="Helvetica Light"/>
                        </a:rPr>
                        <a:t>)</a:t>
                      </a:r>
                      <a:endParaRPr lang="fr-FR" sz="1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smtClean="0">
                          <a:latin typeface="Helvetica Light"/>
                          <a:cs typeface="Helvetica Light"/>
                        </a:rPr>
                        <a:t>x</a:t>
                      </a:r>
                      <a:endParaRPr lang="fr-FR" sz="1400" b="0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smtClean="0">
                          <a:latin typeface="Helvetica Light"/>
                          <a:cs typeface="Helvetica Light"/>
                        </a:rPr>
                        <a:t>x</a:t>
                      </a:r>
                      <a:endParaRPr lang="fr-FR" sz="1400" b="0" i="0" dirty="0">
                        <a:latin typeface="Helvetica Light"/>
                        <a:cs typeface="Helvetica Light"/>
                      </a:endParaRPr>
                    </a:p>
                  </a:txBody>
                  <a:tcPr anchor="ctr"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2319"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latin typeface="Helvetica Light"/>
                          <a:cs typeface="Helvetica Light"/>
                        </a:rPr>
                        <a:t>Duration </a:t>
                      </a:r>
                      <a:endParaRPr lang="fr-FR" sz="1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smtClean="0">
                          <a:latin typeface="Helvetica Light"/>
                          <a:cs typeface="Helvetica Light"/>
                        </a:rPr>
                        <a:t>x</a:t>
                      </a:r>
                      <a:endParaRPr lang="fr-FR" sz="1400" b="0" i="0" dirty="0">
                        <a:latin typeface="Helvetica Light"/>
                        <a:cs typeface="Helvetica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smtClean="0">
                          <a:latin typeface="Helvetica Light"/>
                          <a:cs typeface="Helvetica Light"/>
                        </a:rPr>
                        <a:t>x</a:t>
                      </a:r>
                      <a:endParaRPr lang="fr-FR" sz="1400" b="0" i="0" dirty="0">
                        <a:latin typeface="Helvetica Light"/>
                        <a:cs typeface="Helvetica Light"/>
                      </a:endParaRPr>
                    </a:p>
                  </a:txBody>
                  <a:tcPr anchor="ctr"/>
                </a:tc>
              </a:tr>
              <a:tr h="292319"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latin typeface="Helvetica Light"/>
                          <a:cs typeface="Helvetica Light"/>
                        </a:rPr>
                        <a:t>Timing </a:t>
                      </a:r>
                      <a:endParaRPr lang="fr-FR" sz="1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0" i="0" dirty="0">
                        <a:latin typeface="Helvetica Light"/>
                        <a:cs typeface="Helvetica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smtClean="0">
                          <a:latin typeface="Helvetica Light"/>
                          <a:cs typeface="Helvetica Light"/>
                        </a:rPr>
                        <a:t>x</a:t>
                      </a:r>
                      <a:endParaRPr lang="fr-FR" sz="1400" b="0" i="0" dirty="0">
                        <a:latin typeface="Helvetica Light"/>
                        <a:cs typeface="Helvetica Light"/>
                      </a:endParaRPr>
                    </a:p>
                  </a:txBody>
                  <a:tcPr anchor="ctr"/>
                </a:tc>
              </a:tr>
              <a:tr h="292319">
                <a:tc>
                  <a:txBody>
                    <a:bodyPr/>
                    <a:lstStyle/>
                    <a:p>
                      <a:r>
                        <a:rPr lang="fr-FR" sz="1400" b="0" i="0" dirty="0" err="1" smtClean="0">
                          <a:latin typeface="Helvetica Light"/>
                          <a:cs typeface="Helvetica Light"/>
                        </a:rPr>
                        <a:t>Context</a:t>
                      </a:r>
                      <a:r>
                        <a:rPr lang="fr-FR" sz="1400" b="0" i="0" dirty="0" smtClean="0">
                          <a:latin typeface="Helvetica Light"/>
                          <a:cs typeface="Helvetica Light"/>
                        </a:rPr>
                        <a:t> </a:t>
                      </a:r>
                      <a:endParaRPr lang="fr-FR" sz="1400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0" i="0" dirty="0">
                        <a:latin typeface="Helvetica Light"/>
                        <a:cs typeface="Helvetica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smtClean="0">
                          <a:latin typeface="Helvetica Light"/>
                          <a:cs typeface="Helvetica Light"/>
                        </a:rPr>
                        <a:t>x</a:t>
                      </a:r>
                      <a:endParaRPr lang="fr-FR" sz="1400" b="0" i="0" dirty="0">
                        <a:latin typeface="Helvetica Light"/>
                        <a:cs typeface="Helvetica Ligh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55361"/>
              </p:ext>
            </p:extLst>
          </p:nvPr>
        </p:nvGraphicFramePr>
        <p:xfrm>
          <a:off x="5532295" y="2183258"/>
          <a:ext cx="3393697" cy="116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905"/>
                <a:gridCol w="492905"/>
                <a:gridCol w="492905"/>
                <a:gridCol w="492905"/>
                <a:gridCol w="1422077"/>
              </a:tblGrid>
              <a:tr h="29054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id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i="1" dirty="0" err="1" smtClean="0">
                          <a:latin typeface="Adobe Garamond Pro"/>
                          <a:cs typeface="Adobe Garamond Pro"/>
                        </a:rPr>
                        <a:t>Hamming</a:t>
                      </a:r>
                      <a:r>
                        <a:rPr lang="fr-FR" sz="1200" i="1" baseline="0" dirty="0" smtClean="0">
                          <a:latin typeface="Adobe Garamond Pro"/>
                          <a:cs typeface="Adobe Garamond Pro"/>
                        </a:rPr>
                        <a:t> Distance</a:t>
                      </a:r>
                      <a:endParaRPr lang="fr-FR" sz="1200" i="1" dirty="0">
                        <a:latin typeface="Adobe Garamond Pro"/>
                        <a:cs typeface="Adobe Garamond Pro"/>
                      </a:endParaRPr>
                    </a:p>
                  </a:txBody>
                  <a:tcPr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4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i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A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C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B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2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4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j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A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B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dobe Garamond Pro"/>
                          <a:cs typeface="Adobe Garamond Pro"/>
                        </a:rPr>
                        <a:t>C</a:t>
                      </a:r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/>
                </a:tc>
              </a:tr>
              <a:tr h="290545">
                <a:tc gridSpan="5">
                  <a:txBody>
                    <a:bodyPr/>
                    <a:lstStyle/>
                    <a:p>
                      <a:r>
                        <a:rPr lang="fr-FR" sz="1200" i="0" dirty="0" err="1" smtClean="0">
                          <a:latin typeface="Adobe Garamond Pro"/>
                          <a:cs typeface="Adobe Garamond Pro"/>
                        </a:rPr>
                        <a:t>Same</a:t>
                      </a:r>
                      <a:r>
                        <a:rPr lang="fr-FR" sz="1200" i="0" dirty="0" smtClean="0">
                          <a:latin typeface="Adobe Garamond Pro"/>
                          <a:cs typeface="Adobe Garamond Pro"/>
                        </a:rPr>
                        <a:t> duration but </a:t>
                      </a:r>
                      <a:r>
                        <a:rPr lang="fr-FR" sz="1200" i="0" dirty="0" err="1" smtClean="0">
                          <a:latin typeface="Adobe Garamond Pro"/>
                          <a:cs typeface="Adobe Garamond Pro"/>
                        </a:rPr>
                        <a:t>different</a:t>
                      </a:r>
                      <a:r>
                        <a:rPr lang="fr-FR" sz="1200" i="0" dirty="0" smtClean="0">
                          <a:latin typeface="Adobe Garamond Pro"/>
                          <a:cs typeface="Adobe Garamond Pro"/>
                        </a:rPr>
                        <a:t> timing and </a:t>
                      </a:r>
                      <a:r>
                        <a:rPr lang="fr-FR" sz="1200" i="0" dirty="0" err="1" smtClean="0">
                          <a:latin typeface="Adobe Garamond Pro"/>
                          <a:cs typeface="Adobe Garamond Pro"/>
                        </a:rPr>
                        <a:t>order</a:t>
                      </a:r>
                      <a:r>
                        <a:rPr lang="fr-FR" sz="1200" i="0" dirty="0" smtClean="0">
                          <a:latin typeface="Adobe Garamond Pro"/>
                          <a:cs typeface="Adobe Garamond Pro"/>
                        </a:rPr>
                        <a:t> </a:t>
                      </a:r>
                      <a:endParaRPr lang="fr-FR" sz="1200" i="0" dirty="0">
                        <a:latin typeface="Adobe Garamond Pro"/>
                        <a:cs typeface="Adobe Garamond Pro"/>
                      </a:endParaRPr>
                    </a:p>
                  </a:txBody>
                  <a:tcPr anchor="ctr"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>
                        <a:latin typeface="Adobe Garamond Pro"/>
                        <a:cs typeface="Adobe Garamond Pro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Image 12" descr="seqlegend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" t="9767" r="64397" b="57051"/>
          <a:stretch/>
        </p:blipFill>
        <p:spPr>
          <a:xfrm>
            <a:off x="5532299" y="4114353"/>
            <a:ext cx="2328183" cy="1949846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 flipH="1">
            <a:off x="6546921" y="2808493"/>
            <a:ext cx="241484" cy="246400"/>
          </a:xfrm>
          <a:prstGeom prst="line">
            <a:avLst/>
          </a:prstGeom>
          <a:ln w="952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6564809" y="2495791"/>
            <a:ext cx="241484" cy="246400"/>
          </a:xfrm>
          <a:prstGeom prst="line">
            <a:avLst/>
          </a:prstGeom>
          <a:ln w="952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7074964" y="2495791"/>
            <a:ext cx="241484" cy="246400"/>
          </a:xfrm>
          <a:prstGeom prst="line">
            <a:avLst/>
          </a:prstGeom>
          <a:ln w="952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7074964" y="2771391"/>
            <a:ext cx="241484" cy="246400"/>
          </a:xfrm>
          <a:prstGeom prst="line">
            <a:avLst/>
          </a:prstGeom>
          <a:ln w="952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9370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499</Words>
  <Application>Microsoft Macintosh PowerPoint</Application>
  <PresentationFormat>Présentation à l'écran (4:3)</PresentationFormat>
  <Paragraphs>258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Giac E</dc:creator>
  <cp:lastModifiedBy>Giac E</cp:lastModifiedBy>
  <cp:revision>95</cp:revision>
  <dcterms:created xsi:type="dcterms:W3CDTF">2015-10-30T17:28:06Z</dcterms:created>
  <dcterms:modified xsi:type="dcterms:W3CDTF">2015-10-31T18:34:55Z</dcterms:modified>
</cp:coreProperties>
</file>