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6087" y="3711966"/>
            <a:ext cx="13955826" cy="156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Analyst Case Study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22897" y="5476487"/>
            <a:ext cx="5242205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lead quality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9649" y="9182100"/>
            <a:ext cx="5108703" cy="76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Gianina R. Ruidera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05495"/>
            <a:ext cx="16230600" cy="5092351"/>
          </a:xfrm>
          <a:custGeom>
            <a:avLst/>
            <a:gdLst/>
            <a:ahLst/>
            <a:cxnLst/>
            <a:rect r="r" b="b" t="t" l="l"/>
            <a:pathLst>
              <a:path h="5092351" w="16230600">
                <a:moveTo>
                  <a:pt x="0" y="0"/>
                </a:moveTo>
                <a:lnTo>
                  <a:pt x="16230600" y="0"/>
                </a:lnTo>
                <a:lnTo>
                  <a:pt x="16230600" y="5092351"/>
                </a:lnTo>
                <a:lnTo>
                  <a:pt x="0" y="5092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930794" y="7253496"/>
            <a:ext cx="1932443" cy="17962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888617" y="933450"/>
            <a:ext cx="2510766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1220" y="8495087"/>
            <a:ext cx="9315522" cy="76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Leads who are considered a ‘Perfect Match” when it comes to their phone number and name are most likely to be the “Best” leads.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04303"/>
            <a:ext cx="10312444" cy="6135904"/>
          </a:xfrm>
          <a:custGeom>
            <a:avLst/>
            <a:gdLst/>
            <a:ahLst/>
            <a:cxnLst/>
            <a:rect r="r" b="b" t="t" l="l"/>
            <a:pathLst>
              <a:path h="6135904" w="10312444">
                <a:moveTo>
                  <a:pt x="0" y="0"/>
                </a:moveTo>
                <a:lnTo>
                  <a:pt x="10312444" y="0"/>
                </a:lnTo>
                <a:lnTo>
                  <a:pt x="10312444" y="6135904"/>
                </a:lnTo>
                <a:lnTo>
                  <a:pt x="0" y="6135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77012" y="933450"/>
            <a:ext cx="2533976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55065" y="3119115"/>
            <a:ext cx="5704235" cy="466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“Best” leads are evidently decreasing over time. Improvements can be made to increase the “Best” leads.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“Good” leads are increasing (improving) over time. A good statistic to keep up.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“Bad” leads are increasing over time. While it decreased slightly, the upward movement is still evident. Improvements can be made as well to decrease the ‘Bad” leads.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6087" y="3711966"/>
            <a:ext cx="13955826" cy="156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Analyst Case Study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22897" y="5476487"/>
            <a:ext cx="5242205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lead quality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9649" y="9182100"/>
            <a:ext cx="5108703" cy="76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Gianina R. Ruidera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69173" y="876300"/>
            <a:ext cx="4749655" cy="136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74161"/>
            <a:ext cx="16230600" cy="420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dataset of 3,000 obtained from the publisher and advertiser intends to answer key questions to improve lead quality. 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instance, does the location of the ad posted, type of ad posted, and other variables contribute to the improvement or decline of the lead quality trend?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6462" y="1991833"/>
            <a:ext cx="11469147" cy="6322367"/>
          </a:xfrm>
          <a:custGeom>
            <a:avLst/>
            <a:gdLst/>
            <a:ahLst/>
            <a:cxnLst/>
            <a:rect r="r" b="b" t="t" l="l"/>
            <a:pathLst>
              <a:path h="6322367" w="11469147">
                <a:moveTo>
                  <a:pt x="0" y="0"/>
                </a:moveTo>
                <a:lnTo>
                  <a:pt x="11469146" y="0"/>
                </a:lnTo>
                <a:lnTo>
                  <a:pt x="11469146" y="6322367"/>
                </a:lnTo>
                <a:lnTo>
                  <a:pt x="0" y="6322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543045" y="7330422"/>
            <a:ext cx="6535276" cy="17511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918471" y="933450"/>
            <a:ext cx="2451057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69529" y="8407386"/>
            <a:ext cx="6889771" cy="115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w-30-D</a:t>
            </a: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ebtReduction1-1DC-BlueMeter (a 1-page form with the BlueMeter design) has the highest number of “Best” leads.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5109" y="2209651"/>
            <a:ext cx="14317782" cy="5583935"/>
          </a:xfrm>
          <a:custGeom>
            <a:avLst/>
            <a:gdLst/>
            <a:ahLst/>
            <a:cxnLst/>
            <a:rect r="r" b="b" t="t" l="l"/>
            <a:pathLst>
              <a:path h="5583935" w="14317782">
                <a:moveTo>
                  <a:pt x="0" y="0"/>
                </a:moveTo>
                <a:lnTo>
                  <a:pt x="14317782" y="0"/>
                </a:lnTo>
                <a:lnTo>
                  <a:pt x="14317782" y="5583935"/>
                </a:lnTo>
                <a:lnTo>
                  <a:pt x="0" y="5583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9318075" y="7425425"/>
            <a:ext cx="2162521" cy="5260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907885" y="933450"/>
            <a:ext cx="2472230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04590"/>
            <a:ext cx="16230600" cy="76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Having the form filled out by the lead itself produces the higher percentage of “Best” leads, but only by a small gap compared to when the lead contact the call center to fill out the form.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5262" y="1955797"/>
            <a:ext cx="13777477" cy="5803762"/>
          </a:xfrm>
          <a:custGeom>
            <a:avLst/>
            <a:gdLst/>
            <a:ahLst/>
            <a:cxnLst/>
            <a:rect r="r" b="b" t="t" l="l"/>
            <a:pathLst>
              <a:path h="5803762" w="13777477">
                <a:moveTo>
                  <a:pt x="0" y="0"/>
                </a:moveTo>
                <a:lnTo>
                  <a:pt x="13777476" y="0"/>
                </a:lnTo>
                <a:lnTo>
                  <a:pt x="13777476" y="5803762"/>
                </a:lnTo>
                <a:lnTo>
                  <a:pt x="0" y="58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9318075" y="7425425"/>
            <a:ext cx="2162521" cy="5260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896103" y="933450"/>
            <a:ext cx="2495794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04590"/>
            <a:ext cx="16230600" cy="76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Seeing the generic form produces the higher percentage of “Best” leads, but only by a small gap compared to when the lead saw the form with the advertiser’s name on it.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15785"/>
            <a:ext cx="9069304" cy="7142515"/>
          </a:xfrm>
          <a:custGeom>
            <a:avLst/>
            <a:gdLst/>
            <a:ahLst/>
            <a:cxnLst/>
            <a:rect r="r" b="b" t="t" l="l"/>
            <a:pathLst>
              <a:path h="7142515" w="9069304">
                <a:moveTo>
                  <a:pt x="0" y="0"/>
                </a:moveTo>
                <a:lnTo>
                  <a:pt x="9069304" y="0"/>
                </a:lnTo>
                <a:lnTo>
                  <a:pt x="9069304" y="7142515"/>
                </a:lnTo>
                <a:lnTo>
                  <a:pt x="0" y="7142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9" r="0" b="-869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2167508" y="8756221"/>
            <a:ext cx="8763286" cy="2935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885206" y="933450"/>
            <a:ext cx="2517587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91361" y="8104590"/>
            <a:ext cx="5967939" cy="115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Alaska has the most number of “Best” leads, having all of their leads considered as “Best.”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1860547"/>
            <a:ext cx="11301259" cy="6102680"/>
          </a:xfrm>
          <a:custGeom>
            <a:avLst/>
            <a:gdLst/>
            <a:ahLst/>
            <a:cxnLst/>
            <a:rect r="r" b="b" t="t" l="l"/>
            <a:pathLst>
              <a:path h="6102680" w="11301259">
                <a:moveTo>
                  <a:pt x="0" y="0"/>
                </a:moveTo>
                <a:lnTo>
                  <a:pt x="11301258" y="0"/>
                </a:lnTo>
                <a:lnTo>
                  <a:pt x="11301258" y="6102679"/>
                </a:lnTo>
                <a:lnTo>
                  <a:pt x="0" y="6102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7892382" y="6496029"/>
            <a:ext cx="3038412" cy="25537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892382" y="933450"/>
            <a:ext cx="2503236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91361" y="8104590"/>
            <a:ext cx="5967939" cy="76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Leads with 70,001 to 90,000 debt level are most likely to be considered “Best” leads.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45885" y="1908172"/>
            <a:ext cx="11996229" cy="5938133"/>
          </a:xfrm>
          <a:custGeom>
            <a:avLst/>
            <a:gdLst/>
            <a:ahLst/>
            <a:cxnLst/>
            <a:rect r="r" b="b" t="t" l="l"/>
            <a:pathLst>
              <a:path h="5938133" w="11996229">
                <a:moveTo>
                  <a:pt x="0" y="0"/>
                </a:moveTo>
                <a:lnTo>
                  <a:pt x="11996230" y="0"/>
                </a:lnTo>
                <a:lnTo>
                  <a:pt x="11996230" y="5938133"/>
                </a:lnTo>
                <a:lnTo>
                  <a:pt x="0" y="5938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6803381" y="7400106"/>
            <a:ext cx="4127414" cy="16496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875993" y="933450"/>
            <a:ext cx="2536014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91361" y="8104590"/>
            <a:ext cx="5967939" cy="115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leads who have seen the form through the partner company Advertise.com turned out to be “Best” leads.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220" y="2126747"/>
            <a:ext cx="15645559" cy="5749743"/>
          </a:xfrm>
          <a:custGeom>
            <a:avLst/>
            <a:gdLst/>
            <a:ahLst/>
            <a:cxnLst/>
            <a:rect r="r" b="b" t="t" l="l"/>
            <a:pathLst>
              <a:path h="5749743" w="15645559">
                <a:moveTo>
                  <a:pt x="0" y="0"/>
                </a:moveTo>
                <a:lnTo>
                  <a:pt x="15645560" y="0"/>
                </a:lnTo>
                <a:lnTo>
                  <a:pt x="15645560" y="5749743"/>
                </a:lnTo>
                <a:lnTo>
                  <a:pt x="0" y="5749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930794" y="7497846"/>
            <a:ext cx="1492615" cy="15519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7925603" y="933450"/>
            <a:ext cx="2436795" cy="9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1220" y="8495087"/>
            <a:ext cx="9315522" cy="76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Leads who are considered a “Perfect Match” when it comes to their address and name are most likely to be the “Best” leads.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DAG2hIYgHR0</dc:identifier>
  <dcterms:modified xsi:type="dcterms:W3CDTF">2011-08-01T06:04:30Z</dcterms:modified>
  <cp:revision>1</cp:revision>
  <dc:title>DataStory_LeadQuality</dc:title>
</cp:coreProperties>
</file>