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6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86" r:id="rId13"/>
    <p:sldId id="259" r:id="rId14"/>
    <p:sldId id="285" r:id="rId15"/>
    <p:sldId id="277" r:id="rId16"/>
    <p:sldId id="279" r:id="rId17"/>
    <p:sldId id="278" r:id="rId18"/>
    <p:sldId id="283" r:id="rId19"/>
    <p:sldId id="280" r:id="rId20"/>
    <p:sldId id="282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4400" b="1" i="1" dirty="0"/>
              <a:t/>
            </a:r>
            <a:br>
              <a:rPr lang="el-GR" sz="4400" b="1" i="1" dirty="0"/>
            </a:br>
            <a:r>
              <a:rPr lang="el-GR" sz="3100" b="1" i="1" dirty="0"/>
              <a:t>Ηχητικός Εντοπισμός </a:t>
            </a:r>
            <a:r>
              <a:rPr lang="el-GR" sz="3100" b="1" dirty="0"/>
              <a:t>Μουσικής/Ομιλίας</a:t>
            </a:r>
            <a:r>
              <a:rPr lang="el-GR" sz="3100" b="1" i="1" dirty="0"/>
              <a:t> και Κατηγοριοποίηση </a:t>
            </a:r>
            <a:r>
              <a:rPr lang="el-GR" sz="3100" i="1" dirty="0"/>
              <a:t>(</a:t>
            </a:r>
            <a:r>
              <a:rPr lang="en-GB" sz="3100" i="1" dirty="0"/>
              <a:t>Speech</a:t>
            </a:r>
            <a:r>
              <a:rPr lang="el-GR" sz="3100" i="1" dirty="0"/>
              <a:t>/</a:t>
            </a:r>
            <a:r>
              <a:rPr lang="en-GB" sz="3100" i="1" dirty="0"/>
              <a:t>Music Detection and Classification</a:t>
            </a:r>
            <a:r>
              <a:rPr lang="el-GR" sz="3100" i="1" dirty="0"/>
              <a:t>) </a:t>
            </a:r>
            <a:endParaRPr lang="el-GR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962400"/>
            <a:ext cx="4953000" cy="1752600"/>
          </a:xfrm>
        </p:spPr>
        <p:txBody>
          <a:bodyPr>
            <a:normAutofit/>
          </a:bodyPr>
          <a:lstStyle/>
          <a:p>
            <a:r>
              <a:rPr lang="el-GR" dirty="0"/>
              <a:t>Μελεζιάδης Ιωάννης 8760</a:t>
            </a:r>
          </a:p>
          <a:p>
            <a:r>
              <a:rPr lang="el-GR" dirty="0"/>
              <a:t>Πηλιανίδης Αριστείδης  8755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αριθμού </a:t>
            </a:r>
            <a:r>
              <a:rPr lang="en-US" dirty="0"/>
              <a:t>PC-s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Όταν υπάρχει περιττή πληροφορία φαίνεται στο διάγραμμα πληροφορίας/διαστάσεων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00400"/>
            <a:ext cx="5263188" cy="34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6596390"/>
            <a:ext cx="502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Hands On Machine Learning with </a:t>
            </a:r>
            <a:r>
              <a:rPr lang="en-US" sz="1100" dirty="0" err="1">
                <a:solidFill>
                  <a:srgbClr val="FF0000"/>
                </a:solidFill>
              </a:rPr>
              <a:t>Scikit</a:t>
            </a:r>
            <a:r>
              <a:rPr lang="en-US" sz="1100" dirty="0">
                <a:solidFill>
                  <a:srgbClr val="FF0000"/>
                </a:solidFill>
              </a:rPr>
              <a:t>-Learn and </a:t>
            </a:r>
            <a:r>
              <a:rPr lang="en-US" sz="1100" dirty="0" err="1">
                <a:solidFill>
                  <a:srgbClr val="FF0000"/>
                </a:solidFill>
              </a:rPr>
              <a:t>TensorFlow</a:t>
            </a:r>
            <a:r>
              <a:rPr lang="en-US" sz="1100" dirty="0">
                <a:solidFill>
                  <a:srgbClr val="FF0000"/>
                </a:solidFill>
              </a:rPr>
              <a:t>, Figure 8.8</a:t>
            </a:r>
            <a:endParaRPr lang="el-GR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αριθμού </a:t>
            </a:r>
            <a:r>
              <a:rPr lang="en-US" dirty="0"/>
              <a:t>PC-s(</a:t>
            </a:r>
            <a:r>
              <a:rPr lang="el-GR" dirty="0"/>
              <a:t>συνέχεια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Στη δική μας περίπτωση δεν είναι ξεκάθαρο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50481"/>
            <a:ext cx="5334000" cy="400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562600" y="35814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K-fold Cross Validation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Απόδοση </a:t>
            </a:r>
            <a:r>
              <a:rPr lang="el-GR" dirty="0" smtClean="0"/>
              <a:t>γενίκευσης </a:t>
            </a:r>
            <a:r>
              <a:rPr lang="el-GR" dirty="0" smtClean="0"/>
              <a:t>και επιλογή παραμέτρων</a:t>
            </a:r>
            <a:endParaRPr lang="el-GR" dirty="0"/>
          </a:p>
          <a:p>
            <a:r>
              <a:rPr lang="el-GR" dirty="0"/>
              <a:t>Μετρήθηκαν μέση τιμή και </a:t>
            </a:r>
            <a:r>
              <a:rPr lang="el-GR" dirty="0" smtClean="0"/>
              <a:t>διακύμανση</a:t>
            </a:r>
            <a:r>
              <a:rPr lang="en-US" dirty="0" smtClean="0"/>
              <a:t> </a:t>
            </a:r>
            <a:r>
              <a:rPr lang="el-GR" dirty="0" smtClean="0"/>
              <a:t>της μετρικής </a:t>
            </a:r>
            <a:r>
              <a:rPr lang="en-US" dirty="0"/>
              <a:t>F1-score</a:t>
            </a:r>
            <a:r>
              <a:rPr lang="el-GR" dirty="0"/>
              <a:t> σε κάθε επανάληψη</a:t>
            </a:r>
          </a:p>
        </p:txBody>
      </p:sp>
      <p:pic>
        <p:nvPicPr>
          <p:cNvPr id="8194" name="Picture 2" descr="Schematic view of K-fold cross validation.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7162800" cy="28229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6427113"/>
            <a:ext cx="815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Makinoshima</a:t>
            </a:r>
            <a:r>
              <a:rPr lang="en-US" sz="1100" dirty="0">
                <a:solidFill>
                  <a:srgbClr val="FF0000"/>
                </a:solidFill>
              </a:rPr>
              <a:t> (2017). Possible Factors Promoting Car Evacuation in the 2011 Tohoku Tsunami Revealed by </a:t>
            </a:r>
            <a:r>
              <a:rPr lang="en-US" sz="1100" dirty="0" err="1">
                <a:solidFill>
                  <a:srgbClr val="FF0000"/>
                </a:solidFill>
              </a:rPr>
              <a:t>Analysing</a:t>
            </a:r>
            <a:r>
              <a:rPr lang="en-US" sz="1100" dirty="0">
                <a:solidFill>
                  <a:srgbClr val="FF0000"/>
                </a:solidFill>
              </a:rPr>
              <a:t> a Large-Scale Questionnaire Survey in </a:t>
            </a:r>
            <a:r>
              <a:rPr lang="en-US" sz="1100" dirty="0" err="1">
                <a:solidFill>
                  <a:srgbClr val="FF0000"/>
                </a:solidFill>
              </a:rPr>
              <a:t>Kesennuma</a:t>
            </a:r>
            <a:r>
              <a:rPr lang="en-US" sz="1100" dirty="0">
                <a:solidFill>
                  <a:srgbClr val="FF0000"/>
                </a:solidFill>
              </a:rPr>
              <a:t> City. Geosciences. 7. 112. 10.3390/geosciences7040112. , figure 5</a:t>
            </a:r>
            <a:endParaRPr lang="el-GR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Ταξινόμηση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/>
              <a:t>  Έλεγχος των παρακάτω 3 μεθόδων και να επιλεχτεί ο βέλτιστος :</a:t>
            </a:r>
          </a:p>
          <a:p>
            <a:pPr>
              <a:buNone/>
            </a:pPr>
            <a:endParaRPr lang="en-GB" dirty="0"/>
          </a:p>
          <a:p>
            <a:r>
              <a:rPr lang="en-US" dirty="0"/>
              <a:t>ΚΝΝ (</a:t>
            </a:r>
            <a:r>
              <a:rPr lang="el-GR" dirty="0"/>
              <a:t>k-</a:t>
            </a:r>
            <a:r>
              <a:rPr lang="en-US" dirty="0"/>
              <a:t>nearest neighbors</a:t>
            </a:r>
            <a:r>
              <a:rPr lang="en-US" dirty="0" smtClean="0"/>
              <a:t>)</a:t>
            </a:r>
            <a:endParaRPr lang="el-GR" dirty="0" smtClean="0"/>
          </a:p>
          <a:p>
            <a:endParaRPr lang="en-GB" dirty="0"/>
          </a:p>
          <a:p>
            <a:pPr lvl="0"/>
            <a:r>
              <a:rPr lang="en-US" dirty="0"/>
              <a:t>Naïve-</a:t>
            </a:r>
            <a:r>
              <a:rPr lang="en-US" dirty="0" err="1"/>
              <a:t>Bayes</a:t>
            </a:r>
            <a:r>
              <a:rPr lang="el-GR" dirty="0"/>
              <a:t> </a:t>
            </a:r>
            <a:r>
              <a:rPr lang="en-US" dirty="0" smtClean="0"/>
              <a:t>Classifier</a:t>
            </a:r>
            <a:endParaRPr lang="el-GR" dirty="0" smtClean="0"/>
          </a:p>
          <a:p>
            <a:pPr lvl="0"/>
            <a:endParaRPr lang="el-GR" dirty="0"/>
          </a:p>
          <a:p>
            <a:pPr lvl="0"/>
            <a:r>
              <a:rPr lang="el-GR" dirty="0"/>
              <a:t>SVM (</a:t>
            </a:r>
            <a:r>
              <a:rPr lang="en-US" dirty="0"/>
              <a:t>support vector machines</a:t>
            </a:r>
            <a:r>
              <a:rPr lang="el-GR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/>
              <a:t>Κριτήρια Αξιολόγησης</a:t>
            </a:r>
            <a:r>
              <a:rPr lang="en-US" dirty="0"/>
              <a:t> </a:t>
            </a:r>
            <a:r>
              <a:rPr lang="el-GR" dirty="0"/>
              <a:t>και Απόδοσης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l-GR" dirty="0" smtClean="0"/>
          </a:p>
          <a:p>
            <a:r>
              <a:rPr lang="en-US" dirty="0" smtClean="0"/>
              <a:t>Precision</a:t>
            </a:r>
            <a:endParaRPr lang="en-US" dirty="0"/>
          </a:p>
          <a:p>
            <a:r>
              <a:rPr lang="en-US" dirty="0" smtClean="0"/>
              <a:t>Recall</a:t>
            </a:r>
            <a:endParaRPr lang="en-US" dirty="0"/>
          </a:p>
          <a:p>
            <a:r>
              <a:rPr lang="en-US" dirty="0"/>
              <a:t>F1-score</a:t>
            </a:r>
          </a:p>
          <a:p>
            <a:endParaRPr lang="en-US" dirty="0"/>
          </a:p>
          <a:p>
            <a:pPr>
              <a:buNone/>
            </a:pPr>
            <a:endParaRPr lang="el-GR" dirty="0"/>
          </a:p>
        </p:txBody>
      </p:sp>
      <p:pic>
        <p:nvPicPr>
          <p:cNvPr id="9" name="Picture 8" descr="f1-sc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133600"/>
            <a:ext cx="5638800" cy="423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617220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QCon</a:t>
            </a:r>
            <a:r>
              <a:rPr lang="en-US" sz="1100" dirty="0">
                <a:solidFill>
                  <a:srgbClr val="FF0000"/>
                </a:solidFill>
              </a:rPr>
              <a:t> Rio - Machine Learning for Everyone, </a:t>
            </a:r>
            <a:r>
              <a:rPr lang="en-US" sz="1100" dirty="0" err="1">
                <a:solidFill>
                  <a:srgbClr val="FF0000"/>
                </a:solidFill>
              </a:rPr>
              <a:t>Slideshare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</a:t>
            </a:r>
            <a:r>
              <a:rPr lang="el-GR" dirty="0"/>
              <a:t>ΝΝ</a:t>
            </a:r>
            <a:r>
              <a:rPr lang="en-US" dirty="0"/>
              <a:t>(</a:t>
            </a:r>
            <a:r>
              <a:rPr lang="el-GR" dirty="0"/>
              <a:t>Κ κοντινότεροι γείτονες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Αρχικός έλεγχος σε 80-20% διαχωρισμό :</a:t>
            </a:r>
          </a:p>
          <a:p>
            <a:pPr>
              <a:buNone/>
            </a:pP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58921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ΚΝΝ(συνέχεια)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Διάγραμμα σφαλμάτων εκπαίδευσης και ελέγχου :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49103"/>
            <a:ext cx="5959894" cy="370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495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Variance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4572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</a:p>
          <a:p>
            <a:r>
              <a:rPr lang="en-US" dirty="0" smtClean="0"/>
              <a:t>Bias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ΚΝΝ(συνέχεια)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9fold Cross Validation</a:t>
            </a:r>
            <a:r>
              <a:rPr lang="el-GR" dirty="0"/>
              <a:t>(85-15%) 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5105400" cy="334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05200"/>
            <a:ext cx="3505200" cy="217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Τελική </a:t>
            </a:r>
            <a:r>
              <a:rPr lang="el-GR" dirty="0" smtClean="0"/>
              <a:t>επιλογή Κ = 5 κοντινότεροι γείτονες</a:t>
            </a:r>
          </a:p>
          <a:p>
            <a:pPr>
              <a:buNone/>
            </a:pPr>
            <a:endParaRPr lang="el-GR" dirty="0" smtClean="0"/>
          </a:p>
          <a:p>
            <a:r>
              <a:rPr lang="en-US" dirty="0" smtClean="0"/>
              <a:t>Accuracy = </a:t>
            </a:r>
            <a:r>
              <a:rPr lang="el-GR" dirty="0" smtClean="0"/>
              <a:t>0.8408333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F1-score = </a:t>
            </a:r>
            <a:r>
              <a:rPr lang="el-GR" dirty="0" smtClean="0"/>
              <a:t>0.8379983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/>
              <a:t>Naïve-</a:t>
            </a:r>
            <a:r>
              <a:rPr lang="en-US" dirty="0" err="1"/>
              <a:t>Bayes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85-15% </a:t>
            </a:r>
            <a:r>
              <a:rPr lang="el-GR" dirty="0" smtClean="0"/>
              <a:t>διαχωρισμός</a:t>
            </a:r>
          </a:p>
          <a:p>
            <a:endParaRPr lang="el-GR" dirty="0"/>
          </a:p>
          <a:p>
            <a:r>
              <a:rPr lang="el-GR" dirty="0">
                <a:solidFill>
                  <a:srgbClr val="FF0000"/>
                </a:solidFill>
              </a:rPr>
              <a:t>ΔΕΝ</a:t>
            </a:r>
            <a:r>
              <a:rPr lang="el-GR" dirty="0"/>
              <a:t> χρειάζεται κανονικοποίηση </a:t>
            </a:r>
            <a:r>
              <a:rPr lang="el-GR" dirty="0" smtClean="0"/>
              <a:t>!</a:t>
            </a:r>
          </a:p>
          <a:p>
            <a:endParaRPr lang="en-US" dirty="0"/>
          </a:p>
          <a:p>
            <a:r>
              <a:rPr lang="el-GR" dirty="0"/>
              <a:t>Χρησιμοποιείται </a:t>
            </a:r>
            <a:r>
              <a:rPr lang="en-US" dirty="0"/>
              <a:t>Laplace smoothing</a:t>
            </a:r>
          </a:p>
          <a:p>
            <a:endParaRPr lang="el-GR" dirty="0"/>
          </a:p>
          <a:p>
            <a:endParaRPr lang="el-GR" dirty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Σύνολο Δεδομένων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Συλλογή </a:t>
            </a:r>
            <a:r>
              <a:rPr lang="en-US" dirty="0"/>
              <a:t>Music-Speech </a:t>
            </a:r>
            <a:r>
              <a:rPr lang="en-US" dirty="0" smtClean="0"/>
              <a:t>GTZAN</a:t>
            </a:r>
            <a:endParaRPr lang="el-GR" dirty="0" smtClean="0"/>
          </a:p>
          <a:p>
            <a:endParaRPr lang="en-US" dirty="0"/>
          </a:p>
          <a:p>
            <a:r>
              <a:rPr lang="el-GR" dirty="0"/>
              <a:t>Περιέχει</a:t>
            </a:r>
            <a:r>
              <a:rPr lang="en-US" dirty="0"/>
              <a:t> :</a:t>
            </a:r>
            <a:r>
              <a:rPr lang="el-GR" dirty="0"/>
              <a:t>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l-GR" dirty="0"/>
              <a:t>128 κομμάτια μουσικής/ομιλίας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l-GR" dirty="0"/>
              <a:t> 30</a:t>
            </a:r>
            <a:r>
              <a:rPr lang="en-US" dirty="0"/>
              <a:t> </a:t>
            </a:r>
            <a:r>
              <a:rPr lang="el-GR" dirty="0"/>
              <a:t>δευτερόλεπτα διάρκεια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l-GR" dirty="0"/>
              <a:t> 64 παραδείγματα από κάθε κλάση</a:t>
            </a:r>
            <a:endParaRPr lang="en-GB" dirty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</a:t>
            </a:r>
            <a:r>
              <a:rPr lang="en-US" dirty="0" smtClean="0"/>
              <a:t>0,383333</a:t>
            </a:r>
            <a:endParaRPr lang="en-US" dirty="0"/>
          </a:p>
          <a:p>
            <a:r>
              <a:rPr lang="en-US" dirty="0"/>
              <a:t> F1-score = </a:t>
            </a:r>
            <a:r>
              <a:rPr lang="en-US" dirty="0" smtClean="0"/>
              <a:t>0,427245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81375"/>
            <a:ext cx="51720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/>
              <a:t>Μηχανές Διανυσμάτων Υποστήριξης(</a:t>
            </a:r>
            <a:r>
              <a:rPr lang="en-US" dirty="0"/>
              <a:t>SVM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Ερωτήματα που πρέπει να </a:t>
            </a:r>
            <a:r>
              <a:rPr lang="el-GR" dirty="0" smtClean="0"/>
              <a:t>απαντηθούν </a:t>
            </a:r>
            <a:r>
              <a:rPr lang="en-US" dirty="0" smtClean="0"/>
              <a:t>:</a:t>
            </a:r>
            <a:endParaRPr lang="el-GR" dirty="0"/>
          </a:p>
          <a:p>
            <a:endParaRPr lang="en-US" dirty="0"/>
          </a:p>
          <a:p>
            <a:pPr lvl="1"/>
            <a:r>
              <a:rPr lang="el-GR" dirty="0" smtClean="0"/>
              <a:t>Επιλογή πυρήνα</a:t>
            </a:r>
            <a:endParaRPr lang="el-GR" dirty="0"/>
          </a:p>
          <a:p>
            <a:pPr lvl="1"/>
            <a:endParaRPr lang="el-GR" dirty="0"/>
          </a:p>
          <a:p>
            <a:pPr lvl="1"/>
            <a:r>
              <a:rPr lang="el-GR" dirty="0" smtClean="0"/>
              <a:t>Κατάλληλη </a:t>
            </a:r>
            <a:r>
              <a:rPr lang="el-GR" dirty="0"/>
              <a:t>τιμή των κρυφών παραμέτρων κάθε πυρήνα</a:t>
            </a:r>
          </a:p>
          <a:p>
            <a:pPr lvl="1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893B116F-0E9A-4F64-BC1C-350FCBFB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πυρήνα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F2C8F9F5-AC62-4EC4-9C70-351A6B23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Σφάλμα ελέγχου γραμμικού (</a:t>
            </a:r>
            <a:r>
              <a:rPr lang="en-US" dirty="0"/>
              <a:t>linear</a:t>
            </a:r>
            <a:r>
              <a:rPr lang="el-GR" dirty="0"/>
              <a:t>)</a:t>
            </a:r>
            <a:r>
              <a:rPr lang="en-US" dirty="0"/>
              <a:t>: </a:t>
            </a:r>
            <a:r>
              <a:rPr lang="en-US" dirty="0" smtClean="0"/>
              <a:t>0,236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Ακτινικός(</a:t>
            </a:r>
            <a:r>
              <a:rPr lang="en-US" dirty="0"/>
              <a:t>Radial</a:t>
            </a:r>
            <a:r>
              <a:rPr lang="el-GR" dirty="0"/>
              <a:t>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Σιγμοειδής(</a:t>
            </a:r>
            <a:r>
              <a:rPr lang="en-US" dirty="0"/>
              <a:t>Sigmoid</a:t>
            </a:r>
            <a:r>
              <a:rPr lang="el-GR" dirty="0"/>
              <a:t>)</a:t>
            </a:r>
            <a:r>
              <a:rPr lang="en-US" dirty="0"/>
              <a:t>:  </a:t>
            </a:r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743200"/>
            <a:ext cx="4295775" cy="227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775669"/>
            <a:ext cx="3352800" cy="208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469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1455EBFB-BF34-433F-AC8E-D23437FB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παραμέτρου </a:t>
            </a:r>
            <a:r>
              <a:rPr lang="en-US" dirty="0"/>
              <a:t>gamma</a:t>
            </a:r>
            <a:endParaRPr lang="en-GB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398F551C-A14B-4D34-9B36-7828CB72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9</a:t>
            </a:r>
            <a:r>
              <a:rPr lang="en-US" dirty="0" smtClean="0"/>
              <a:t>fold Cross </a:t>
            </a:r>
            <a:r>
              <a:rPr lang="en-US" dirty="0"/>
              <a:t>validation </a:t>
            </a:r>
            <a:r>
              <a:rPr lang="el-GR" dirty="0"/>
              <a:t>για κάθε </a:t>
            </a:r>
            <a:r>
              <a:rPr lang="en-US" dirty="0"/>
              <a:t>gamma </a:t>
            </a:r>
            <a:r>
              <a:rPr lang="el-GR" dirty="0"/>
              <a:t>και </a:t>
            </a:r>
            <a:r>
              <a:rPr lang="el-GR" dirty="0" smtClean="0"/>
              <a:t>επιλογή τιμής που συμπίπτει με το </a:t>
            </a:r>
            <a:r>
              <a:rPr lang="el-GR" dirty="0"/>
              <a:t>μέγιστο </a:t>
            </a:r>
            <a:r>
              <a:rPr lang="en-US" dirty="0" smtClean="0"/>
              <a:t>     F1-score</a:t>
            </a:r>
            <a:endParaRPr lang="en-US" dirty="0"/>
          </a:p>
          <a:p>
            <a:endParaRPr lang="en-GB" dirty="0"/>
          </a:p>
        </p:txBody>
      </p:sp>
      <p:pic>
        <p:nvPicPr>
          <p:cNvPr id="7" name="Εικόνα 6">
            <a:extLst>
              <a:ext uri="{FF2B5EF4-FFF2-40B4-BE49-F238E27FC236}">
                <a16:creationId xmlns="" xmlns:a16="http://schemas.microsoft.com/office/drawing/2014/main" id="{A0A773DC-A039-44F6-8E67-90F95E75EC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486965"/>
            <a:ext cx="5071296" cy="3142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24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893CF15E-36E7-40C9-BFBE-F69E5143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D1A8C1E5-A75C-41E5-B4A4-079BAF7A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Τέλος τα αποτελέσματα που πήραμε με ακτινικό πυρήνα για </a:t>
            </a:r>
            <a:r>
              <a:rPr lang="en-US" dirty="0" smtClean="0"/>
              <a:t>gamma = 0,1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Accuracy = 0,902500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F1-score = 0,897817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907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dirty="0" smtClean="0"/>
              <a:t>Τελική ταξινόμηση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Αφού ληφθούν οι προβλέψεις κάθε παραθύρου :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Καταμέτρηση αριθμού παραθύρων κάθε κλάσης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 Αν είναι περισσότερα από 75% τότε σίγουρη </a:t>
            </a:r>
            <a:r>
              <a:rPr lang="el-GR" dirty="0" smtClean="0"/>
              <a:t>ταξινόμηση</a:t>
            </a:r>
            <a:r>
              <a:rPr lang="en-US" dirty="0" smtClean="0"/>
              <a:t> </a:t>
            </a:r>
            <a:r>
              <a:rPr lang="el-GR" dirty="0" smtClean="0"/>
              <a:t>για το αρχείο</a:t>
            </a:r>
            <a:endParaRPr lang="el-GR" dirty="0" smtClean="0"/>
          </a:p>
          <a:p>
            <a:pPr lvl="1">
              <a:buFont typeface="Arial" pitchFamily="34" charset="0"/>
              <a:buChar char="•"/>
            </a:pPr>
            <a:endParaRPr lang="el-GR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Διαφορετικά </a:t>
            </a:r>
            <a:r>
              <a:rPr lang="el-GR" dirty="0" smtClean="0">
                <a:solidFill>
                  <a:srgbClr val="FF0000"/>
                </a:solidFill>
              </a:rPr>
              <a:t>μη σίγουρη </a:t>
            </a:r>
            <a:r>
              <a:rPr lang="el-GR" dirty="0" smtClean="0"/>
              <a:t>ταξινόμηση(τιμή = 0,5)</a:t>
            </a:r>
          </a:p>
          <a:p>
            <a:pPr lvl="1">
              <a:buNone/>
            </a:pPr>
            <a:endParaRPr lang="el-GR" dirty="0" smtClean="0"/>
          </a:p>
          <a:p>
            <a:pPr lvl="1">
              <a:buFont typeface="Arial" pitchFamily="34" charset="0"/>
              <a:buChar char="•"/>
            </a:pPr>
            <a:endParaRPr lang="el-GR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Ensembles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Μέθοδος βελτίωσης της απόδοσης της ταξινόμησης </a:t>
            </a:r>
          </a:p>
          <a:p>
            <a:endParaRPr lang="el-GR" dirty="0" smtClean="0"/>
          </a:p>
          <a:p>
            <a:r>
              <a:rPr lang="el-GR" dirty="0" smtClean="0"/>
              <a:t>ΚΝΝ και </a:t>
            </a:r>
            <a:r>
              <a:rPr lang="en-US" dirty="0" smtClean="0"/>
              <a:t>SVM </a:t>
            </a:r>
            <a:r>
              <a:rPr lang="el-GR" dirty="0" smtClean="0"/>
              <a:t>μαζί !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369049"/>
            <a:ext cx="4038600" cy="2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333631"/>
            <a:ext cx="3962400" cy="252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Τελικά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0041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600200" y="3505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381000"/>
            <a:ext cx="8229600" cy="1066800"/>
          </a:xfrm>
        </p:spPr>
        <p:txBody>
          <a:bodyPr/>
          <a:lstStyle/>
          <a:p>
            <a:pPr algn="ctr"/>
            <a:r>
              <a:rPr lang="el-GR" dirty="0"/>
              <a:t>Ευχαριστούμε !</a:t>
            </a:r>
          </a:p>
        </p:txBody>
      </p:sp>
      <p:pic>
        <p:nvPicPr>
          <p:cNvPr id="4" name="Picture 3" descr="b90a79b4c361d079144597d0bcdd61de--funny-cats-so-fun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5105400" cy="51054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Εργαλεία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Χρησιμοποιήθηκαν</a:t>
            </a:r>
            <a:r>
              <a:rPr lang="el-GR" dirty="0" smtClean="0"/>
              <a:t> </a:t>
            </a:r>
            <a:r>
              <a:rPr lang="el-GR" dirty="0"/>
              <a:t>:</a:t>
            </a:r>
            <a:endParaRPr lang="en-GB" dirty="0"/>
          </a:p>
          <a:p>
            <a:pPr lvl="0"/>
            <a:r>
              <a:rPr lang="en-US" dirty="0" err="1"/>
              <a:t>Matlab</a:t>
            </a:r>
            <a:r>
              <a:rPr lang="en-US" dirty="0"/>
              <a:t> (MIR toolbox)</a:t>
            </a:r>
            <a:endParaRPr lang="en-GB" dirty="0"/>
          </a:p>
          <a:p>
            <a:pPr lvl="0"/>
            <a:r>
              <a:rPr lang="en-US" dirty="0" err="1"/>
              <a:t>Rstudio</a:t>
            </a:r>
            <a:endParaRPr lang="el-GR" dirty="0"/>
          </a:p>
          <a:p>
            <a:pPr>
              <a:buNone/>
            </a:pPr>
            <a:endParaRPr lang="el-GR" dirty="0"/>
          </a:p>
        </p:txBody>
      </p:sp>
      <p:pic>
        <p:nvPicPr>
          <p:cNvPr id="4" name="Εικόνα 4">
            <a:extLst>
              <a:ext uri="{FF2B5EF4-FFF2-40B4-BE49-F238E27FC236}">
                <a16:creationId xmlns="" xmlns:a16="http://schemas.microsoft.com/office/drawing/2014/main" id="{E3F075A1-F951-4BC9-AA2B-81140637F2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962400"/>
            <a:ext cx="2667000" cy="2120265"/>
          </a:xfrm>
          <a:prstGeom prst="rect">
            <a:avLst/>
          </a:prstGeom>
          <a:effectLst/>
        </p:spPr>
      </p:pic>
      <p:pic>
        <p:nvPicPr>
          <p:cNvPr id="6" name="Εικόνα 6">
            <a:extLst>
              <a:ext uri="{FF2B5EF4-FFF2-40B4-BE49-F238E27FC236}">
                <a16:creationId xmlns="" xmlns:a16="http://schemas.microsoft.com/office/drawing/2014/main" id="{033CB56C-D26D-4F91-A22B-14C4E69E69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267200"/>
            <a:ext cx="3148022" cy="1046717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Επιλογή Χαρακτηριστικών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Αρχική επιλογή </a:t>
            </a:r>
            <a:r>
              <a:rPr lang="el-GR" dirty="0" smtClean="0"/>
              <a:t>χαρακτηριστικών</a:t>
            </a:r>
            <a:endParaRPr lang="el-GR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RMS Energy</a:t>
            </a:r>
            <a:r>
              <a:rPr lang="el-GR" dirty="0"/>
              <a:t>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Entropy</a:t>
            </a:r>
            <a:r>
              <a:rPr lang="el-GR" dirty="0"/>
              <a:t>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Roll-off Frequency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Zerocross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Spectral Brightness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Spectral Spread, </a:t>
            </a:r>
            <a:r>
              <a:rPr lang="en-US" dirty="0" err="1"/>
              <a:t>Centroid</a:t>
            </a:r>
            <a:r>
              <a:rPr lang="en-US" dirty="0"/>
              <a:t>, </a:t>
            </a:r>
            <a:r>
              <a:rPr lang="en-US" dirty="0" err="1"/>
              <a:t>Skewness</a:t>
            </a:r>
            <a:r>
              <a:rPr lang="en-US" dirty="0"/>
              <a:t>, Kurtosis, Flatness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MFCC1-MFCC13 </a:t>
            </a:r>
            <a:endParaRPr lang="en-GB" dirty="0"/>
          </a:p>
          <a:p>
            <a:r>
              <a:rPr lang="el-GR" dirty="0"/>
              <a:t>Εξαγωγή με </a:t>
            </a:r>
            <a:r>
              <a:rPr lang="en-US" dirty="0"/>
              <a:t>Matlab2015b</a:t>
            </a:r>
            <a:r>
              <a:rPr lang="el-GR" dirty="0"/>
              <a:t> και </a:t>
            </a:r>
            <a:r>
              <a:rPr lang="en-US" dirty="0" err="1"/>
              <a:t>MIRtoolbox</a:t>
            </a:r>
            <a:endParaRPr lang="en-US" dirty="0"/>
          </a:p>
          <a:p>
            <a:r>
              <a:rPr lang="el-GR" dirty="0"/>
              <a:t>Διάρκεια παραθύρου 1 δευτερόλεπτο και 50% επικάλυψη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427113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rgbClr val="FF0000"/>
                </a:solidFill>
              </a:rPr>
              <a:t>Kotsakis</a:t>
            </a:r>
            <a:r>
              <a:rPr lang="en-GB" sz="1100" dirty="0" smtClean="0">
                <a:solidFill>
                  <a:srgbClr val="FF0000"/>
                </a:solidFill>
              </a:rPr>
              <a:t>, R., </a:t>
            </a:r>
            <a:r>
              <a:rPr lang="en-GB" sz="1100" dirty="0" err="1" smtClean="0">
                <a:solidFill>
                  <a:srgbClr val="FF0000"/>
                </a:solidFill>
              </a:rPr>
              <a:t>Kalliris</a:t>
            </a:r>
            <a:r>
              <a:rPr lang="en-GB" sz="1100" dirty="0" smtClean="0">
                <a:solidFill>
                  <a:srgbClr val="FF0000"/>
                </a:solidFill>
              </a:rPr>
              <a:t>, G. and </a:t>
            </a:r>
            <a:r>
              <a:rPr lang="en-GB" sz="1100" dirty="0" err="1" smtClean="0">
                <a:solidFill>
                  <a:srgbClr val="FF0000"/>
                </a:solidFill>
              </a:rPr>
              <a:t>Dimoulas</a:t>
            </a:r>
            <a:r>
              <a:rPr lang="en-GB" sz="1100" dirty="0" smtClean="0">
                <a:solidFill>
                  <a:srgbClr val="FF0000"/>
                </a:solidFill>
              </a:rPr>
              <a:t>, C. (2012). Investigation of broadcast-audio semantic analysis scenarios employing radio-programme-adaptive pattern </a:t>
            </a:r>
            <a:r>
              <a:rPr lang="en-GB" sz="1100" dirty="0" smtClean="0">
                <a:solidFill>
                  <a:srgbClr val="FF0000"/>
                </a:solidFill>
              </a:rPr>
              <a:t>classification</a:t>
            </a:r>
            <a:endParaRPr lang="el-GR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Προεπεξεργασία Δεδομένων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25112"/>
          </a:xfrm>
        </p:spPr>
        <p:txBody>
          <a:bodyPr/>
          <a:lstStyle/>
          <a:p>
            <a:r>
              <a:rPr lang="el-GR" dirty="0"/>
              <a:t>‘Κατάρα της Διαστατικότητας’ :</a:t>
            </a:r>
          </a:p>
          <a:p>
            <a:pPr lvl="1">
              <a:buFont typeface="Arial" pitchFamily="34" charset="0"/>
              <a:buChar char="•"/>
            </a:pPr>
            <a:r>
              <a:rPr lang="el-GR" dirty="0"/>
              <a:t>Μικρό διάνυσμα χαρακτηριστικών</a:t>
            </a:r>
          </a:p>
          <a:p>
            <a:pPr lvl="1">
              <a:buFont typeface="Arial" pitchFamily="34" charset="0"/>
              <a:buChar char="•"/>
            </a:pPr>
            <a:r>
              <a:rPr lang="el-GR" dirty="0"/>
              <a:t>Καλύτερη ταξινόμηση</a:t>
            </a:r>
          </a:p>
          <a:p>
            <a:pPr lvl="1">
              <a:buFont typeface="Arial" pitchFamily="34" charset="0"/>
              <a:buChar char="•"/>
            </a:pPr>
            <a:r>
              <a:rPr lang="el-GR" dirty="0"/>
              <a:t>Μικρότερη υπολογιστική πολυπλοκότητα</a:t>
            </a:r>
            <a:endParaRPr lang="en-US" dirty="0"/>
          </a:p>
        </p:txBody>
      </p:sp>
      <p:pic>
        <p:nvPicPr>
          <p:cNvPr id="4" name="Picture 3" descr="dimensionality_vs_perform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962400"/>
            <a:ext cx="4241409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6596390"/>
            <a:ext cx="548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http://www.visiondummy.com/2014/04/curse-dimensionality-affect-classification/</a:t>
            </a:r>
            <a:endParaRPr lang="el-GR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Κανονικοποίηση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Min-max :</a:t>
            </a:r>
            <a:endParaRPr lang="el-GR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Standard score :</a:t>
            </a:r>
            <a:endParaRPr lang="el-GR" dirty="0"/>
          </a:p>
        </p:txBody>
      </p:sp>
      <p:pic>
        <p:nvPicPr>
          <p:cNvPr id="4" name="Picture 3" descr="CodeCogsEq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743200"/>
            <a:ext cx="6380616" cy="900086"/>
          </a:xfrm>
          <a:prstGeom prst="rect">
            <a:avLst/>
          </a:prstGeom>
        </p:spPr>
      </p:pic>
      <p:pic>
        <p:nvPicPr>
          <p:cNvPr id="6" name="Picture 5" descr="CodeCogsEq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419600"/>
            <a:ext cx="5257800" cy="83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/>
              <a:t>Διαρροή Πληροφορίας</a:t>
            </a:r>
            <a:r>
              <a:rPr lang="en-US" dirty="0"/>
              <a:t>(Data Leakage)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rgbClr val="FF0000"/>
                </a:solidFill>
              </a:rPr>
              <a:t>Συχνό λάθος </a:t>
            </a:r>
            <a:r>
              <a:rPr lang="el-GR" dirty="0"/>
              <a:t>: κανονικοποίηση στο πλήρες σύνολο δεδομένων</a:t>
            </a:r>
          </a:p>
          <a:p>
            <a:r>
              <a:rPr lang="el-GR" dirty="0"/>
              <a:t>Τα </a:t>
            </a:r>
            <a:r>
              <a:rPr lang="en-US" dirty="0"/>
              <a:t>min( ), max( ) </a:t>
            </a:r>
            <a:r>
              <a:rPr lang="el-GR" dirty="0"/>
              <a:t>εμπεριέχουν όλη τη πληροφορία !</a:t>
            </a:r>
          </a:p>
          <a:p>
            <a:r>
              <a:rPr lang="el-GR" dirty="0">
                <a:solidFill>
                  <a:srgbClr val="FF0000"/>
                </a:solidFill>
              </a:rPr>
              <a:t>Λύση</a:t>
            </a:r>
            <a:r>
              <a:rPr lang="el-GR" dirty="0"/>
              <a:t> : διαχωρισμός σε σύνολα εκπαίδευσης και ελέγχου και μετά κανονικοποίηση στο καθένα ξεχωριστά </a:t>
            </a:r>
          </a:p>
        </p:txBody>
      </p:sp>
      <p:pic>
        <p:nvPicPr>
          <p:cNvPr id="4" name="Picture 3" descr="CodeCogsEq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5562600"/>
            <a:ext cx="7398174" cy="1043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Διαρροή Πληροφορίας(συνέχεια)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Κάτι τέτοιο </a:t>
            </a:r>
            <a:r>
              <a:rPr lang="el-GR" dirty="0">
                <a:solidFill>
                  <a:srgbClr val="FF0000"/>
                </a:solidFill>
              </a:rPr>
              <a:t>ΔΕΝ </a:t>
            </a:r>
            <a:r>
              <a:rPr lang="el-GR" dirty="0"/>
              <a:t>αρκεί !</a:t>
            </a:r>
          </a:p>
          <a:p>
            <a:r>
              <a:rPr lang="el-GR" dirty="0"/>
              <a:t>Στην πράξη ταξινομείται μία εγγραφή κάθε φορά</a:t>
            </a:r>
          </a:p>
          <a:p>
            <a:r>
              <a:rPr lang="el-GR" dirty="0">
                <a:solidFill>
                  <a:srgbClr val="FF0000"/>
                </a:solidFill>
              </a:rPr>
              <a:t>Τελικά</a:t>
            </a:r>
            <a:r>
              <a:rPr lang="el-GR" dirty="0"/>
              <a:t> : σαν </a:t>
            </a:r>
            <a:r>
              <a:rPr lang="en-US" dirty="0"/>
              <a:t>min( ), max( ) </a:t>
            </a:r>
            <a:r>
              <a:rPr lang="el-GR" dirty="0"/>
              <a:t>χρησιμοποιούνται οι τιμές από το σύνολο εκπαίδευσης και όχι του ελέγχου</a:t>
            </a:r>
          </a:p>
          <a:p>
            <a:r>
              <a:rPr lang="el-GR" dirty="0"/>
              <a:t>Έτσι αποφεύγεται η μεροληψία που εισάγεται από τη πλήρη γνώση του συνόλου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4" name="Picture 3" descr="CodeCogsEq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791200"/>
            <a:ext cx="6400800" cy="902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Κυρίων Συνιστωσών(</a:t>
            </a:r>
            <a:r>
              <a:rPr lang="en-US" dirty="0"/>
              <a:t>PCA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Από τις πιο διάσημες τεχνικές για τη </a:t>
            </a:r>
            <a:r>
              <a:rPr lang="el-GR" dirty="0">
                <a:solidFill>
                  <a:srgbClr val="FF0000"/>
                </a:solidFill>
              </a:rPr>
              <a:t>μείωση διαστάσεων</a:t>
            </a:r>
          </a:p>
          <a:p>
            <a:r>
              <a:rPr lang="el-GR" dirty="0"/>
              <a:t>Νέα χαρακτηριστικά, ασυσχέτιστα, γραμμικοί συνδιασμοί των αρχικών χαρακτηριστικών</a:t>
            </a:r>
          </a:p>
          <a:p>
            <a:r>
              <a:rPr lang="el-GR" dirty="0"/>
              <a:t>Προσπάθεια διατήρησης περισσότερης πληροφορίας(&gt;95%) με όσο το δυνατόν λιγότερες συνιστώσες</a:t>
            </a:r>
            <a:r>
              <a:rPr lang="en-US" dirty="0"/>
              <a:t>(PC-s)</a:t>
            </a:r>
            <a:endParaRPr lang="el-GR" dirty="0"/>
          </a:p>
          <a:p>
            <a:r>
              <a:rPr lang="el-GR" dirty="0">
                <a:solidFill>
                  <a:srgbClr val="FF0000"/>
                </a:solidFill>
              </a:rPr>
              <a:t>Πιθανή αφαίρεση θορύβου </a:t>
            </a:r>
            <a:r>
              <a:rPr lang="el-GR" dirty="0"/>
              <a:t>άρα και καλύτερη ταξινόμηση !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690</TotalTime>
  <Words>583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          Ηχητικός Εντοπισμός Μουσικής/Ομιλίας και Κατηγοριοποίηση (Speech/Music Detection and Classification) </vt:lpstr>
      <vt:lpstr>Σύνολο Δεδομένων</vt:lpstr>
      <vt:lpstr>Εργαλεία</vt:lpstr>
      <vt:lpstr>Επιλογή Χαρακτηριστικών</vt:lpstr>
      <vt:lpstr>Προεπεξεργασία Δεδομένων</vt:lpstr>
      <vt:lpstr>Κανονικοποίηση</vt:lpstr>
      <vt:lpstr>Διαρροή Πληροφορίας(Data Leakage)</vt:lpstr>
      <vt:lpstr>Διαρροή Πληροφορίας(συνέχεια)</vt:lpstr>
      <vt:lpstr>Ανάλυση Κυρίων Συνιστωσών(PCA)</vt:lpstr>
      <vt:lpstr>Επιλογή αριθμού PC-s</vt:lpstr>
      <vt:lpstr>Επιλογή αριθμού PC-s(συνέχεια)</vt:lpstr>
      <vt:lpstr>K-fold Cross Validation</vt:lpstr>
      <vt:lpstr>Ταξινόμηση</vt:lpstr>
      <vt:lpstr>Κριτήρια Αξιολόγησης και Απόδοσης</vt:lpstr>
      <vt:lpstr>KΝΝ(Κ κοντινότεροι γείτονες)</vt:lpstr>
      <vt:lpstr>ΚΝΝ(συνέχεια)</vt:lpstr>
      <vt:lpstr>ΚΝΝ(συνέχεια)</vt:lpstr>
      <vt:lpstr>Αποτελέσματα</vt:lpstr>
      <vt:lpstr>Naïve-Bayes</vt:lpstr>
      <vt:lpstr>Αποτελέσματα</vt:lpstr>
      <vt:lpstr>Μηχανές Διανυσμάτων Υποστήριξης(SVM)</vt:lpstr>
      <vt:lpstr>Επιλογή πυρήνα</vt:lpstr>
      <vt:lpstr>Επιλογή παραμέτρου gamma</vt:lpstr>
      <vt:lpstr>Αποτελέσματα </vt:lpstr>
      <vt:lpstr>Τελική ταξινόμηση</vt:lpstr>
      <vt:lpstr>Ensembles</vt:lpstr>
      <vt:lpstr>Τελικά</vt:lpstr>
      <vt:lpstr>Ευχαριστούμε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Ηχητικός Εντοπισμός Μουσικής/Ομιλίας και Κατηγοριοποίηση (Speech/Music Detection and Classification)</dc:title>
  <dc:creator>John</dc:creator>
  <cp:lastModifiedBy>John</cp:lastModifiedBy>
  <cp:revision>29</cp:revision>
  <dcterms:created xsi:type="dcterms:W3CDTF">2006-08-16T00:00:00Z</dcterms:created>
  <dcterms:modified xsi:type="dcterms:W3CDTF">2019-01-08T14:31:32Z</dcterms:modified>
</cp:coreProperties>
</file>