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5dad4c24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5dad4c24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5dad4c241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5dad4c241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5dad4c241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e5dad4c241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5dad4c241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e5dad4c241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5dad4c241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5dad4c24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5dad4c241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5dad4c24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5dad4c241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5dad4c241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5dad4c241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e5dad4c241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5dad4c241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e5dad4c241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e5dad4c241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e5dad4c241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e5dad4c24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e5dad4c24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5dad4c241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5dad4c241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5dad4c24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5dad4c24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5dad4c24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5dad4c24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e5dad4c24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e5dad4c24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5dad4c24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5dad4c24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5dad4c24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5dad4c24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5dad4c24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5dad4c24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5dad4c241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5dad4c241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github.com/giannisal/Azure-Stream-Analytic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l"/>
              <a:t>Azure Stream Analytics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688" y="183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Azure - Query 2 Test</a:t>
            </a:r>
            <a:endParaRPr/>
          </a:p>
        </p:txBody>
      </p:sp>
      <p:pic>
        <p:nvPicPr>
          <p:cNvPr id="120" name="Google Shape;120;p22"/>
          <p:cNvPicPr preferRelativeResize="0"/>
          <p:nvPr/>
        </p:nvPicPr>
        <p:blipFill>
          <a:blip r:embed="rId3">
            <a:alphaModFix/>
          </a:blip>
          <a:stretch>
            <a:fillRect/>
          </a:stretch>
        </p:blipFill>
        <p:spPr>
          <a:xfrm>
            <a:off x="152400" y="908200"/>
            <a:ext cx="8839201" cy="388733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688" y="183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Azure - Query 3 Test</a:t>
            </a:r>
            <a:endParaRPr/>
          </a:p>
        </p:txBody>
      </p:sp>
      <p:pic>
        <p:nvPicPr>
          <p:cNvPr id="126" name="Google Shape;126;p23"/>
          <p:cNvPicPr preferRelativeResize="0"/>
          <p:nvPr/>
        </p:nvPicPr>
        <p:blipFill>
          <a:blip r:embed="rId3">
            <a:alphaModFix/>
          </a:blip>
          <a:stretch>
            <a:fillRect/>
          </a:stretch>
        </p:blipFill>
        <p:spPr>
          <a:xfrm>
            <a:off x="152400" y="908200"/>
            <a:ext cx="8839200" cy="384702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688" y="183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Azure - Query 4 Test</a:t>
            </a:r>
            <a:endParaRPr/>
          </a:p>
        </p:txBody>
      </p:sp>
      <p:pic>
        <p:nvPicPr>
          <p:cNvPr id="132" name="Google Shape;132;p24"/>
          <p:cNvPicPr preferRelativeResize="0"/>
          <p:nvPr/>
        </p:nvPicPr>
        <p:blipFill>
          <a:blip r:embed="rId3">
            <a:alphaModFix/>
          </a:blip>
          <a:stretch>
            <a:fillRect/>
          </a:stretch>
        </p:blipFill>
        <p:spPr>
          <a:xfrm>
            <a:off x="152400" y="908200"/>
            <a:ext cx="8839200" cy="406770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688" y="183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Azure - Query 5 Test</a:t>
            </a:r>
            <a:endParaRPr/>
          </a:p>
        </p:txBody>
      </p:sp>
      <p:pic>
        <p:nvPicPr>
          <p:cNvPr id="138" name="Google Shape;138;p25"/>
          <p:cNvPicPr preferRelativeResize="0"/>
          <p:nvPr/>
        </p:nvPicPr>
        <p:blipFill>
          <a:blip r:embed="rId3">
            <a:alphaModFix/>
          </a:blip>
          <a:stretch>
            <a:fillRect/>
          </a:stretch>
        </p:blipFill>
        <p:spPr>
          <a:xfrm>
            <a:off x="152400" y="908200"/>
            <a:ext cx="8839200" cy="385558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688" y="183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Azure - Query 6 Test</a:t>
            </a:r>
            <a:endParaRPr/>
          </a:p>
        </p:txBody>
      </p:sp>
      <p:pic>
        <p:nvPicPr>
          <p:cNvPr id="144" name="Google Shape;144;p26"/>
          <p:cNvPicPr preferRelativeResize="0"/>
          <p:nvPr/>
        </p:nvPicPr>
        <p:blipFill>
          <a:blip r:embed="rId3">
            <a:alphaModFix/>
          </a:blip>
          <a:stretch>
            <a:fillRect/>
          </a:stretch>
        </p:blipFill>
        <p:spPr>
          <a:xfrm>
            <a:off x="152400" y="908200"/>
            <a:ext cx="8839200" cy="40704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688" y="183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Azure - Query 7 Test</a:t>
            </a:r>
            <a:endParaRPr/>
          </a:p>
        </p:txBody>
      </p:sp>
      <p:pic>
        <p:nvPicPr>
          <p:cNvPr id="150" name="Google Shape;150;p27"/>
          <p:cNvPicPr preferRelativeResize="0"/>
          <p:nvPr/>
        </p:nvPicPr>
        <p:blipFill>
          <a:blip r:embed="rId3">
            <a:alphaModFix/>
          </a:blip>
          <a:stretch>
            <a:fillRect/>
          </a:stretch>
        </p:blipFill>
        <p:spPr>
          <a:xfrm>
            <a:off x="152400" y="908200"/>
            <a:ext cx="8839199" cy="404707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688" y="183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Azure - Query 8 Test</a:t>
            </a:r>
            <a:endParaRPr/>
          </a:p>
        </p:txBody>
      </p:sp>
      <p:pic>
        <p:nvPicPr>
          <p:cNvPr id="156" name="Google Shape;156;p28"/>
          <p:cNvPicPr preferRelativeResize="0"/>
          <p:nvPr/>
        </p:nvPicPr>
        <p:blipFill>
          <a:blip r:embed="rId3">
            <a:alphaModFix/>
          </a:blip>
          <a:stretch>
            <a:fillRect/>
          </a:stretch>
        </p:blipFill>
        <p:spPr>
          <a:xfrm>
            <a:off x="152400" y="908200"/>
            <a:ext cx="8839200" cy="380783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688" y="183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Output preview</a:t>
            </a:r>
            <a:endParaRPr/>
          </a:p>
        </p:txBody>
      </p:sp>
      <p:pic>
        <p:nvPicPr>
          <p:cNvPr id="162" name="Google Shape;162;p29"/>
          <p:cNvPicPr preferRelativeResize="0"/>
          <p:nvPr/>
        </p:nvPicPr>
        <p:blipFill>
          <a:blip r:embed="rId3">
            <a:alphaModFix/>
          </a:blip>
          <a:stretch>
            <a:fillRect/>
          </a:stretch>
        </p:blipFill>
        <p:spPr>
          <a:xfrm>
            <a:off x="152400" y="666075"/>
            <a:ext cx="8839199" cy="2361097"/>
          </a:xfrm>
          <a:prstGeom prst="rect">
            <a:avLst/>
          </a:prstGeom>
          <a:noFill/>
          <a:ln>
            <a:noFill/>
          </a:ln>
        </p:spPr>
      </p:pic>
      <p:pic>
        <p:nvPicPr>
          <p:cNvPr id="163" name="Google Shape;163;p29"/>
          <p:cNvPicPr preferRelativeResize="0"/>
          <p:nvPr/>
        </p:nvPicPr>
        <p:blipFill>
          <a:blip r:embed="rId4">
            <a:alphaModFix/>
          </a:blip>
          <a:stretch>
            <a:fillRect/>
          </a:stretch>
        </p:blipFill>
        <p:spPr>
          <a:xfrm>
            <a:off x="190500" y="3027174"/>
            <a:ext cx="8179600" cy="1911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688" y="183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Output file preview</a:t>
            </a:r>
            <a:endParaRPr/>
          </a:p>
        </p:txBody>
      </p:sp>
      <p:pic>
        <p:nvPicPr>
          <p:cNvPr id="169" name="Google Shape;169;p30"/>
          <p:cNvPicPr preferRelativeResize="0"/>
          <p:nvPr/>
        </p:nvPicPr>
        <p:blipFill>
          <a:blip r:embed="rId3">
            <a:alphaModFix/>
          </a:blip>
          <a:stretch>
            <a:fillRect/>
          </a:stretch>
        </p:blipFill>
        <p:spPr>
          <a:xfrm>
            <a:off x="152400" y="908200"/>
            <a:ext cx="4426815" cy="4082900"/>
          </a:xfrm>
          <a:prstGeom prst="rect">
            <a:avLst/>
          </a:prstGeom>
          <a:noFill/>
          <a:ln>
            <a:noFill/>
          </a:ln>
        </p:spPr>
      </p:pic>
      <p:pic>
        <p:nvPicPr>
          <p:cNvPr id="170" name="Google Shape;170;p30"/>
          <p:cNvPicPr preferRelativeResize="0"/>
          <p:nvPr/>
        </p:nvPicPr>
        <p:blipFill>
          <a:blip r:embed="rId4">
            <a:alphaModFix/>
          </a:blip>
          <a:stretch>
            <a:fillRect/>
          </a:stretch>
        </p:blipFill>
        <p:spPr>
          <a:xfrm>
            <a:off x="4712815" y="1664775"/>
            <a:ext cx="4259985" cy="252593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688" y="183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Cost Analysis</a:t>
            </a:r>
            <a:endParaRPr/>
          </a:p>
        </p:txBody>
      </p:sp>
      <p:pic>
        <p:nvPicPr>
          <p:cNvPr id="176" name="Google Shape;176;p31"/>
          <p:cNvPicPr preferRelativeResize="0"/>
          <p:nvPr/>
        </p:nvPicPr>
        <p:blipFill>
          <a:blip r:embed="rId3">
            <a:alphaModFix/>
          </a:blip>
          <a:stretch>
            <a:fillRect/>
          </a:stretch>
        </p:blipFill>
        <p:spPr>
          <a:xfrm>
            <a:off x="152400" y="908200"/>
            <a:ext cx="3465514" cy="4082899"/>
          </a:xfrm>
          <a:prstGeom prst="rect">
            <a:avLst/>
          </a:prstGeom>
          <a:noFill/>
          <a:ln>
            <a:noFill/>
          </a:ln>
        </p:spPr>
      </p:pic>
      <p:sp>
        <p:nvSpPr>
          <p:cNvPr id="177" name="Google Shape;177;p31"/>
          <p:cNvSpPr txBox="1"/>
          <p:nvPr>
            <p:ph idx="1" type="body"/>
          </p:nvPr>
        </p:nvSpPr>
        <p:spPr>
          <a:xfrm>
            <a:off x="4199175" y="755800"/>
            <a:ext cx="4633200" cy="3011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l" sz="1700"/>
              <a:t>We can see what the billing looks like, after two days of running. This is due to the fact that the steam job was active, but the data feeding page was not. So, no actual data processing or any kind of data writing in our storage account was involved. </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688" y="183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Project Architecture</a:t>
            </a:r>
            <a:endParaRPr/>
          </a:p>
        </p:txBody>
      </p:sp>
      <p:sp>
        <p:nvSpPr>
          <p:cNvPr id="60" name="Google Shape;60;p14"/>
          <p:cNvSpPr txBox="1"/>
          <p:nvPr>
            <p:ph idx="1" type="body"/>
          </p:nvPr>
        </p:nvSpPr>
        <p:spPr>
          <a:xfrm>
            <a:off x="311700" y="881075"/>
            <a:ext cx="8520600" cy="1690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l"/>
              <a:t>Everything is  running on Azure platform. Within the resource group called azure_bdms, we have created an eventhub Namespace called “azuredbms”, in which we run an eventhub called “bdmsdemo”.</a:t>
            </a:r>
            <a:br>
              <a:rPr lang="el"/>
            </a:br>
            <a:br>
              <a:rPr lang="el"/>
            </a:br>
            <a:r>
              <a:rPr lang="el"/>
              <a:t>We have set a storage account, “bdmsstogrageaccount” to import input data and receive output, and a stream analytics job “BDMSStreamJob” to process the data we get.</a:t>
            </a:r>
            <a:endParaRPr/>
          </a:p>
        </p:txBody>
      </p:sp>
      <p:pic>
        <p:nvPicPr>
          <p:cNvPr id="61" name="Google Shape;61;p14"/>
          <p:cNvPicPr preferRelativeResize="0"/>
          <p:nvPr/>
        </p:nvPicPr>
        <p:blipFill>
          <a:blip r:embed="rId3">
            <a:alphaModFix/>
          </a:blip>
          <a:stretch>
            <a:fillRect/>
          </a:stretch>
        </p:blipFill>
        <p:spPr>
          <a:xfrm>
            <a:off x="452425" y="2905125"/>
            <a:ext cx="8239125" cy="20097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Get in touch with the code</a:t>
            </a:r>
            <a:endParaRPr/>
          </a:p>
        </p:txBody>
      </p:sp>
      <p:sp>
        <p:nvSpPr>
          <p:cNvPr id="183" name="Google Shape;183;p32"/>
          <p:cNvSpPr txBox="1"/>
          <p:nvPr>
            <p:ph idx="1" type="body"/>
          </p:nvPr>
        </p:nvSpPr>
        <p:spPr>
          <a:xfrm>
            <a:off x="914175" y="1017725"/>
            <a:ext cx="6941700" cy="402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l"/>
              <a:t>The Query file, as well as the output files (renamed for clarity) </a:t>
            </a:r>
            <a:br>
              <a:rPr lang="el"/>
            </a:br>
            <a:r>
              <a:rPr lang="el"/>
              <a:t>are also available through this </a:t>
            </a:r>
            <a:r>
              <a:rPr lang="el" u="sng">
                <a:solidFill>
                  <a:schemeClr val="hlink"/>
                </a:solidFill>
                <a:hlinkClick r:id="rId3"/>
              </a:rPr>
              <a:t>link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688" y="183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Send Policy &amp; Data setup of data Feed</a:t>
            </a:r>
            <a:endParaRPr/>
          </a:p>
        </p:txBody>
      </p:sp>
      <p:sp>
        <p:nvSpPr>
          <p:cNvPr id="67" name="Google Shape;67;p15"/>
          <p:cNvSpPr txBox="1"/>
          <p:nvPr>
            <p:ph idx="1" type="body"/>
          </p:nvPr>
        </p:nvSpPr>
        <p:spPr>
          <a:xfrm>
            <a:off x="240275" y="755800"/>
            <a:ext cx="8689500" cy="76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l"/>
              <a:t>We have created a Send policy, and passed the data to Signature Generator</a:t>
            </a:r>
            <a:endParaRPr/>
          </a:p>
        </p:txBody>
      </p:sp>
      <p:pic>
        <p:nvPicPr>
          <p:cNvPr id="68" name="Google Shape;68;p15"/>
          <p:cNvPicPr preferRelativeResize="0"/>
          <p:nvPr/>
        </p:nvPicPr>
        <p:blipFill>
          <a:blip r:embed="rId3">
            <a:alphaModFix/>
          </a:blip>
          <a:stretch>
            <a:fillRect/>
          </a:stretch>
        </p:blipFill>
        <p:spPr>
          <a:xfrm>
            <a:off x="1981463" y="1295463"/>
            <a:ext cx="6948213" cy="2266825"/>
          </a:xfrm>
          <a:prstGeom prst="rect">
            <a:avLst/>
          </a:prstGeom>
          <a:noFill/>
          <a:ln>
            <a:noFill/>
          </a:ln>
        </p:spPr>
      </p:pic>
      <p:pic>
        <p:nvPicPr>
          <p:cNvPr id="69" name="Google Shape;69;p15"/>
          <p:cNvPicPr preferRelativeResize="0"/>
          <p:nvPr/>
        </p:nvPicPr>
        <p:blipFill>
          <a:blip r:embed="rId4">
            <a:alphaModFix/>
          </a:blip>
          <a:stretch>
            <a:fillRect/>
          </a:stretch>
        </p:blipFill>
        <p:spPr>
          <a:xfrm>
            <a:off x="133475" y="2662754"/>
            <a:ext cx="6298399" cy="2404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688" y="183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Send Policy &amp; Data setup of data Feed</a:t>
            </a:r>
            <a:endParaRPr/>
          </a:p>
        </p:txBody>
      </p:sp>
      <p:sp>
        <p:nvSpPr>
          <p:cNvPr id="75" name="Google Shape;75;p16"/>
          <p:cNvSpPr txBox="1"/>
          <p:nvPr/>
        </p:nvSpPr>
        <p:spPr>
          <a:xfrm>
            <a:off x="148800" y="940600"/>
            <a:ext cx="88464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l" sz="1800">
                <a:solidFill>
                  <a:schemeClr val="lt2"/>
                </a:solidFill>
              </a:rPr>
              <a:t>We e</a:t>
            </a:r>
            <a:r>
              <a:rPr lang="el" sz="1800">
                <a:solidFill>
                  <a:schemeClr val="lt2"/>
                </a:solidFill>
              </a:rPr>
              <a:t>dited the data to our generator file, and fed our Job with Stream data.</a:t>
            </a:r>
            <a:endParaRPr sz="1800">
              <a:solidFill>
                <a:schemeClr val="lt2"/>
              </a:solidFill>
            </a:endParaRPr>
          </a:p>
        </p:txBody>
      </p:sp>
      <p:pic>
        <p:nvPicPr>
          <p:cNvPr id="76" name="Google Shape;76;p16"/>
          <p:cNvPicPr preferRelativeResize="0"/>
          <p:nvPr/>
        </p:nvPicPr>
        <p:blipFill>
          <a:blip r:embed="rId3">
            <a:alphaModFix/>
          </a:blip>
          <a:stretch>
            <a:fillRect/>
          </a:stretch>
        </p:blipFill>
        <p:spPr>
          <a:xfrm>
            <a:off x="152400" y="1554700"/>
            <a:ext cx="8839201" cy="562818"/>
          </a:xfrm>
          <a:prstGeom prst="rect">
            <a:avLst/>
          </a:prstGeom>
          <a:noFill/>
          <a:ln>
            <a:noFill/>
          </a:ln>
        </p:spPr>
      </p:pic>
      <p:pic>
        <p:nvPicPr>
          <p:cNvPr id="77" name="Google Shape;77;p16"/>
          <p:cNvPicPr preferRelativeResize="0"/>
          <p:nvPr/>
        </p:nvPicPr>
        <p:blipFill>
          <a:blip r:embed="rId4">
            <a:alphaModFix/>
          </a:blip>
          <a:stretch>
            <a:fillRect/>
          </a:stretch>
        </p:blipFill>
        <p:spPr>
          <a:xfrm>
            <a:off x="1652575" y="2269918"/>
            <a:ext cx="5682207" cy="272118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688" y="183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Storage Account Containers’ setup</a:t>
            </a:r>
            <a:endParaRPr/>
          </a:p>
        </p:txBody>
      </p:sp>
      <p:sp>
        <p:nvSpPr>
          <p:cNvPr id="83" name="Google Shape;83;p17"/>
          <p:cNvSpPr txBox="1"/>
          <p:nvPr/>
        </p:nvSpPr>
        <p:spPr>
          <a:xfrm>
            <a:off x="148800" y="622000"/>
            <a:ext cx="88464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l" sz="1800">
                <a:solidFill>
                  <a:schemeClr val="lt2"/>
                </a:solidFill>
              </a:rPr>
              <a:t>Now we go and create 2 containers within our Storage Account. 1 for reference input data, and 1 for output. (The output container is initially expected to be empty). We upload the reference data to the input container. </a:t>
            </a:r>
            <a:endParaRPr sz="1800">
              <a:solidFill>
                <a:schemeClr val="lt2"/>
              </a:solidFill>
            </a:endParaRPr>
          </a:p>
        </p:txBody>
      </p:sp>
      <p:pic>
        <p:nvPicPr>
          <p:cNvPr id="84" name="Google Shape;84;p17"/>
          <p:cNvPicPr preferRelativeResize="0"/>
          <p:nvPr/>
        </p:nvPicPr>
        <p:blipFill>
          <a:blip r:embed="rId3">
            <a:alphaModFix/>
          </a:blip>
          <a:stretch>
            <a:fillRect/>
          </a:stretch>
        </p:blipFill>
        <p:spPr>
          <a:xfrm>
            <a:off x="504700" y="1789963"/>
            <a:ext cx="2952825" cy="3255925"/>
          </a:xfrm>
          <a:prstGeom prst="rect">
            <a:avLst/>
          </a:prstGeom>
          <a:noFill/>
          <a:ln>
            <a:noFill/>
          </a:ln>
        </p:spPr>
      </p:pic>
      <p:pic>
        <p:nvPicPr>
          <p:cNvPr id="85" name="Google Shape;85;p17"/>
          <p:cNvPicPr preferRelativeResize="0"/>
          <p:nvPr/>
        </p:nvPicPr>
        <p:blipFill>
          <a:blip r:embed="rId4">
            <a:alphaModFix/>
          </a:blip>
          <a:stretch>
            <a:fillRect/>
          </a:stretch>
        </p:blipFill>
        <p:spPr>
          <a:xfrm>
            <a:off x="4785975" y="1859025"/>
            <a:ext cx="3308114" cy="31177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688" y="183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Stream Analytics Job - Input</a:t>
            </a:r>
            <a:endParaRPr/>
          </a:p>
        </p:txBody>
      </p:sp>
      <p:sp>
        <p:nvSpPr>
          <p:cNvPr id="91" name="Google Shape;91;p18"/>
          <p:cNvSpPr txBox="1"/>
          <p:nvPr>
            <p:ph idx="1" type="body"/>
          </p:nvPr>
        </p:nvSpPr>
        <p:spPr>
          <a:xfrm>
            <a:off x="311700" y="881075"/>
            <a:ext cx="8520600" cy="942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l"/>
              <a:t>Then we go on and set the input in our Streaming Job. We use the three inputs for the reference data we imported, and one for our streaming data</a:t>
            </a:r>
            <a:endParaRPr/>
          </a:p>
        </p:txBody>
      </p:sp>
      <p:pic>
        <p:nvPicPr>
          <p:cNvPr id="92" name="Google Shape;92;p18"/>
          <p:cNvPicPr preferRelativeResize="0"/>
          <p:nvPr/>
        </p:nvPicPr>
        <p:blipFill>
          <a:blip r:embed="rId3">
            <a:alphaModFix/>
          </a:blip>
          <a:stretch>
            <a:fillRect/>
          </a:stretch>
        </p:blipFill>
        <p:spPr>
          <a:xfrm>
            <a:off x="152400" y="3224350"/>
            <a:ext cx="8839200" cy="1683327"/>
          </a:xfrm>
          <a:prstGeom prst="rect">
            <a:avLst/>
          </a:prstGeom>
          <a:noFill/>
          <a:ln>
            <a:noFill/>
          </a:ln>
        </p:spPr>
      </p:pic>
      <p:pic>
        <p:nvPicPr>
          <p:cNvPr id="93" name="Google Shape;93;p18"/>
          <p:cNvPicPr preferRelativeResize="0"/>
          <p:nvPr/>
        </p:nvPicPr>
        <p:blipFill rotWithShape="1">
          <a:blip r:embed="rId4">
            <a:alphaModFix/>
          </a:blip>
          <a:srcRect b="14658" l="2219" r="3733" t="14665"/>
          <a:stretch/>
        </p:blipFill>
        <p:spPr>
          <a:xfrm>
            <a:off x="152400" y="1740700"/>
            <a:ext cx="6736800" cy="1400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688" y="183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Azure - Output folders</a:t>
            </a:r>
            <a:endParaRPr/>
          </a:p>
        </p:txBody>
      </p:sp>
      <p:sp>
        <p:nvSpPr>
          <p:cNvPr id="99" name="Google Shape;99;p19"/>
          <p:cNvSpPr txBox="1"/>
          <p:nvPr>
            <p:ph idx="1" type="body"/>
          </p:nvPr>
        </p:nvSpPr>
        <p:spPr>
          <a:xfrm>
            <a:off x="3393275" y="881075"/>
            <a:ext cx="5667600" cy="120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l" sz="1700"/>
              <a:t>We also create a Listen policy, and then connect our Streaming Job with 8 Outputs (one for each Query). We do this, so as to achieve parallel activation of our queries.</a:t>
            </a:r>
            <a:endParaRPr sz="1700"/>
          </a:p>
        </p:txBody>
      </p:sp>
      <p:pic>
        <p:nvPicPr>
          <p:cNvPr id="100" name="Google Shape;100;p19"/>
          <p:cNvPicPr preferRelativeResize="0"/>
          <p:nvPr/>
        </p:nvPicPr>
        <p:blipFill>
          <a:blip r:embed="rId3">
            <a:alphaModFix/>
          </a:blip>
          <a:stretch>
            <a:fillRect/>
          </a:stretch>
        </p:blipFill>
        <p:spPr>
          <a:xfrm>
            <a:off x="3338375" y="1998758"/>
            <a:ext cx="5391301" cy="2985217"/>
          </a:xfrm>
          <a:prstGeom prst="rect">
            <a:avLst/>
          </a:prstGeom>
          <a:noFill/>
          <a:ln>
            <a:noFill/>
          </a:ln>
        </p:spPr>
      </p:pic>
      <p:pic>
        <p:nvPicPr>
          <p:cNvPr id="101" name="Google Shape;101;p19"/>
          <p:cNvPicPr preferRelativeResize="0"/>
          <p:nvPr/>
        </p:nvPicPr>
        <p:blipFill>
          <a:blip r:embed="rId4">
            <a:alphaModFix/>
          </a:blip>
          <a:stretch>
            <a:fillRect/>
          </a:stretch>
        </p:blipFill>
        <p:spPr>
          <a:xfrm>
            <a:off x="182925" y="959225"/>
            <a:ext cx="2948425" cy="4024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688" y="183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Azure - Query writing</a:t>
            </a:r>
            <a:endParaRPr/>
          </a:p>
        </p:txBody>
      </p:sp>
      <p:sp>
        <p:nvSpPr>
          <p:cNvPr id="107" name="Google Shape;107;p20"/>
          <p:cNvSpPr txBox="1"/>
          <p:nvPr>
            <p:ph idx="1" type="body"/>
          </p:nvPr>
        </p:nvSpPr>
        <p:spPr>
          <a:xfrm>
            <a:off x="311700" y="755800"/>
            <a:ext cx="8520600" cy="120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l" sz="1700"/>
              <a:t>We write our queries, and split them to two groups of implementation. We see that we have in our query window more than one actual queries, and our job is up and running</a:t>
            </a:r>
            <a:endParaRPr sz="1700"/>
          </a:p>
        </p:txBody>
      </p:sp>
      <p:pic>
        <p:nvPicPr>
          <p:cNvPr id="108" name="Google Shape;108;p20"/>
          <p:cNvPicPr preferRelativeResize="0"/>
          <p:nvPr/>
        </p:nvPicPr>
        <p:blipFill>
          <a:blip r:embed="rId3">
            <a:alphaModFix/>
          </a:blip>
          <a:stretch>
            <a:fillRect/>
          </a:stretch>
        </p:blipFill>
        <p:spPr>
          <a:xfrm>
            <a:off x="759600" y="1653250"/>
            <a:ext cx="7217601" cy="3325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688" y="183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Azure - Query 1 Test</a:t>
            </a:r>
            <a:endParaRPr/>
          </a:p>
        </p:txBody>
      </p:sp>
      <p:pic>
        <p:nvPicPr>
          <p:cNvPr id="114" name="Google Shape;114;p21"/>
          <p:cNvPicPr preferRelativeResize="0"/>
          <p:nvPr/>
        </p:nvPicPr>
        <p:blipFill>
          <a:blip r:embed="rId3">
            <a:alphaModFix/>
          </a:blip>
          <a:stretch>
            <a:fillRect/>
          </a:stretch>
        </p:blipFill>
        <p:spPr>
          <a:xfrm>
            <a:off x="152400" y="908200"/>
            <a:ext cx="8839199" cy="408192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