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5df444a1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5df444a1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5df444a1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5df444a1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df444a1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df444a1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5df444a1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5df444a1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5df444a1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5df444a1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5df444a1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5df444a1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5df444a1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5df444a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5df444a1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5df444a1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df444a1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df444a1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df444a1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df444a1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5df444a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5df444a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5df444a1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5df444a1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5df444a1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5df444a1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df444a1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df444a1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giannisal/NEO4J-MOOC-Assign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l"/>
              <a:t>Neo4j Graph Database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Actions per Target</a:t>
            </a:r>
            <a:endParaRPr/>
          </a:p>
        </p:txBody>
      </p:sp>
      <p:pic>
        <p:nvPicPr>
          <p:cNvPr id="113" name="Google Shape;113;p22"/>
          <p:cNvPicPr preferRelativeResize="0"/>
          <p:nvPr/>
        </p:nvPicPr>
        <p:blipFill>
          <a:blip r:embed="rId3">
            <a:alphaModFix/>
          </a:blip>
          <a:stretch>
            <a:fillRect/>
          </a:stretch>
        </p:blipFill>
        <p:spPr>
          <a:xfrm>
            <a:off x="152400" y="896275"/>
            <a:ext cx="8380524" cy="361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Avg actions per User</a:t>
            </a:r>
            <a:endParaRPr/>
          </a:p>
        </p:txBody>
      </p:sp>
      <p:pic>
        <p:nvPicPr>
          <p:cNvPr id="119" name="Google Shape;119;p23"/>
          <p:cNvPicPr preferRelativeResize="0"/>
          <p:nvPr/>
        </p:nvPicPr>
        <p:blipFill>
          <a:blip r:embed="rId3">
            <a:alphaModFix/>
          </a:blip>
          <a:stretch>
            <a:fillRect/>
          </a:stretch>
        </p:blipFill>
        <p:spPr>
          <a:xfrm>
            <a:off x="759600" y="884375"/>
            <a:ext cx="6503201" cy="374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User &amp; Target of actions with feature2 &gt;0</a:t>
            </a:r>
            <a:endParaRPr/>
          </a:p>
        </p:txBody>
      </p:sp>
      <p:pic>
        <p:nvPicPr>
          <p:cNvPr id="125" name="Google Shape;125;p24"/>
          <p:cNvPicPr preferRelativeResize="0"/>
          <p:nvPr/>
        </p:nvPicPr>
        <p:blipFill>
          <a:blip r:embed="rId3">
            <a:alphaModFix/>
          </a:blip>
          <a:stretch>
            <a:fillRect/>
          </a:stretch>
        </p:blipFill>
        <p:spPr>
          <a:xfrm>
            <a:off x="104775" y="2869400"/>
            <a:ext cx="3240875" cy="2095400"/>
          </a:xfrm>
          <a:prstGeom prst="rect">
            <a:avLst/>
          </a:prstGeom>
          <a:noFill/>
          <a:ln>
            <a:noFill/>
          </a:ln>
        </p:spPr>
      </p:pic>
      <p:pic>
        <p:nvPicPr>
          <p:cNvPr id="126" name="Google Shape;126;p24"/>
          <p:cNvPicPr preferRelativeResize="0"/>
          <p:nvPr/>
        </p:nvPicPr>
        <p:blipFill>
          <a:blip r:embed="rId4">
            <a:alphaModFix/>
          </a:blip>
          <a:stretch>
            <a:fillRect/>
          </a:stretch>
        </p:blipFill>
        <p:spPr>
          <a:xfrm>
            <a:off x="3417875" y="1384425"/>
            <a:ext cx="5573725" cy="3437600"/>
          </a:xfrm>
          <a:prstGeom prst="rect">
            <a:avLst/>
          </a:prstGeom>
          <a:noFill/>
          <a:ln>
            <a:noFill/>
          </a:ln>
        </p:spPr>
      </p:pic>
      <p:sp>
        <p:nvSpPr>
          <p:cNvPr id="127" name="Google Shape;127;p24"/>
          <p:cNvSpPr txBox="1"/>
          <p:nvPr>
            <p:ph idx="1" type="body"/>
          </p:nvPr>
        </p:nvSpPr>
        <p:spPr>
          <a:xfrm>
            <a:off x="0" y="1095250"/>
            <a:ext cx="3240900" cy="169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l"/>
              <a:t>We proceed to turn f2 to int before running our actual query. There is no need to do this for the rest of our features, since we don’t do anything with them in our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User &amp; Target of actions with feature2 &gt;0</a:t>
            </a:r>
            <a:endParaRPr/>
          </a:p>
        </p:txBody>
      </p:sp>
      <p:pic>
        <p:nvPicPr>
          <p:cNvPr id="133" name="Google Shape;133;p25"/>
          <p:cNvPicPr preferRelativeResize="0"/>
          <p:nvPr/>
        </p:nvPicPr>
        <p:blipFill>
          <a:blip r:embed="rId3">
            <a:alphaModFix/>
          </a:blip>
          <a:stretch>
            <a:fillRect/>
          </a:stretch>
        </p:blipFill>
        <p:spPr>
          <a:xfrm>
            <a:off x="1175550" y="743875"/>
            <a:ext cx="6792899" cy="409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Count of Users dropped per MOOC</a:t>
            </a:r>
            <a:endParaRPr/>
          </a:p>
        </p:txBody>
      </p:sp>
      <p:pic>
        <p:nvPicPr>
          <p:cNvPr id="139" name="Google Shape;139;p26"/>
          <p:cNvPicPr preferRelativeResize="0"/>
          <p:nvPr/>
        </p:nvPicPr>
        <p:blipFill>
          <a:blip r:embed="rId3">
            <a:alphaModFix/>
          </a:blip>
          <a:stretch>
            <a:fillRect/>
          </a:stretch>
        </p:blipFill>
        <p:spPr>
          <a:xfrm>
            <a:off x="1653088" y="824850"/>
            <a:ext cx="5837836" cy="409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Get in touch with the code</a:t>
            </a:r>
            <a:endParaRPr/>
          </a:p>
        </p:txBody>
      </p:sp>
      <p:sp>
        <p:nvSpPr>
          <p:cNvPr id="145" name="Google Shape;145;p27"/>
          <p:cNvSpPr txBox="1"/>
          <p:nvPr>
            <p:ph idx="1" type="body"/>
          </p:nvPr>
        </p:nvSpPr>
        <p:spPr>
          <a:xfrm>
            <a:off x="0" y="1095250"/>
            <a:ext cx="8929800" cy="365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The code is also available through this </a:t>
            </a:r>
            <a:r>
              <a:rPr lang="el" u="sng">
                <a:solidFill>
                  <a:schemeClr val="hlink"/>
                </a:solidFill>
                <a:hlinkClick r:id="rId3"/>
              </a:rPr>
              <a:t>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Project </a:t>
            </a:r>
            <a:r>
              <a:rPr lang="el"/>
              <a:t>Architecture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The data are downloaded as requested.</a:t>
            </a:r>
            <a:endParaRPr/>
          </a:p>
          <a:p>
            <a:pPr indent="0" lvl="0" marL="0" rtl="0" algn="l">
              <a:spcBef>
                <a:spcPts val="1200"/>
              </a:spcBef>
              <a:spcAft>
                <a:spcPts val="0"/>
              </a:spcAft>
              <a:buNone/>
            </a:pPr>
            <a:r>
              <a:rPr lang="el"/>
              <a:t>The project is based on a python file ‘neodatafix’, which processes and clears out the data, transforms the files, and imports the files.</a:t>
            </a:r>
            <a:endParaRPr/>
          </a:p>
          <a:p>
            <a:pPr indent="0" lvl="0" marL="0" rtl="0" algn="l">
              <a:spcBef>
                <a:spcPts val="1200"/>
              </a:spcBef>
              <a:spcAft>
                <a:spcPts val="0"/>
              </a:spcAft>
              <a:buNone/>
            </a:pPr>
            <a:r>
              <a:rPr lang="el"/>
              <a:t>There is another python file ‘neodataimport’ gets the resulted data, and imports them to neo4j</a:t>
            </a:r>
            <a:endParaRPr/>
          </a:p>
          <a:p>
            <a:pPr indent="0" lvl="0" marL="0" rtl="0" algn="l">
              <a:spcBef>
                <a:spcPts val="1200"/>
              </a:spcBef>
              <a:spcAft>
                <a:spcPts val="1200"/>
              </a:spcAft>
              <a:buNone/>
            </a:pPr>
            <a:r>
              <a:rPr lang="el"/>
              <a:t>All rest queries are directly run through the web browser, on local connection with neo4j, to take advantage of the tools and the graphics it offers - as well as have a performance measurement with no additional effort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8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Neodatafix</a:t>
            </a:r>
            <a:endParaRPr/>
          </a:p>
        </p:txBody>
      </p:sp>
      <p:sp>
        <p:nvSpPr>
          <p:cNvPr id="66" name="Google Shape;66;p15"/>
          <p:cNvSpPr txBox="1"/>
          <p:nvPr>
            <p:ph idx="1" type="body"/>
          </p:nvPr>
        </p:nvSpPr>
        <p:spPr>
          <a:xfrm>
            <a:off x="5584025" y="1152475"/>
            <a:ext cx="3476700" cy="3633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l"/>
              <a:t>Neodatafix merges data to a single df, removes identical duplicates, and keeps actions with label=1, when the same action exists with the two labels (keeping second after sorting in ascending order). </a:t>
            </a:r>
            <a:endParaRPr/>
          </a:p>
          <a:p>
            <a:pPr indent="0" lvl="0" marL="0" rtl="0" algn="l">
              <a:spcBef>
                <a:spcPts val="1200"/>
              </a:spcBef>
              <a:spcAft>
                <a:spcPts val="0"/>
              </a:spcAft>
              <a:buNone/>
            </a:pPr>
            <a:r>
              <a:rPr lang="el"/>
              <a:t>After that, we split files to users, targets, zero actions and one actions. The reasons will be later on discussed</a:t>
            </a:r>
            <a:endParaRPr/>
          </a:p>
          <a:p>
            <a:pPr indent="0" lvl="0" marL="0" rtl="0" algn="l">
              <a:spcBef>
                <a:spcPts val="1200"/>
              </a:spcBef>
              <a:spcAft>
                <a:spcPts val="0"/>
              </a:spcAft>
              <a:buNone/>
            </a:pPr>
            <a:r>
              <a:rPr lang="el"/>
              <a:t>We save our files to the current directory, and not on redis import folder. Writing in the import file requires admin </a:t>
            </a:r>
            <a:r>
              <a:rPr lang="el"/>
              <a:t>privileges</a:t>
            </a:r>
            <a:r>
              <a:rPr lang="el"/>
              <a:t>. However, our installed packages are for current user, so calling the script with sudo would result in errors. As such, manual copy of the files to the import folder is assumed at this point.</a:t>
            </a:r>
            <a:endParaRPr/>
          </a:p>
          <a:p>
            <a:pPr indent="0" lvl="0" marL="0" rtl="0" algn="l">
              <a:spcBef>
                <a:spcPts val="1200"/>
              </a:spcBef>
              <a:spcAft>
                <a:spcPts val="1200"/>
              </a:spcAft>
              <a:buNone/>
            </a:pPr>
            <a:r>
              <a:rPr lang="el"/>
              <a:t>For linux, it is  var/lib/neo4j/import</a:t>
            </a:r>
            <a:endParaRPr/>
          </a:p>
        </p:txBody>
      </p:sp>
      <p:pic>
        <p:nvPicPr>
          <p:cNvPr id="67" name="Google Shape;67;p15"/>
          <p:cNvPicPr preferRelativeResize="0"/>
          <p:nvPr/>
        </p:nvPicPr>
        <p:blipFill>
          <a:blip r:embed="rId3">
            <a:alphaModFix/>
          </a:blip>
          <a:stretch>
            <a:fillRect/>
          </a:stretch>
        </p:blipFill>
        <p:spPr>
          <a:xfrm>
            <a:off x="69075" y="1217663"/>
            <a:ext cx="5398299" cy="35035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Neodataimport - query prep</a:t>
            </a:r>
            <a:endParaRPr/>
          </a:p>
        </p:txBody>
      </p:sp>
      <p:sp>
        <p:nvSpPr>
          <p:cNvPr id="73" name="Google Shape;73;p16"/>
          <p:cNvSpPr txBox="1"/>
          <p:nvPr>
            <p:ph idx="1" type="body"/>
          </p:nvPr>
        </p:nvSpPr>
        <p:spPr>
          <a:xfrm>
            <a:off x="142975" y="3017600"/>
            <a:ext cx="8917800" cy="2054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l"/>
              <a:t>We use the official neo4j python package.We import nodes first, and then relationships. We use periodic commit for increased performnce</a:t>
            </a:r>
            <a:endParaRPr/>
          </a:p>
          <a:p>
            <a:pPr indent="0" lvl="0" marL="0" rtl="0" algn="l">
              <a:spcBef>
                <a:spcPts val="1200"/>
              </a:spcBef>
              <a:spcAft>
                <a:spcPts val="0"/>
              </a:spcAft>
              <a:buNone/>
            </a:pPr>
            <a:r>
              <a:rPr lang="el"/>
              <a:t>The reasons for file splitting:</a:t>
            </a:r>
            <a:endParaRPr/>
          </a:p>
          <a:p>
            <a:pPr indent="-300037" lvl="0" marL="457200" rtl="0" algn="l">
              <a:spcBef>
                <a:spcPts val="1200"/>
              </a:spcBef>
              <a:spcAft>
                <a:spcPts val="0"/>
              </a:spcAft>
              <a:buSzPct val="100000"/>
              <a:buAutoNum type="arabicPeriod"/>
            </a:pPr>
            <a:r>
              <a:rPr lang="el"/>
              <a:t>Target nodes are so little compared to the total, where it would be too resource intensive to search for their distinct values each time during data import, even with a constraint on their column</a:t>
            </a:r>
            <a:endParaRPr/>
          </a:p>
          <a:p>
            <a:pPr indent="-300037" lvl="0" marL="457200" rtl="0" algn="l">
              <a:spcBef>
                <a:spcPts val="0"/>
              </a:spcBef>
              <a:spcAft>
                <a:spcPts val="0"/>
              </a:spcAft>
              <a:buSzPct val="100000"/>
              <a:buAutoNum type="arabicPeriod"/>
            </a:pPr>
            <a:r>
              <a:rPr lang="el"/>
              <a:t>By splitting our actions, we dismiss our need for </a:t>
            </a:r>
            <a:r>
              <a:rPr lang="el"/>
              <a:t>parametric</a:t>
            </a:r>
            <a:r>
              <a:rPr lang="el"/>
              <a:t> relationship label. Since we have only two labels - and our dataset size allows it, that sounds smart. In any other case, we’d need to invoke APEC, which would complicate the queries syntax (although highly efficient)</a:t>
            </a:r>
            <a:endParaRPr/>
          </a:p>
        </p:txBody>
      </p:sp>
      <p:pic>
        <p:nvPicPr>
          <p:cNvPr id="74" name="Google Shape;74;p16"/>
          <p:cNvPicPr preferRelativeResize="0"/>
          <p:nvPr/>
        </p:nvPicPr>
        <p:blipFill>
          <a:blip r:embed="rId3">
            <a:alphaModFix/>
          </a:blip>
          <a:stretch>
            <a:fillRect/>
          </a:stretch>
        </p:blipFill>
        <p:spPr>
          <a:xfrm>
            <a:off x="113113" y="874850"/>
            <a:ext cx="8917774" cy="214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Graph stats &amp; Depiction</a:t>
            </a:r>
            <a:endParaRPr/>
          </a:p>
        </p:txBody>
      </p:sp>
      <p:sp>
        <p:nvSpPr>
          <p:cNvPr id="80" name="Google Shape;80;p17"/>
          <p:cNvSpPr txBox="1"/>
          <p:nvPr>
            <p:ph idx="1" type="body"/>
          </p:nvPr>
        </p:nvSpPr>
        <p:spPr>
          <a:xfrm>
            <a:off x="4024325" y="835850"/>
            <a:ext cx="4865400" cy="42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We see everything we would expect. The numbers add up both in nodes and </a:t>
            </a:r>
            <a:r>
              <a:rPr lang="el"/>
              <a:t>relationships</a:t>
            </a:r>
            <a:r>
              <a:rPr lang="el"/>
              <a:t>, both kinds of nodes </a:t>
            </a:r>
            <a:r>
              <a:rPr lang="el"/>
              <a:t>and</a:t>
            </a:r>
            <a:r>
              <a:rPr lang="el"/>
              <a:t> relationships, as well </a:t>
            </a:r>
            <a:r>
              <a:rPr lang="el"/>
              <a:t>as all</a:t>
            </a:r>
            <a:r>
              <a:rPr lang="el"/>
              <a:t> the expected features.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l"/>
              <a:t>NOTE: We did not proceed to change the ID of the nodes from Neo4j (although it is somehow feasible), since it was highly advised against by the community in many discussions. Instead, we created our own ID </a:t>
            </a:r>
            <a:r>
              <a:rPr lang="el"/>
              <a:t>property</a:t>
            </a:r>
            <a:endParaRPr/>
          </a:p>
        </p:txBody>
      </p:sp>
      <p:pic>
        <p:nvPicPr>
          <p:cNvPr id="81" name="Google Shape;81;p17"/>
          <p:cNvPicPr preferRelativeResize="0"/>
          <p:nvPr/>
        </p:nvPicPr>
        <p:blipFill>
          <a:blip r:embed="rId3">
            <a:alphaModFix/>
          </a:blip>
          <a:stretch>
            <a:fillRect/>
          </a:stretch>
        </p:blipFill>
        <p:spPr>
          <a:xfrm>
            <a:off x="597727" y="970150"/>
            <a:ext cx="2581250" cy="396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Graph depiction</a:t>
            </a:r>
            <a:endParaRPr/>
          </a:p>
        </p:txBody>
      </p:sp>
      <p:sp>
        <p:nvSpPr>
          <p:cNvPr id="87" name="Google Shape;87;p18"/>
          <p:cNvSpPr txBox="1"/>
          <p:nvPr>
            <p:ph idx="1" type="body"/>
          </p:nvPr>
        </p:nvSpPr>
        <p:spPr>
          <a:xfrm>
            <a:off x="5095875" y="952500"/>
            <a:ext cx="3964800" cy="41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We get a screenshot of our graph. We  depict the first 4 users, along with the MOOCs they took, and the ones they dropped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l"/>
              <a:t>Attention: The names of the relationships were used to give meaning, as well as work-arounds for issues created, when using int as a label.</a:t>
            </a:r>
            <a:endParaRPr/>
          </a:p>
        </p:txBody>
      </p:sp>
      <p:pic>
        <p:nvPicPr>
          <p:cNvPr id="88" name="Google Shape;88;p18"/>
          <p:cNvPicPr preferRelativeResize="0"/>
          <p:nvPr/>
        </p:nvPicPr>
        <p:blipFill rotWithShape="1">
          <a:blip r:embed="rId3">
            <a:alphaModFix/>
          </a:blip>
          <a:srcRect b="13373" l="3052" r="32538" t="5523"/>
          <a:stretch/>
        </p:blipFill>
        <p:spPr>
          <a:xfrm>
            <a:off x="311700" y="1393050"/>
            <a:ext cx="4572000" cy="323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Sum of elements</a:t>
            </a:r>
            <a:endParaRPr/>
          </a:p>
        </p:txBody>
      </p:sp>
      <p:pic>
        <p:nvPicPr>
          <p:cNvPr id="94" name="Google Shape;94;p19"/>
          <p:cNvPicPr preferRelativeResize="0"/>
          <p:nvPr/>
        </p:nvPicPr>
        <p:blipFill rotWithShape="1">
          <a:blip r:embed="rId3">
            <a:alphaModFix/>
          </a:blip>
          <a:srcRect b="42746" l="22666" r="0" t="17582"/>
          <a:stretch/>
        </p:blipFill>
        <p:spPr>
          <a:xfrm>
            <a:off x="311700" y="1342413"/>
            <a:ext cx="8520600" cy="2458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List of actions &amp; targets for specific user</a:t>
            </a:r>
            <a:endParaRPr/>
          </a:p>
        </p:txBody>
      </p:sp>
      <p:pic>
        <p:nvPicPr>
          <p:cNvPr id="100" name="Google Shape;100;p20"/>
          <p:cNvPicPr preferRelativeResize="0"/>
          <p:nvPr/>
        </p:nvPicPr>
        <p:blipFill>
          <a:blip r:embed="rId3">
            <a:alphaModFix/>
          </a:blip>
          <a:stretch>
            <a:fillRect/>
          </a:stretch>
        </p:blipFill>
        <p:spPr>
          <a:xfrm>
            <a:off x="152400" y="896275"/>
            <a:ext cx="8839200" cy="38113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Neo4j - Actions per User</a:t>
            </a:r>
            <a:endParaRPr/>
          </a:p>
        </p:txBody>
      </p:sp>
      <p:pic>
        <p:nvPicPr>
          <p:cNvPr id="106" name="Google Shape;106;p21"/>
          <p:cNvPicPr preferRelativeResize="0"/>
          <p:nvPr/>
        </p:nvPicPr>
        <p:blipFill rotWithShape="1">
          <a:blip r:embed="rId3">
            <a:alphaModFix/>
          </a:blip>
          <a:srcRect b="0" l="0" r="16156" t="0"/>
          <a:stretch/>
        </p:blipFill>
        <p:spPr>
          <a:xfrm>
            <a:off x="240250" y="743875"/>
            <a:ext cx="6403424" cy="4094825"/>
          </a:xfrm>
          <a:prstGeom prst="rect">
            <a:avLst/>
          </a:prstGeom>
          <a:noFill/>
          <a:ln>
            <a:noFill/>
          </a:ln>
        </p:spPr>
      </p:pic>
      <p:sp>
        <p:nvSpPr>
          <p:cNvPr id="107" name="Google Shape;107;p21"/>
          <p:cNvSpPr txBox="1"/>
          <p:nvPr>
            <p:ph idx="1" type="body"/>
          </p:nvPr>
        </p:nvSpPr>
        <p:spPr>
          <a:xfrm>
            <a:off x="6917525" y="952500"/>
            <a:ext cx="2143200" cy="411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By taking advantage of the “placeholder” nature of n within the match command, and the property of size, we get away with not explicitly using loop structures, such as foreach and unwind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