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92" r:id="rId4"/>
    <p:sldId id="294" r:id="rId5"/>
    <p:sldId id="293" r:id="rId6"/>
    <p:sldId id="298" r:id="rId7"/>
    <p:sldId id="300" r:id="rId8"/>
    <p:sldId id="301" r:id="rId9"/>
    <p:sldId id="302" r:id="rId10"/>
    <p:sldId id="303" r:id="rId11"/>
    <p:sldId id="304" r:id="rId12"/>
    <p:sldId id="305" r:id="rId13"/>
    <p:sldId id="306" r:id="rId14"/>
    <p:sldId id="307" r:id="rId15"/>
    <p:sldId id="308" r:id="rId16"/>
    <p:sldId id="309" r:id="rId17"/>
    <p:sldId id="310" r:id="rId18"/>
    <p:sldId id="295" r:id="rId19"/>
    <p:sldId id="297" r:id="rId20"/>
    <p:sldId id="296" r:id="rId21"/>
    <p:sldId id="291" r:id="rId2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167" autoAdjust="0"/>
  </p:normalViewPr>
  <p:slideViewPr>
    <p:cSldViewPr snapToGrid="0">
      <p:cViewPr varScale="1">
        <p:scale>
          <a:sx n="93" d="100"/>
          <a:sy n="93" d="100"/>
        </p:scale>
        <p:origin x="11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4F52A-5AE2-4062-AF77-CB63F6320DA2}" type="datetimeFigureOut">
              <a:rPr lang="en-US" smtClean="0"/>
              <a:t>6/19/2024</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EBDBD-B5B6-4C5C-8990-1648C105756E}" type="slidenum">
              <a:rPr lang="en-US" smtClean="0"/>
              <a:t>‹#›</a:t>
            </a:fld>
            <a:endParaRPr lang="en-US"/>
          </a:p>
        </p:txBody>
      </p:sp>
    </p:spTree>
    <p:extLst>
      <p:ext uri="{BB962C8B-B14F-4D97-AF65-F5344CB8AC3E}">
        <p14:creationId xmlns:p14="http://schemas.microsoft.com/office/powerpoint/2010/main" val="2806794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a:t>
            </a:fld>
            <a:endParaRPr lang="en-US"/>
          </a:p>
        </p:txBody>
      </p:sp>
    </p:spTree>
    <p:extLst>
      <p:ext uri="{BB962C8B-B14F-4D97-AF65-F5344CB8AC3E}">
        <p14:creationId xmlns:p14="http://schemas.microsoft.com/office/powerpoint/2010/main" val="2039206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BULLET 2: This is because both datasets utilize the same databases. Despite column/table matching not being effective with the original schema, RAT-SQL consistently encodes information from the entire database alongside each question. Given the manageable complexity of connections in the Spider dataset, the model reliably identifies links from available information. Consequently, during training, the model familiarizes itself with databases and successfully predicts questions in the dev set.</a:t>
            </a:r>
          </a:p>
          <a:p>
            <a:endParaRPr lang="en-US" dirty="0"/>
          </a:p>
          <a:p>
            <a:r>
              <a:rPr lang="en-US" dirty="0"/>
              <a:t>BULLET 3: uses different databases unfamiliar to the model. In this scenario, the model will heavily rely on mapping between questions and tables/columns to achieve accurate results.</a:t>
            </a:r>
          </a:p>
          <a:p>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13</a:t>
            </a:fld>
            <a:endParaRPr lang="en-US"/>
          </a:p>
        </p:txBody>
      </p:sp>
    </p:spTree>
    <p:extLst>
      <p:ext uri="{BB962C8B-B14F-4D97-AF65-F5344CB8AC3E}">
        <p14:creationId xmlns:p14="http://schemas.microsoft.com/office/powerpoint/2010/main" val="2996427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5628.85%</a:t>
            </a:r>
            <a:r>
              <a:rPr lang="en-US" dirty="0"/>
              <a:t> More English data than Greek in mt5 training</a:t>
            </a:r>
          </a:p>
          <a:p>
            <a:endParaRPr lang="en-US" dirty="0"/>
          </a:p>
          <a:p>
            <a:r>
              <a:rPr lang="en-US" dirty="0"/>
              <a:t>Models trained with machine-translated data also exhibited inferior performance compared to their counterparts. Despite providing additional context to the LLM for more accurate translation, it failed to produce results comparable to those from human-curated datasets.</a:t>
            </a:r>
          </a:p>
          <a:p>
            <a:endParaRPr lang="en-US" dirty="0"/>
          </a:p>
          <a:p>
            <a:r>
              <a:rPr lang="en-US" dirty="0"/>
              <a:t>The decline in performance can largely be attributed to the polysemy (multiple meanings) of the Greek language and the inability of Language Learning Models to fully grasp the context of questions. Despite access to database information, achieving an ideal translation that aligns perfectly with specified database tables and columns remains unsatisfactory</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14</a:t>
            </a:fld>
            <a:endParaRPr lang="en-US"/>
          </a:p>
        </p:txBody>
      </p:sp>
    </p:spTree>
    <p:extLst>
      <p:ext uri="{BB962C8B-B14F-4D97-AF65-F5344CB8AC3E}">
        <p14:creationId xmlns:p14="http://schemas.microsoft.com/office/powerpoint/2010/main" val="2297586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QA EXAMPLES</a:t>
            </a:r>
          </a:p>
          <a:p>
            <a:r>
              <a:rPr lang="en-US" dirty="0"/>
              <a:t>ES EXAMPLES</a:t>
            </a:r>
          </a:p>
          <a:p>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15</a:t>
            </a:fld>
            <a:endParaRPr lang="en-US"/>
          </a:p>
        </p:txBody>
      </p:sp>
    </p:spTree>
    <p:extLst>
      <p:ext uri="{BB962C8B-B14F-4D97-AF65-F5344CB8AC3E}">
        <p14:creationId xmlns:p14="http://schemas.microsoft.com/office/powerpoint/2010/main" val="1199792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16</a:t>
            </a:fld>
            <a:endParaRPr lang="en-US"/>
          </a:p>
        </p:txBody>
      </p:sp>
    </p:spTree>
    <p:extLst>
      <p:ext uri="{BB962C8B-B14F-4D97-AF65-F5344CB8AC3E}">
        <p14:creationId xmlns:p14="http://schemas.microsoft.com/office/powerpoint/2010/main" val="367725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2</a:t>
            </a:fld>
            <a:endParaRPr lang="en-US" dirty="0"/>
          </a:p>
        </p:txBody>
      </p:sp>
    </p:spTree>
    <p:extLst>
      <p:ext uri="{BB962C8B-B14F-4D97-AF65-F5344CB8AC3E}">
        <p14:creationId xmlns:p14="http://schemas.microsoft.com/office/powerpoint/2010/main" val="32034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Prompts Design: Specific prompts designed to guide the LLMs in translating the Spider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Input Format for LLMs: Developed a structured input format to feed into the LLMs for translation.</a:t>
            </a:r>
          </a:p>
          <a:p>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6</a:t>
            </a:fld>
            <a:endParaRPr lang="en-US"/>
          </a:p>
        </p:txBody>
      </p:sp>
    </p:spTree>
    <p:extLst>
      <p:ext uri="{BB962C8B-B14F-4D97-AF65-F5344CB8AC3E}">
        <p14:creationId xmlns:p14="http://schemas.microsoft.com/office/powerpoint/2010/main" val="1002680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Llama 3 and Meltemi were provided by </a:t>
            </a:r>
            <a:r>
              <a:rPr lang="en-US" dirty="0" err="1"/>
              <a:t>Ollama</a:t>
            </a:r>
            <a:r>
              <a:rPr lang="en-US" dirty="0"/>
              <a:t>, while GPT-3.5 Turbo was accessed via the Microsoft Azure OpenAI Service.</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7</a:t>
            </a:fld>
            <a:endParaRPr lang="en-US"/>
          </a:p>
        </p:txBody>
      </p:sp>
    </p:spTree>
    <p:extLst>
      <p:ext uri="{BB962C8B-B14F-4D97-AF65-F5344CB8AC3E}">
        <p14:creationId xmlns:p14="http://schemas.microsoft.com/office/powerpoint/2010/main" val="1559829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Schema information lacks clarity regarding its intended reference. For example, terms like 'Student' could refer to various educational levels (college, school, doctoral candidate).</a:t>
            </a:r>
          </a:p>
          <a:p>
            <a:r>
              <a:rPr lang="en-US" dirty="0"/>
              <a:t>In English, 'State' typically refers to federal states (like those in the United States), while in Greek, it pertains to the organization of a city-state or a form of government</a:t>
            </a:r>
          </a:p>
          <a:p>
            <a:r>
              <a:rPr lang="en-US" dirty="0"/>
              <a:t>Certain words in English have multiple meanings in Greek. For example, 'Transcript' could refer to a general written or printed material or a specific record of study in different contexts.</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8</a:t>
            </a:fld>
            <a:endParaRPr lang="en-US"/>
          </a:p>
        </p:txBody>
      </p:sp>
    </p:spTree>
    <p:extLst>
      <p:ext uri="{BB962C8B-B14F-4D97-AF65-F5344CB8AC3E}">
        <p14:creationId xmlns:p14="http://schemas.microsoft.com/office/powerpoint/2010/main" val="291309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Content within sentences was reorganized, unnecessary words were eliminated In order for sentence structures to be more human like</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9</a:t>
            </a:fld>
            <a:endParaRPr lang="en-US"/>
          </a:p>
        </p:txBody>
      </p:sp>
    </p:spTree>
    <p:extLst>
      <p:ext uri="{BB962C8B-B14F-4D97-AF65-F5344CB8AC3E}">
        <p14:creationId xmlns:p14="http://schemas.microsoft.com/office/powerpoint/2010/main" val="3454537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baseline was required to be able to make comparisons since the existing literature uses the full version of the Spider Dataset.</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10</a:t>
            </a:fld>
            <a:endParaRPr lang="en-US"/>
          </a:p>
        </p:txBody>
      </p:sp>
    </p:spTree>
    <p:extLst>
      <p:ext uri="{BB962C8B-B14F-4D97-AF65-F5344CB8AC3E}">
        <p14:creationId xmlns:p14="http://schemas.microsoft.com/office/powerpoint/2010/main" val="2650647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RAT-SQL [8] framework utilizes relation-aware self-attention to integrate global reasoning across schema entities and question words, alongside structured reasoning over predefined schema relations. This approach excels in generalizing to unseen database schemas by encoding database relations in a manner accessible to semantic parsers</a:t>
            </a:r>
          </a:p>
          <a:p>
            <a:endParaRPr lang="en-US" dirty="0"/>
          </a:p>
          <a:p>
            <a:r>
              <a:rPr lang="en-US" dirty="0"/>
              <a:t>The </a:t>
            </a:r>
            <a:r>
              <a:rPr lang="en-US" dirty="0" err="1"/>
              <a:t>Simplemma</a:t>
            </a:r>
            <a:r>
              <a:rPr lang="en-US" dirty="0"/>
              <a:t> [9] lemmatizer was originally chosen for this framework but exhibited poorer performance in schema linking for the Greek dataset compared to the Stanza [10] lemmatizer</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11</a:t>
            </a:fld>
            <a:endParaRPr lang="en-US"/>
          </a:p>
        </p:txBody>
      </p:sp>
    </p:spTree>
    <p:extLst>
      <p:ext uri="{BB962C8B-B14F-4D97-AF65-F5344CB8AC3E}">
        <p14:creationId xmlns:p14="http://schemas.microsoft.com/office/powerpoint/2010/main" val="14633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translate table names and column names, crucial for schema linking, while leaving other fields unchanged to preserve their original values. This ensures SQL queries reference the correct tables and columns. The translated schema is referred to as gr-schema, while the original remains labeled simply as schema.</a:t>
            </a:r>
          </a:p>
          <a:p>
            <a:endParaRPr lang="en-US" dirty="0"/>
          </a:p>
          <a:p>
            <a:r>
              <a:rPr lang="en-US" dirty="0"/>
              <a:t>It's crucial to note that both the training and inference datasets utilize identical databases, significantly enhancing inference scores compared to scenarios where a database not used during training is employed</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12</a:t>
            </a:fld>
            <a:endParaRPr lang="en-US"/>
          </a:p>
        </p:txBody>
      </p:sp>
    </p:spTree>
    <p:extLst>
      <p:ext uri="{BB962C8B-B14F-4D97-AF65-F5344CB8AC3E}">
        <p14:creationId xmlns:p14="http://schemas.microsoft.com/office/powerpoint/2010/main" val="282938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542B-6720-F9F8-F233-1F9E962E8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AEB4BF4B-8D96-C7EC-9437-6BC8DAF45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49A22B7-2B9A-3AE6-98D1-BB9971556951}"/>
              </a:ext>
            </a:extLst>
          </p:cNvPr>
          <p:cNvSpPr>
            <a:spLocks noGrp="1"/>
          </p:cNvSpPr>
          <p:nvPr>
            <p:ph type="dt" sz="half" idx="10"/>
          </p:nvPr>
        </p:nvSpPr>
        <p:spPr/>
        <p:txBody>
          <a:bodyPr/>
          <a:lstStyle/>
          <a:p>
            <a:fld id="{84196782-5064-4F60-81B4-A0AB91B324D3}" type="datetimeFigureOut">
              <a:rPr lang="el-GR" smtClean="0"/>
              <a:t>19/6/2024</a:t>
            </a:fld>
            <a:endParaRPr lang="el-GR"/>
          </a:p>
        </p:txBody>
      </p:sp>
      <p:sp>
        <p:nvSpPr>
          <p:cNvPr id="5" name="Footer Placeholder 4">
            <a:extLst>
              <a:ext uri="{FF2B5EF4-FFF2-40B4-BE49-F238E27FC236}">
                <a16:creationId xmlns:a16="http://schemas.microsoft.com/office/drawing/2014/main" id="{185FAD00-B181-4394-AD85-963458F85C3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1A47B6C-575A-4463-502C-879840D6FB99}"/>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409362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4B5F-A247-37B4-6650-153DAFEA2A94}"/>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4BD4307-3E63-A031-AD22-F1A91810BB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9CAF377-2D39-2EBF-E10F-BF48D6257AB9}"/>
              </a:ext>
            </a:extLst>
          </p:cNvPr>
          <p:cNvSpPr>
            <a:spLocks noGrp="1"/>
          </p:cNvSpPr>
          <p:nvPr>
            <p:ph type="dt" sz="half" idx="10"/>
          </p:nvPr>
        </p:nvSpPr>
        <p:spPr/>
        <p:txBody>
          <a:bodyPr/>
          <a:lstStyle/>
          <a:p>
            <a:fld id="{84196782-5064-4F60-81B4-A0AB91B324D3}" type="datetimeFigureOut">
              <a:rPr lang="el-GR" smtClean="0"/>
              <a:t>19/6/2024</a:t>
            </a:fld>
            <a:endParaRPr lang="el-GR"/>
          </a:p>
        </p:txBody>
      </p:sp>
      <p:sp>
        <p:nvSpPr>
          <p:cNvPr id="5" name="Footer Placeholder 4">
            <a:extLst>
              <a:ext uri="{FF2B5EF4-FFF2-40B4-BE49-F238E27FC236}">
                <a16:creationId xmlns:a16="http://schemas.microsoft.com/office/drawing/2014/main" id="{047D7257-E2A9-06AA-5E47-EF96D0B23B1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303F0CF-321A-4394-AD76-4BDA23DF63D4}"/>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0151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06053-3106-16D4-F012-AFDEA567B5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A9F6D7A8-88EE-4525-8184-54A6DC019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81A3DA7E-6513-8030-26A0-22188E983570}"/>
              </a:ext>
            </a:extLst>
          </p:cNvPr>
          <p:cNvSpPr>
            <a:spLocks noGrp="1"/>
          </p:cNvSpPr>
          <p:nvPr>
            <p:ph type="dt" sz="half" idx="10"/>
          </p:nvPr>
        </p:nvSpPr>
        <p:spPr/>
        <p:txBody>
          <a:bodyPr/>
          <a:lstStyle/>
          <a:p>
            <a:fld id="{84196782-5064-4F60-81B4-A0AB91B324D3}" type="datetimeFigureOut">
              <a:rPr lang="el-GR" smtClean="0"/>
              <a:t>19/6/2024</a:t>
            </a:fld>
            <a:endParaRPr lang="el-GR"/>
          </a:p>
        </p:txBody>
      </p:sp>
      <p:sp>
        <p:nvSpPr>
          <p:cNvPr id="5" name="Footer Placeholder 4">
            <a:extLst>
              <a:ext uri="{FF2B5EF4-FFF2-40B4-BE49-F238E27FC236}">
                <a16:creationId xmlns:a16="http://schemas.microsoft.com/office/drawing/2014/main" id="{59AAB345-FA0D-31A4-CC11-F2E44E1F793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C7A83FF-3E9B-D065-4049-26A7432D196A}"/>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150815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6842-6251-2A28-C103-4A6F4BFB0157}"/>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85074912-4C03-C3E6-1083-511A12D23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85FB39F-2EE2-5523-2335-85E86D23A4A4}"/>
              </a:ext>
            </a:extLst>
          </p:cNvPr>
          <p:cNvSpPr>
            <a:spLocks noGrp="1"/>
          </p:cNvSpPr>
          <p:nvPr>
            <p:ph type="dt" sz="half" idx="10"/>
          </p:nvPr>
        </p:nvSpPr>
        <p:spPr/>
        <p:txBody>
          <a:bodyPr/>
          <a:lstStyle/>
          <a:p>
            <a:fld id="{84196782-5064-4F60-81B4-A0AB91B324D3}" type="datetimeFigureOut">
              <a:rPr lang="el-GR" smtClean="0"/>
              <a:t>19/6/2024</a:t>
            </a:fld>
            <a:endParaRPr lang="el-GR"/>
          </a:p>
        </p:txBody>
      </p:sp>
      <p:sp>
        <p:nvSpPr>
          <p:cNvPr id="5" name="Footer Placeholder 4">
            <a:extLst>
              <a:ext uri="{FF2B5EF4-FFF2-40B4-BE49-F238E27FC236}">
                <a16:creationId xmlns:a16="http://schemas.microsoft.com/office/drawing/2014/main" id="{9C44417D-764D-DCCB-20BC-4ECA9BD8B66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930237E-E066-1D16-36BF-3CDED0546F6B}"/>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83212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ECE2-90A1-DAE5-1CD5-2397097033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B6D32CB9-EEFE-96B5-BA4B-73DF8CD91A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17465-F608-D57B-A36C-664CD3A4738A}"/>
              </a:ext>
            </a:extLst>
          </p:cNvPr>
          <p:cNvSpPr>
            <a:spLocks noGrp="1"/>
          </p:cNvSpPr>
          <p:nvPr>
            <p:ph type="dt" sz="half" idx="10"/>
          </p:nvPr>
        </p:nvSpPr>
        <p:spPr/>
        <p:txBody>
          <a:bodyPr/>
          <a:lstStyle/>
          <a:p>
            <a:fld id="{84196782-5064-4F60-81B4-A0AB91B324D3}" type="datetimeFigureOut">
              <a:rPr lang="el-GR" smtClean="0"/>
              <a:t>19/6/2024</a:t>
            </a:fld>
            <a:endParaRPr lang="el-GR"/>
          </a:p>
        </p:txBody>
      </p:sp>
      <p:sp>
        <p:nvSpPr>
          <p:cNvPr id="5" name="Footer Placeholder 4">
            <a:extLst>
              <a:ext uri="{FF2B5EF4-FFF2-40B4-BE49-F238E27FC236}">
                <a16:creationId xmlns:a16="http://schemas.microsoft.com/office/drawing/2014/main" id="{1B24A3F9-F6B0-7D7F-4C8C-0E5E20CD678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D8F741A-575F-0CFF-4FA4-20798D7B44FF}"/>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53258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C6F3-2953-3B61-C7AC-3BD471D3F1DF}"/>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565CE710-1AA0-48CE-C5A4-4F8984F80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D78FC4E7-FC94-5050-5102-93C8F17F74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11A33747-ADC8-55B3-3847-82BB7CDF0471}"/>
              </a:ext>
            </a:extLst>
          </p:cNvPr>
          <p:cNvSpPr>
            <a:spLocks noGrp="1"/>
          </p:cNvSpPr>
          <p:nvPr>
            <p:ph type="dt" sz="half" idx="10"/>
          </p:nvPr>
        </p:nvSpPr>
        <p:spPr/>
        <p:txBody>
          <a:bodyPr/>
          <a:lstStyle/>
          <a:p>
            <a:fld id="{84196782-5064-4F60-81B4-A0AB91B324D3}" type="datetimeFigureOut">
              <a:rPr lang="el-GR" smtClean="0"/>
              <a:t>19/6/2024</a:t>
            </a:fld>
            <a:endParaRPr lang="el-GR"/>
          </a:p>
        </p:txBody>
      </p:sp>
      <p:sp>
        <p:nvSpPr>
          <p:cNvPr id="6" name="Footer Placeholder 5">
            <a:extLst>
              <a:ext uri="{FF2B5EF4-FFF2-40B4-BE49-F238E27FC236}">
                <a16:creationId xmlns:a16="http://schemas.microsoft.com/office/drawing/2014/main" id="{94439264-33F8-CBC6-49E8-EB3A87AF98D5}"/>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EE6C7BD-EC9E-1A10-9770-76353090EBA3}"/>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64175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E6A2-35A3-508C-266D-8B7CD8371A9B}"/>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84FB3D1F-48DF-7C26-3313-6B53666EB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3D126-869D-14E9-E116-CC350987B2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C9A22969-31C5-68DD-EE6C-0FD6272C6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4AD4B-7F78-3226-22AD-BD21F02C7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05F54040-5E12-B613-90EF-38B2684C249B}"/>
              </a:ext>
            </a:extLst>
          </p:cNvPr>
          <p:cNvSpPr>
            <a:spLocks noGrp="1"/>
          </p:cNvSpPr>
          <p:nvPr>
            <p:ph type="dt" sz="half" idx="10"/>
          </p:nvPr>
        </p:nvSpPr>
        <p:spPr/>
        <p:txBody>
          <a:bodyPr/>
          <a:lstStyle/>
          <a:p>
            <a:fld id="{84196782-5064-4F60-81B4-A0AB91B324D3}" type="datetimeFigureOut">
              <a:rPr lang="el-GR" smtClean="0"/>
              <a:t>19/6/2024</a:t>
            </a:fld>
            <a:endParaRPr lang="el-GR"/>
          </a:p>
        </p:txBody>
      </p:sp>
      <p:sp>
        <p:nvSpPr>
          <p:cNvPr id="8" name="Footer Placeholder 7">
            <a:extLst>
              <a:ext uri="{FF2B5EF4-FFF2-40B4-BE49-F238E27FC236}">
                <a16:creationId xmlns:a16="http://schemas.microsoft.com/office/drawing/2014/main" id="{738F8376-87A6-345A-06F9-202A8AAF8BEB}"/>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4C4E54D0-3CE8-2E3B-1815-C88159592D41}"/>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56901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C374-5954-17C3-797E-5BA28D99DE6B}"/>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5757B8FE-E89B-93E8-5815-85029EDF3323}"/>
              </a:ext>
            </a:extLst>
          </p:cNvPr>
          <p:cNvSpPr>
            <a:spLocks noGrp="1"/>
          </p:cNvSpPr>
          <p:nvPr>
            <p:ph type="dt" sz="half" idx="10"/>
          </p:nvPr>
        </p:nvSpPr>
        <p:spPr/>
        <p:txBody>
          <a:bodyPr/>
          <a:lstStyle/>
          <a:p>
            <a:fld id="{84196782-5064-4F60-81B4-A0AB91B324D3}" type="datetimeFigureOut">
              <a:rPr lang="el-GR" smtClean="0"/>
              <a:t>19/6/2024</a:t>
            </a:fld>
            <a:endParaRPr lang="el-GR"/>
          </a:p>
        </p:txBody>
      </p:sp>
      <p:sp>
        <p:nvSpPr>
          <p:cNvPr id="4" name="Footer Placeholder 3">
            <a:extLst>
              <a:ext uri="{FF2B5EF4-FFF2-40B4-BE49-F238E27FC236}">
                <a16:creationId xmlns:a16="http://schemas.microsoft.com/office/drawing/2014/main" id="{8E577F6E-26FE-41B5-1707-FC61706360FE}"/>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FF121DE2-5CE7-09C1-662C-1B6798D08578}"/>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192070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CFB045-9365-865F-C28B-E4C6AC65B772}"/>
              </a:ext>
            </a:extLst>
          </p:cNvPr>
          <p:cNvSpPr>
            <a:spLocks noGrp="1"/>
          </p:cNvSpPr>
          <p:nvPr>
            <p:ph type="dt" sz="half" idx="10"/>
          </p:nvPr>
        </p:nvSpPr>
        <p:spPr/>
        <p:txBody>
          <a:bodyPr/>
          <a:lstStyle/>
          <a:p>
            <a:fld id="{84196782-5064-4F60-81B4-A0AB91B324D3}" type="datetimeFigureOut">
              <a:rPr lang="el-GR" smtClean="0"/>
              <a:t>19/6/2024</a:t>
            </a:fld>
            <a:endParaRPr lang="el-GR"/>
          </a:p>
        </p:txBody>
      </p:sp>
      <p:sp>
        <p:nvSpPr>
          <p:cNvPr id="3" name="Footer Placeholder 2">
            <a:extLst>
              <a:ext uri="{FF2B5EF4-FFF2-40B4-BE49-F238E27FC236}">
                <a16:creationId xmlns:a16="http://schemas.microsoft.com/office/drawing/2014/main" id="{1594E8C7-0B85-FF96-0452-A7A61C94AE0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9C82B556-B5C9-5341-E61E-A8268D4E6124}"/>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284718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1121-99EE-A386-7E82-EDBDFE3F9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1B642A3F-67AC-1912-B6F5-0D0476391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24F1C7B0-04C5-BEEC-7332-4E1E34B56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591B2-4348-A83C-1A4F-E98EEB6B26E3}"/>
              </a:ext>
            </a:extLst>
          </p:cNvPr>
          <p:cNvSpPr>
            <a:spLocks noGrp="1"/>
          </p:cNvSpPr>
          <p:nvPr>
            <p:ph type="dt" sz="half" idx="10"/>
          </p:nvPr>
        </p:nvSpPr>
        <p:spPr/>
        <p:txBody>
          <a:bodyPr/>
          <a:lstStyle/>
          <a:p>
            <a:fld id="{84196782-5064-4F60-81B4-A0AB91B324D3}" type="datetimeFigureOut">
              <a:rPr lang="el-GR" smtClean="0"/>
              <a:t>19/6/2024</a:t>
            </a:fld>
            <a:endParaRPr lang="el-GR"/>
          </a:p>
        </p:txBody>
      </p:sp>
      <p:sp>
        <p:nvSpPr>
          <p:cNvPr id="6" name="Footer Placeholder 5">
            <a:extLst>
              <a:ext uri="{FF2B5EF4-FFF2-40B4-BE49-F238E27FC236}">
                <a16:creationId xmlns:a16="http://schemas.microsoft.com/office/drawing/2014/main" id="{242CBCE9-4CCD-7F41-24B8-D3B1C46115F4}"/>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4B590258-9625-E7C5-0B5A-1860050E2CC5}"/>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58104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F3E0-9C35-0EE6-7AC9-0416A3722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A98C7CD4-C008-685C-DDCE-96528B4C7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B08646C8-C743-B5B2-BEA9-C933A61CB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27BA6-C9CB-6DB4-367D-8BB16939C434}"/>
              </a:ext>
            </a:extLst>
          </p:cNvPr>
          <p:cNvSpPr>
            <a:spLocks noGrp="1"/>
          </p:cNvSpPr>
          <p:nvPr>
            <p:ph type="dt" sz="half" idx="10"/>
          </p:nvPr>
        </p:nvSpPr>
        <p:spPr/>
        <p:txBody>
          <a:bodyPr/>
          <a:lstStyle/>
          <a:p>
            <a:fld id="{84196782-5064-4F60-81B4-A0AB91B324D3}" type="datetimeFigureOut">
              <a:rPr lang="el-GR" smtClean="0"/>
              <a:t>19/6/2024</a:t>
            </a:fld>
            <a:endParaRPr lang="el-GR"/>
          </a:p>
        </p:txBody>
      </p:sp>
      <p:sp>
        <p:nvSpPr>
          <p:cNvPr id="6" name="Footer Placeholder 5">
            <a:extLst>
              <a:ext uri="{FF2B5EF4-FFF2-40B4-BE49-F238E27FC236}">
                <a16:creationId xmlns:a16="http://schemas.microsoft.com/office/drawing/2014/main" id="{EE14E5E9-583A-8A2D-A91D-7A1C93C464C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E5B5366B-A821-47C7-791D-BB2EE650B98F}"/>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623316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E8A5B-F37D-C730-DE55-9D3CB3491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53CE6C90-EA55-A955-FB8A-7898179D3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EFC8D74F-8E67-3756-12E8-5315FAD57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196782-5064-4F60-81B4-A0AB91B324D3}" type="datetimeFigureOut">
              <a:rPr lang="el-GR" smtClean="0"/>
              <a:t>19/6/2024</a:t>
            </a:fld>
            <a:endParaRPr lang="el-GR"/>
          </a:p>
        </p:txBody>
      </p:sp>
      <p:sp>
        <p:nvSpPr>
          <p:cNvPr id="5" name="Footer Placeholder 4">
            <a:extLst>
              <a:ext uri="{FF2B5EF4-FFF2-40B4-BE49-F238E27FC236}">
                <a16:creationId xmlns:a16="http://schemas.microsoft.com/office/drawing/2014/main" id="{439B328E-856D-1FDE-27C2-5C526D3ED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Slide Number Placeholder 5">
            <a:extLst>
              <a:ext uri="{FF2B5EF4-FFF2-40B4-BE49-F238E27FC236}">
                <a16:creationId xmlns:a16="http://schemas.microsoft.com/office/drawing/2014/main" id="{1A36B2FF-AF7F-8891-0F19-B5EBA862A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8CE445-2FD3-49CE-ACEE-45242FC2DC86}" type="slidenum">
              <a:rPr lang="el-GR" smtClean="0"/>
              <a:t>‹#›</a:t>
            </a:fld>
            <a:endParaRPr lang="el-GR"/>
          </a:p>
        </p:txBody>
      </p:sp>
    </p:spTree>
    <p:extLst>
      <p:ext uri="{BB962C8B-B14F-4D97-AF65-F5344CB8AC3E}">
        <p14:creationId xmlns:p14="http://schemas.microsoft.com/office/powerpoint/2010/main" val="78860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5F30-842B-7735-17E1-0FEED8F5401D}"/>
              </a:ext>
            </a:extLst>
          </p:cNvPr>
          <p:cNvSpPr>
            <a:spLocks noGrp="1"/>
          </p:cNvSpPr>
          <p:nvPr>
            <p:ph type="ctrTitle"/>
          </p:nvPr>
        </p:nvSpPr>
        <p:spPr/>
        <p:txBody>
          <a:bodyPr>
            <a:normAutofit/>
          </a:bodyPr>
          <a:lstStyle/>
          <a:p>
            <a:r>
              <a:rPr lang="en-US" dirty="0"/>
              <a:t>Gr-Spider: Revealing the Power of Greek Text-to-SQL</a:t>
            </a:r>
            <a:endParaRPr lang="el-GR" dirty="0"/>
          </a:p>
        </p:txBody>
      </p:sp>
      <p:sp>
        <p:nvSpPr>
          <p:cNvPr id="3" name="Subtitle 2">
            <a:extLst>
              <a:ext uri="{FF2B5EF4-FFF2-40B4-BE49-F238E27FC236}">
                <a16:creationId xmlns:a16="http://schemas.microsoft.com/office/drawing/2014/main" id="{7AFA62F2-6D4C-E57A-28C3-B6BA63598A54}"/>
              </a:ext>
            </a:extLst>
          </p:cNvPr>
          <p:cNvSpPr>
            <a:spLocks noGrp="1"/>
          </p:cNvSpPr>
          <p:nvPr>
            <p:ph type="subTitle" idx="1"/>
          </p:nvPr>
        </p:nvSpPr>
        <p:spPr>
          <a:xfrm>
            <a:off x="819150" y="3792538"/>
            <a:ext cx="10553700" cy="2271378"/>
          </a:xfrm>
        </p:spPr>
        <p:txBody>
          <a:bodyPr>
            <a:normAutofit/>
          </a:bodyPr>
          <a:lstStyle/>
          <a:p>
            <a:pPr>
              <a:lnSpc>
                <a:spcPct val="107000"/>
              </a:lnSpc>
              <a:spcAft>
                <a:spcPts val="800"/>
              </a:spcAft>
            </a:pPr>
            <a:r>
              <a:rPr lang="en-US" dirty="0"/>
              <a:t>Panagiotis Korovesis</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dirty="0"/>
              <a:t>Ioannis Fourfouris</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endParaRPr lang="en-US" kern="100" baseline="300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dirty="0"/>
              <a:t>National and Kapodistrian University of Athens</a:t>
            </a:r>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0782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15D1-4160-B4C1-823A-B008ED876B97}"/>
              </a:ext>
            </a:extLst>
          </p:cNvPr>
          <p:cNvSpPr>
            <a:spLocks noGrp="1"/>
          </p:cNvSpPr>
          <p:nvPr>
            <p:ph type="title"/>
          </p:nvPr>
        </p:nvSpPr>
        <p:spPr/>
        <p:txBody>
          <a:bodyPr/>
          <a:lstStyle/>
          <a:p>
            <a:r>
              <a:rPr lang="en-US" dirty="0"/>
              <a:t>Experiments</a:t>
            </a:r>
            <a:endParaRPr lang="el-GR" dirty="0"/>
          </a:p>
        </p:txBody>
      </p:sp>
      <p:sp>
        <p:nvSpPr>
          <p:cNvPr id="3" name="Content Placeholder 2">
            <a:extLst>
              <a:ext uri="{FF2B5EF4-FFF2-40B4-BE49-F238E27FC236}">
                <a16:creationId xmlns:a16="http://schemas.microsoft.com/office/drawing/2014/main" id="{30BEDED6-3D5C-0A06-88DB-3BF05A4FAF56}"/>
              </a:ext>
            </a:extLst>
          </p:cNvPr>
          <p:cNvSpPr>
            <a:spLocks noGrp="1"/>
          </p:cNvSpPr>
          <p:nvPr>
            <p:ph idx="1"/>
          </p:nvPr>
        </p:nvSpPr>
        <p:spPr/>
        <p:txBody>
          <a:bodyPr/>
          <a:lstStyle/>
          <a:p>
            <a:r>
              <a:rPr lang="en-US" dirty="0"/>
              <a:t>Two baseline Text-to-SQL models were used to evaluate the dataset:</a:t>
            </a:r>
          </a:p>
          <a:p>
            <a:pPr lvl="1"/>
            <a:r>
              <a:rPr lang="en-US" dirty="0"/>
              <a:t>RAT-SQL</a:t>
            </a:r>
          </a:p>
          <a:p>
            <a:pPr lvl="1"/>
            <a:r>
              <a:rPr lang="en-US" dirty="0"/>
              <a:t>DAIL-SQL</a:t>
            </a:r>
          </a:p>
          <a:p>
            <a:r>
              <a:rPr lang="en-US" dirty="0"/>
              <a:t>A new baseline for each model was needed to make meaningful comparisons.</a:t>
            </a:r>
          </a:p>
        </p:txBody>
      </p:sp>
    </p:spTree>
    <p:extLst>
      <p:ext uri="{BB962C8B-B14F-4D97-AF65-F5344CB8AC3E}">
        <p14:creationId xmlns:p14="http://schemas.microsoft.com/office/powerpoint/2010/main" val="420082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4E8F-1A7D-E2E0-E974-C499F3712E01}"/>
              </a:ext>
            </a:extLst>
          </p:cNvPr>
          <p:cNvSpPr>
            <a:spLocks noGrp="1"/>
          </p:cNvSpPr>
          <p:nvPr>
            <p:ph type="title"/>
          </p:nvPr>
        </p:nvSpPr>
        <p:spPr/>
        <p:txBody>
          <a:bodyPr/>
          <a:lstStyle/>
          <a:p>
            <a:r>
              <a:rPr lang="en-US" dirty="0"/>
              <a:t>Experiments:</a:t>
            </a:r>
            <a:br>
              <a:rPr lang="en-US" dirty="0"/>
            </a:br>
            <a:r>
              <a:rPr lang="en-US" dirty="0"/>
              <a:t>RAT-SQL</a:t>
            </a:r>
            <a:endParaRPr lang="el-GR" dirty="0"/>
          </a:p>
        </p:txBody>
      </p:sp>
      <p:pic>
        <p:nvPicPr>
          <p:cNvPr id="5" name="Picture 4">
            <a:extLst>
              <a:ext uri="{FF2B5EF4-FFF2-40B4-BE49-F238E27FC236}">
                <a16:creationId xmlns:a16="http://schemas.microsoft.com/office/drawing/2014/main" id="{1042A51C-AA28-9223-44F8-C9C17240ED53}"/>
              </a:ext>
            </a:extLst>
          </p:cNvPr>
          <p:cNvPicPr>
            <a:picLocks noChangeAspect="1"/>
          </p:cNvPicPr>
          <p:nvPr/>
        </p:nvPicPr>
        <p:blipFill>
          <a:blip r:embed="rId3"/>
          <a:stretch>
            <a:fillRect/>
          </a:stretch>
        </p:blipFill>
        <p:spPr>
          <a:xfrm>
            <a:off x="6478454" y="2328317"/>
            <a:ext cx="5713546" cy="2201366"/>
          </a:xfrm>
          <a:prstGeom prst="rect">
            <a:avLst/>
          </a:prstGeom>
        </p:spPr>
      </p:pic>
      <p:sp>
        <p:nvSpPr>
          <p:cNvPr id="3" name="Content Placeholder 2">
            <a:extLst>
              <a:ext uri="{FF2B5EF4-FFF2-40B4-BE49-F238E27FC236}">
                <a16:creationId xmlns:a16="http://schemas.microsoft.com/office/drawing/2014/main" id="{CD6AD440-E8B1-5045-69DD-9B3CBF103B2E}"/>
              </a:ext>
            </a:extLst>
          </p:cNvPr>
          <p:cNvSpPr>
            <a:spLocks noGrp="1"/>
          </p:cNvSpPr>
          <p:nvPr>
            <p:ph idx="1"/>
          </p:nvPr>
        </p:nvSpPr>
        <p:spPr>
          <a:xfrm>
            <a:off x="838201" y="1825625"/>
            <a:ext cx="5819454" cy="4351338"/>
          </a:xfrm>
        </p:spPr>
        <p:txBody>
          <a:bodyPr>
            <a:normAutofit fontScale="92500" lnSpcReduction="10000"/>
          </a:bodyPr>
          <a:lstStyle/>
          <a:p>
            <a:r>
              <a:rPr lang="en-US" dirty="0"/>
              <a:t>Encodes the schema along with each question.</a:t>
            </a:r>
          </a:p>
          <a:p>
            <a:r>
              <a:rPr lang="en-US" dirty="0"/>
              <a:t>Performs schema linking by:</a:t>
            </a:r>
          </a:p>
          <a:p>
            <a:pPr marL="1371600" lvl="2" indent="-457200">
              <a:buFont typeface="+mj-lt"/>
              <a:buAutoNum type="arabicPeriod"/>
            </a:pPr>
            <a:r>
              <a:rPr lang="en-US" dirty="0"/>
              <a:t>lemmatizing questions, schema info using the </a:t>
            </a:r>
            <a:r>
              <a:rPr lang="en-US" dirty="0" err="1"/>
              <a:t>simplemma</a:t>
            </a:r>
            <a:r>
              <a:rPr lang="en-US" dirty="0"/>
              <a:t> library</a:t>
            </a:r>
          </a:p>
          <a:p>
            <a:pPr marL="1371600" lvl="2" indent="-457200">
              <a:buFont typeface="+mj-lt"/>
              <a:buAutoNum type="arabicPeriod"/>
            </a:pPr>
            <a:r>
              <a:rPr lang="en-US" dirty="0"/>
              <a:t>similarity search on lemmatized terms.</a:t>
            </a:r>
          </a:p>
          <a:p>
            <a:r>
              <a:rPr lang="en-US" dirty="0"/>
              <a:t>Incorporates multilingual language models:</a:t>
            </a:r>
          </a:p>
          <a:p>
            <a:pPr lvl="1"/>
            <a:r>
              <a:rPr lang="en-US" dirty="0"/>
              <a:t>mT5-large, </a:t>
            </a:r>
            <a:r>
              <a:rPr lang="en-US" dirty="0" err="1"/>
              <a:t>mBart</a:t>
            </a:r>
            <a:endParaRPr lang="en-US" dirty="0"/>
          </a:p>
          <a:p>
            <a:r>
              <a:rPr lang="en-US" dirty="0"/>
              <a:t>Extensions:</a:t>
            </a:r>
          </a:p>
          <a:p>
            <a:pPr lvl="1"/>
            <a:r>
              <a:rPr lang="en-US" dirty="0"/>
              <a:t>Added support for mT5-base.</a:t>
            </a:r>
          </a:p>
          <a:p>
            <a:pPr lvl="1"/>
            <a:r>
              <a:rPr lang="en-US" dirty="0"/>
              <a:t>Added option for stanza lemmatizer</a:t>
            </a:r>
          </a:p>
        </p:txBody>
      </p:sp>
    </p:spTree>
    <p:extLst>
      <p:ext uri="{BB962C8B-B14F-4D97-AF65-F5344CB8AC3E}">
        <p14:creationId xmlns:p14="http://schemas.microsoft.com/office/powerpoint/2010/main" val="343988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D625-F516-5B52-C92F-4189F80A5ACE}"/>
              </a:ext>
            </a:extLst>
          </p:cNvPr>
          <p:cNvSpPr>
            <a:spLocks noGrp="1"/>
          </p:cNvSpPr>
          <p:nvPr>
            <p:ph type="title"/>
          </p:nvPr>
        </p:nvSpPr>
        <p:spPr/>
        <p:txBody>
          <a:bodyPr/>
          <a:lstStyle/>
          <a:p>
            <a:r>
              <a:rPr lang="en-US" dirty="0"/>
              <a:t>Experiments:</a:t>
            </a:r>
            <a:br>
              <a:rPr lang="en-US" dirty="0"/>
            </a:br>
            <a:r>
              <a:rPr lang="en-US" dirty="0"/>
              <a:t>RAT-SQL - Setup</a:t>
            </a:r>
            <a:endParaRPr lang="el-GR" dirty="0"/>
          </a:p>
        </p:txBody>
      </p:sp>
      <p:sp>
        <p:nvSpPr>
          <p:cNvPr id="3" name="Content Placeholder 2">
            <a:extLst>
              <a:ext uri="{FF2B5EF4-FFF2-40B4-BE49-F238E27FC236}">
                <a16:creationId xmlns:a16="http://schemas.microsoft.com/office/drawing/2014/main" id="{E83E76CA-C167-CFD5-DF82-03CFFBEC7022}"/>
              </a:ext>
            </a:extLst>
          </p:cNvPr>
          <p:cNvSpPr>
            <a:spLocks noGrp="1"/>
          </p:cNvSpPr>
          <p:nvPr>
            <p:ph idx="1"/>
          </p:nvPr>
        </p:nvSpPr>
        <p:spPr/>
        <p:txBody>
          <a:bodyPr>
            <a:normAutofit/>
          </a:bodyPr>
          <a:lstStyle/>
          <a:p>
            <a:r>
              <a:rPr lang="en-US" sz="2600" dirty="0"/>
              <a:t>Existing studies use the original English schema for experiments, regardless of the language of the questions, resulting in a lack of schema linking for non-English languages.</a:t>
            </a:r>
          </a:p>
          <a:p>
            <a:r>
              <a:rPr lang="en-US" sz="2600" dirty="0"/>
              <a:t>We introduce a novel approach by translating both column and table names.</a:t>
            </a:r>
          </a:p>
          <a:p>
            <a:r>
              <a:rPr lang="en-US" sz="2600" dirty="0"/>
              <a:t>Training was performed using mT5-base.</a:t>
            </a:r>
          </a:p>
          <a:p>
            <a:r>
              <a:rPr lang="en-US" sz="2600" dirty="0"/>
              <a:t>All scores shown are derived by inferencing the dev set.</a:t>
            </a:r>
            <a:endParaRPr lang="el-GR" sz="2600" dirty="0"/>
          </a:p>
        </p:txBody>
      </p:sp>
    </p:spTree>
    <p:extLst>
      <p:ext uri="{BB962C8B-B14F-4D97-AF65-F5344CB8AC3E}">
        <p14:creationId xmlns:p14="http://schemas.microsoft.com/office/powerpoint/2010/main" val="318712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8FF2-62AC-7382-FD24-B51E32DDEB0B}"/>
              </a:ext>
            </a:extLst>
          </p:cNvPr>
          <p:cNvSpPr>
            <a:spLocks noGrp="1"/>
          </p:cNvSpPr>
          <p:nvPr>
            <p:ph type="title"/>
          </p:nvPr>
        </p:nvSpPr>
        <p:spPr/>
        <p:txBody>
          <a:bodyPr/>
          <a:lstStyle/>
          <a:p>
            <a:r>
              <a:rPr lang="en-US" dirty="0"/>
              <a:t>Experiments:</a:t>
            </a:r>
            <a:br>
              <a:rPr lang="en-US" dirty="0"/>
            </a:br>
            <a:r>
              <a:rPr lang="en-US" dirty="0"/>
              <a:t>RAT-SQL – Results (1/2)</a:t>
            </a:r>
            <a:endParaRPr lang="el-GR" dirty="0"/>
          </a:p>
        </p:txBody>
      </p:sp>
      <p:pic>
        <p:nvPicPr>
          <p:cNvPr id="5" name="Picture 4">
            <a:extLst>
              <a:ext uri="{FF2B5EF4-FFF2-40B4-BE49-F238E27FC236}">
                <a16:creationId xmlns:a16="http://schemas.microsoft.com/office/drawing/2014/main" id="{A26DB998-3F50-0338-1D7D-12A7BFC63AF0}"/>
              </a:ext>
            </a:extLst>
          </p:cNvPr>
          <p:cNvPicPr>
            <a:picLocks noChangeAspect="1"/>
          </p:cNvPicPr>
          <p:nvPr/>
        </p:nvPicPr>
        <p:blipFill>
          <a:blip r:embed="rId3"/>
          <a:stretch>
            <a:fillRect/>
          </a:stretch>
        </p:blipFill>
        <p:spPr>
          <a:xfrm>
            <a:off x="2656492" y="1741378"/>
            <a:ext cx="6879012" cy="849376"/>
          </a:xfrm>
          <a:prstGeom prst="rect">
            <a:avLst/>
          </a:prstGeom>
        </p:spPr>
      </p:pic>
      <p:sp>
        <p:nvSpPr>
          <p:cNvPr id="6" name="TextBox 5">
            <a:extLst>
              <a:ext uri="{FF2B5EF4-FFF2-40B4-BE49-F238E27FC236}">
                <a16:creationId xmlns:a16="http://schemas.microsoft.com/office/drawing/2014/main" id="{801DEA00-2D5E-4E42-48E4-BD0E0FCF55E8}"/>
              </a:ext>
            </a:extLst>
          </p:cNvPr>
          <p:cNvSpPr txBox="1"/>
          <p:nvPr/>
        </p:nvSpPr>
        <p:spPr>
          <a:xfrm>
            <a:off x="9878799" y="365125"/>
            <a:ext cx="2110483" cy="1477328"/>
          </a:xfrm>
          <a:prstGeom prst="rect">
            <a:avLst/>
          </a:prstGeom>
          <a:noFill/>
          <a:ln>
            <a:solidFill>
              <a:schemeClr val="tx1"/>
            </a:solidFill>
          </a:ln>
        </p:spPr>
        <p:txBody>
          <a:bodyPr wrap="square" rtlCol="0">
            <a:spAutoFit/>
          </a:bodyPr>
          <a:lstStyle/>
          <a:p>
            <a:r>
              <a:rPr lang="en-US" dirty="0"/>
              <a:t>The baseline for our comparisons resulted by training RAT-SQL on Mini Spider.</a:t>
            </a:r>
            <a:endParaRPr lang="el-GR" dirty="0"/>
          </a:p>
        </p:txBody>
      </p:sp>
      <p:pic>
        <p:nvPicPr>
          <p:cNvPr id="8" name="Picture 7">
            <a:extLst>
              <a:ext uri="{FF2B5EF4-FFF2-40B4-BE49-F238E27FC236}">
                <a16:creationId xmlns:a16="http://schemas.microsoft.com/office/drawing/2014/main" id="{3E479347-2F80-8698-9A53-920AB59A1E0A}"/>
              </a:ext>
            </a:extLst>
          </p:cNvPr>
          <p:cNvPicPr>
            <a:picLocks noChangeAspect="1"/>
          </p:cNvPicPr>
          <p:nvPr/>
        </p:nvPicPr>
        <p:blipFill>
          <a:blip r:embed="rId4"/>
          <a:stretch>
            <a:fillRect/>
          </a:stretch>
        </p:blipFill>
        <p:spPr>
          <a:xfrm>
            <a:off x="2773066" y="2641444"/>
            <a:ext cx="6645868" cy="1665922"/>
          </a:xfrm>
          <a:prstGeom prst="rect">
            <a:avLst/>
          </a:prstGeom>
        </p:spPr>
      </p:pic>
      <p:cxnSp>
        <p:nvCxnSpPr>
          <p:cNvPr id="14" name="Straight Connector 13">
            <a:extLst>
              <a:ext uri="{FF2B5EF4-FFF2-40B4-BE49-F238E27FC236}">
                <a16:creationId xmlns:a16="http://schemas.microsoft.com/office/drawing/2014/main" id="{D9F1D9B7-BDB3-2E37-88A7-ADADB93B9607}"/>
              </a:ext>
            </a:extLst>
          </p:cNvPr>
          <p:cNvCxnSpPr>
            <a:cxnSpLocks/>
            <a:stCxn id="6" idx="1"/>
          </p:cNvCxnSpPr>
          <p:nvPr/>
        </p:nvCxnSpPr>
        <p:spPr>
          <a:xfrm flipH="1">
            <a:off x="9418934" y="1103789"/>
            <a:ext cx="459865" cy="738664"/>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DDC68B56-D3AF-AA69-0008-212875FF6E1D}"/>
              </a:ext>
            </a:extLst>
          </p:cNvPr>
          <p:cNvSpPr txBox="1"/>
          <p:nvPr/>
        </p:nvSpPr>
        <p:spPr>
          <a:xfrm>
            <a:off x="838201" y="4646216"/>
            <a:ext cx="1064830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Models trained on Mini Gr Spider dataset performed worse than their English counterpart.</a:t>
            </a:r>
          </a:p>
          <a:p>
            <a:pPr marL="285750" indent="-285750">
              <a:buFont typeface="Arial" panose="020B0604020202020204" pitchFamily="34" charset="0"/>
              <a:buChar char="•"/>
            </a:pPr>
            <a:r>
              <a:rPr lang="en-US" sz="2400" dirty="0"/>
              <a:t>It appears that column/table matching had minimal impact on the accuracy.</a:t>
            </a:r>
          </a:p>
          <a:p>
            <a:pPr marL="742950" lvl="1" indent="-285750">
              <a:buFont typeface="Arial" panose="020B0604020202020204" pitchFamily="34" charset="0"/>
              <a:buChar char="•"/>
            </a:pPr>
            <a:r>
              <a:rPr lang="en-US" sz="2400" dirty="0"/>
              <a:t>We anticipate that the significance of accurate schema linking will become evident during inference with the translated test set</a:t>
            </a:r>
            <a:endParaRPr lang="el-GR" sz="2400" b="1" dirty="0"/>
          </a:p>
        </p:txBody>
      </p:sp>
      <p:sp>
        <p:nvSpPr>
          <p:cNvPr id="17" name="TextBox 16">
            <a:extLst>
              <a:ext uri="{FF2B5EF4-FFF2-40B4-BE49-F238E27FC236}">
                <a16:creationId xmlns:a16="http://schemas.microsoft.com/office/drawing/2014/main" id="{EC669BBF-9DFE-F90F-262F-CA320D3C0798}"/>
              </a:ext>
            </a:extLst>
          </p:cNvPr>
          <p:cNvSpPr txBox="1"/>
          <p:nvPr/>
        </p:nvSpPr>
        <p:spPr>
          <a:xfrm>
            <a:off x="267129" y="2875003"/>
            <a:ext cx="1632242" cy="369332"/>
          </a:xfrm>
          <a:prstGeom prst="rect">
            <a:avLst/>
          </a:prstGeom>
          <a:noFill/>
          <a:ln>
            <a:solidFill>
              <a:schemeClr val="tx1"/>
            </a:solidFill>
          </a:ln>
        </p:spPr>
        <p:txBody>
          <a:bodyPr wrap="none" rtlCol="0">
            <a:spAutoFit/>
          </a:bodyPr>
          <a:lstStyle/>
          <a:p>
            <a:r>
              <a:rPr lang="en-US" dirty="0"/>
              <a:t>Optimal Greek</a:t>
            </a:r>
            <a:endParaRPr lang="el-GR" dirty="0"/>
          </a:p>
        </p:txBody>
      </p:sp>
      <p:cxnSp>
        <p:nvCxnSpPr>
          <p:cNvPr id="19" name="Straight Connector 18">
            <a:extLst>
              <a:ext uri="{FF2B5EF4-FFF2-40B4-BE49-F238E27FC236}">
                <a16:creationId xmlns:a16="http://schemas.microsoft.com/office/drawing/2014/main" id="{2D1F5634-A739-5C19-6AA3-A729816CC65A}"/>
              </a:ext>
            </a:extLst>
          </p:cNvPr>
          <p:cNvCxnSpPr>
            <a:cxnSpLocks/>
            <a:stCxn id="17" idx="3"/>
          </p:cNvCxnSpPr>
          <p:nvPr/>
        </p:nvCxnSpPr>
        <p:spPr>
          <a:xfrm>
            <a:off x="1899371" y="3059669"/>
            <a:ext cx="99794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766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9265-9EF4-993C-7C89-BEAF805F3C2C}"/>
              </a:ext>
            </a:extLst>
          </p:cNvPr>
          <p:cNvSpPr>
            <a:spLocks noGrp="1"/>
          </p:cNvSpPr>
          <p:nvPr>
            <p:ph type="title"/>
          </p:nvPr>
        </p:nvSpPr>
        <p:spPr/>
        <p:txBody>
          <a:bodyPr>
            <a:normAutofit/>
          </a:bodyPr>
          <a:lstStyle/>
          <a:p>
            <a:r>
              <a:rPr lang="en-US" dirty="0"/>
              <a:t>Experiments:</a:t>
            </a:r>
            <a:br>
              <a:rPr lang="en-US" dirty="0"/>
            </a:br>
            <a:r>
              <a:rPr lang="en-US" dirty="0"/>
              <a:t>RAT-SQL – Results (2/2)</a:t>
            </a:r>
            <a:endParaRPr lang="el-GR" dirty="0"/>
          </a:p>
        </p:txBody>
      </p:sp>
      <p:sp>
        <p:nvSpPr>
          <p:cNvPr id="6" name="TextBox 5">
            <a:extLst>
              <a:ext uri="{FF2B5EF4-FFF2-40B4-BE49-F238E27FC236}">
                <a16:creationId xmlns:a16="http://schemas.microsoft.com/office/drawing/2014/main" id="{8DCACE39-C18D-73B6-5D4F-ECC66421DF3A}"/>
              </a:ext>
            </a:extLst>
          </p:cNvPr>
          <p:cNvSpPr txBox="1"/>
          <p:nvPr/>
        </p:nvSpPr>
        <p:spPr>
          <a:xfrm>
            <a:off x="838200" y="1972639"/>
            <a:ext cx="10124326"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Is manual translation of datasets and training of language-specific models still necessary?</a:t>
            </a:r>
          </a:p>
          <a:p>
            <a:pPr marL="742950" lvl="1" indent="-285750">
              <a:buFont typeface="Arial" panose="020B0604020202020204" pitchFamily="34" charset="0"/>
              <a:buChar char="•"/>
            </a:pPr>
            <a:r>
              <a:rPr lang="en-US" sz="2400" dirty="0"/>
              <a:t>Direct Multilingual Model Approach: Training a multilingual model solely in one language and directly inferring it in the target language.</a:t>
            </a:r>
          </a:p>
          <a:p>
            <a:pPr marL="742950" lvl="1" indent="-285750">
              <a:buFont typeface="Arial" panose="020B0604020202020204" pitchFamily="34" charset="0"/>
              <a:buChar char="•"/>
            </a:pPr>
            <a:r>
              <a:rPr lang="en-US" sz="2400" dirty="0"/>
              <a:t>Machine Translation Approach: </a:t>
            </a:r>
          </a:p>
          <a:p>
            <a:pPr marL="1200150" lvl="2" indent="-285750">
              <a:buFont typeface="Arial" panose="020B0604020202020204" pitchFamily="34" charset="0"/>
              <a:buChar char="•"/>
            </a:pPr>
            <a:r>
              <a:rPr lang="en-US" sz="2400" dirty="0"/>
              <a:t>Translate questions using LLMs to the model’s train language.</a:t>
            </a:r>
          </a:p>
          <a:p>
            <a:pPr marL="1200150" lvl="2" indent="-285750">
              <a:buFont typeface="Arial" panose="020B0604020202020204" pitchFamily="34" charset="0"/>
              <a:buChar char="•"/>
            </a:pPr>
            <a:r>
              <a:rPr lang="en-US" sz="2400" dirty="0"/>
              <a:t>Inference the model with them.</a:t>
            </a:r>
          </a:p>
          <a:p>
            <a:pPr marL="742950" lvl="1" indent="-285750">
              <a:buFont typeface="Arial" panose="020B0604020202020204" pitchFamily="34" charset="0"/>
              <a:buChar char="•"/>
            </a:pPr>
            <a:endParaRPr lang="el-GR" sz="2400" dirty="0"/>
          </a:p>
        </p:txBody>
      </p:sp>
      <p:pic>
        <p:nvPicPr>
          <p:cNvPr id="10" name="Picture 9">
            <a:extLst>
              <a:ext uri="{FF2B5EF4-FFF2-40B4-BE49-F238E27FC236}">
                <a16:creationId xmlns:a16="http://schemas.microsoft.com/office/drawing/2014/main" id="{4BD3A5F2-4A89-E68B-1177-E12451EE86E1}"/>
              </a:ext>
            </a:extLst>
          </p:cNvPr>
          <p:cNvPicPr>
            <a:picLocks noChangeAspect="1"/>
          </p:cNvPicPr>
          <p:nvPr/>
        </p:nvPicPr>
        <p:blipFill>
          <a:blip r:embed="rId3"/>
          <a:stretch>
            <a:fillRect/>
          </a:stretch>
        </p:blipFill>
        <p:spPr>
          <a:xfrm>
            <a:off x="2642359" y="4560914"/>
            <a:ext cx="6907281" cy="1931961"/>
          </a:xfrm>
          <a:prstGeom prst="rect">
            <a:avLst/>
          </a:prstGeom>
        </p:spPr>
      </p:pic>
    </p:spTree>
    <p:extLst>
      <p:ext uri="{BB962C8B-B14F-4D97-AF65-F5344CB8AC3E}">
        <p14:creationId xmlns:p14="http://schemas.microsoft.com/office/powerpoint/2010/main" val="279202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336F-5404-3E9C-844F-77F0B7036343}"/>
              </a:ext>
            </a:extLst>
          </p:cNvPr>
          <p:cNvSpPr>
            <a:spLocks noGrp="1"/>
          </p:cNvSpPr>
          <p:nvPr>
            <p:ph type="title"/>
          </p:nvPr>
        </p:nvSpPr>
        <p:spPr/>
        <p:txBody>
          <a:bodyPr/>
          <a:lstStyle/>
          <a:p>
            <a:r>
              <a:rPr lang="en-US" dirty="0"/>
              <a:t>Experiments:</a:t>
            </a:r>
            <a:br>
              <a:rPr lang="en-US" dirty="0"/>
            </a:br>
            <a:r>
              <a:rPr lang="en-US" dirty="0"/>
              <a:t>DAIL-SQL</a:t>
            </a:r>
            <a:endParaRPr lang="el-GR" dirty="0"/>
          </a:p>
        </p:txBody>
      </p:sp>
      <p:sp>
        <p:nvSpPr>
          <p:cNvPr id="3" name="Content Placeholder 2">
            <a:extLst>
              <a:ext uri="{FF2B5EF4-FFF2-40B4-BE49-F238E27FC236}">
                <a16:creationId xmlns:a16="http://schemas.microsoft.com/office/drawing/2014/main" id="{C6B57FCB-335F-834F-ADE7-AFBC3051C1A6}"/>
              </a:ext>
            </a:extLst>
          </p:cNvPr>
          <p:cNvSpPr>
            <a:spLocks noGrp="1"/>
          </p:cNvSpPr>
          <p:nvPr>
            <p:ph idx="1"/>
          </p:nvPr>
        </p:nvSpPr>
        <p:spPr/>
        <p:txBody>
          <a:bodyPr>
            <a:normAutofit fontScale="92500" lnSpcReduction="10000"/>
          </a:bodyPr>
          <a:lstStyle/>
          <a:p>
            <a:r>
              <a:rPr lang="en-US" dirty="0"/>
              <a:t>Leverages large open or closed source Large Language Models (LLMs) for the Text-to-SQL task.</a:t>
            </a:r>
          </a:p>
          <a:p>
            <a:r>
              <a:rPr lang="en-US" dirty="0"/>
              <a:t>Focuses on how to represent question, database information, relevant examples in the prompt:</a:t>
            </a:r>
          </a:p>
          <a:p>
            <a:pPr lvl="1"/>
            <a:r>
              <a:rPr lang="en-US" dirty="0"/>
              <a:t>Question Representation (QA): How to represent the question along with the database.</a:t>
            </a:r>
          </a:p>
          <a:p>
            <a:pPr lvl="1"/>
            <a:r>
              <a:rPr lang="en-US" dirty="0"/>
              <a:t>Example Selection (ES): Similarity metrics between question embeddings.</a:t>
            </a:r>
          </a:p>
          <a:p>
            <a:r>
              <a:rPr lang="en-US" dirty="0"/>
              <a:t>Initially performs schema linking, using Stanford Core-NLP</a:t>
            </a:r>
          </a:p>
          <a:p>
            <a:r>
              <a:rPr lang="en-US" dirty="0"/>
              <a:t>Extensions:</a:t>
            </a:r>
          </a:p>
          <a:p>
            <a:pPr lvl="1"/>
            <a:r>
              <a:rPr lang="en-US" dirty="0"/>
              <a:t>Replaced existing lemmatizer with Stanza.</a:t>
            </a:r>
          </a:p>
          <a:p>
            <a:pPr lvl="1"/>
            <a:r>
              <a:rPr lang="en-US" dirty="0"/>
              <a:t>Replaced existing sentence transformer with p</a:t>
            </a:r>
            <a:r>
              <a:rPr lang="en-US" b="0" i="0" dirty="0">
                <a:effectLst/>
                <a:highlight>
                  <a:srgbClr val="FFFFFF"/>
                </a:highlight>
              </a:rPr>
              <a:t>araphrase-multilingual-MiniLM-L12-v2.</a:t>
            </a:r>
            <a:endParaRPr lang="en-US" dirty="0"/>
          </a:p>
          <a:p>
            <a:endParaRPr lang="en-US" dirty="0"/>
          </a:p>
        </p:txBody>
      </p:sp>
    </p:spTree>
    <p:extLst>
      <p:ext uri="{BB962C8B-B14F-4D97-AF65-F5344CB8AC3E}">
        <p14:creationId xmlns:p14="http://schemas.microsoft.com/office/powerpoint/2010/main" val="330198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FE2D-5CCA-81D1-99A2-5D2362855678}"/>
              </a:ext>
            </a:extLst>
          </p:cNvPr>
          <p:cNvSpPr>
            <a:spLocks noGrp="1"/>
          </p:cNvSpPr>
          <p:nvPr>
            <p:ph type="title"/>
          </p:nvPr>
        </p:nvSpPr>
        <p:spPr/>
        <p:txBody>
          <a:bodyPr/>
          <a:lstStyle/>
          <a:p>
            <a:r>
              <a:rPr lang="en-US" dirty="0"/>
              <a:t>Experiments:</a:t>
            </a:r>
            <a:br>
              <a:rPr lang="en-US" dirty="0"/>
            </a:br>
            <a:r>
              <a:rPr lang="en-US" dirty="0"/>
              <a:t>DAIL-SQL - Setup</a:t>
            </a:r>
            <a:endParaRPr lang="el-GR" dirty="0"/>
          </a:p>
        </p:txBody>
      </p:sp>
      <p:sp>
        <p:nvSpPr>
          <p:cNvPr id="3" name="Content Placeholder 2">
            <a:extLst>
              <a:ext uri="{FF2B5EF4-FFF2-40B4-BE49-F238E27FC236}">
                <a16:creationId xmlns:a16="http://schemas.microsoft.com/office/drawing/2014/main" id="{07C7EA83-748E-5AD0-70C4-8FD970D0A1B2}"/>
              </a:ext>
            </a:extLst>
          </p:cNvPr>
          <p:cNvSpPr>
            <a:spLocks noGrp="1"/>
          </p:cNvSpPr>
          <p:nvPr>
            <p:ph idx="1"/>
          </p:nvPr>
        </p:nvSpPr>
        <p:spPr>
          <a:xfrm>
            <a:off x="838199" y="1825625"/>
            <a:ext cx="4607103" cy="4351338"/>
          </a:xfrm>
        </p:spPr>
        <p:txBody>
          <a:bodyPr/>
          <a:lstStyle/>
          <a:p>
            <a:r>
              <a:rPr lang="en-US" dirty="0"/>
              <a:t>“SQL” question representation method for all experiments.</a:t>
            </a:r>
          </a:p>
          <a:p>
            <a:r>
              <a:rPr lang="en-US" dirty="0"/>
              <a:t>“Euclidian Distance of Masked Questions” example selection method for all experiments.</a:t>
            </a:r>
          </a:p>
        </p:txBody>
      </p:sp>
      <p:pic>
        <p:nvPicPr>
          <p:cNvPr id="5" name="Picture 4">
            <a:extLst>
              <a:ext uri="{FF2B5EF4-FFF2-40B4-BE49-F238E27FC236}">
                <a16:creationId xmlns:a16="http://schemas.microsoft.com/office/drawing/2014/main" id="{49ED2C9F-4E6A-9D82-301B-101DEC485A55}"/>
              </a:ext>
            </a:extLst>
          </p:cNvPr>
          <p:cNvPicPr>
            <a:picLocks noChangeAspect="1"/>
          </p:cNvPicPr>
          <p:nvPr/>
        </p:nvPicPr>
        <p:blipFill>
          <a:blip r:embed="rId3"/>
          <a:stretch>
            <a:fillRect/>
          </a:stretch>
        </p:blipFill>
        <p:spPr>
          <a:xfrm>
            <a:off x="838200" y="5490210"/>
            <a:ext cx="8572928" cy="913694"/>
          </a:xfrm>
          <a:prstGeom prst="rect">
            <a:avLst/>
          </a:prstGeom>
        </p:spPr>
      </p:pic>
      <p:pic>
        <p:nvPicPr>
          <p:cNvPr id="7" name="Picture 6">
            <a:extLst>
              <a:ext uri="{FF2B5EF4-FFF2-40B4-BE49-F238E27FC236}">
                <a16:creationId xmlns:a16="http://schemas.microsoft.com/office/drawing/2014/main" id="{677F9828-13BA-8A8E-6FE4-A4D8F6A579D9}"/>
              </a:ext>
            </a:extLst>
          </p:cNvPr>
          <p:cNvPicPr>
            <a:picLocks noChangeAspect="1"/>
          </p:cNvPicPr>
          <p:nvPr/>
        </p:nvPicPr>
        <p:blipFill>
          <a:blip r:embed="rId4"/>
          <a:stretch>
            <a:fillRect/>
          </a:stretch>
        </p:blipFill>
        <p:spPr>
          <a:xfrm>
            <a:off x="5265925" y="1068512"/>
            <a:ext cx="6926076" cy="4181593"/>
          </a:xfrm>
          <a:prstGeom prst="rect">
            <a:avLst/>
          </a:prstGeom>
        </p:spPr>
      </p:pic>
    </p:spTree>
    <p:extLst>
      <p:ext uri="{BB962C8B-B14F-4D97-AF65-F5344CB8AC3E}">
        <p14:creationId xmlns:p14="http://schemas.microsoft.com/office/powerpoint/2010/main" val="275075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32B5-B72D-ACF0-AC3A-8F228DDF5507}"/>
              </a:ext>
            </a:extLst>
          </p:cNvPr>
          <p:cNvSpPr>
            <a:spLocks noGrp="1"/>
          </p:cNvSpPr>
          <p:nvPr>
            <p:ph type="title"/>
          </p:nvPr>
        </p:nvSpPr>
        <p:spPr/>
        <p:txBody>
          <a:bodyPr>
            <a:normAutofit/>
          </a:bodyPr>
          <a:lstStyle/>
          <a:p>
            <a:r>
              <a:rPr lang="en-US" dirty="0"/>
              <a:t>Experiments:</a:t>
            </a:r>
            <a:br>
              <a:rPr lang="en-US" dirty="0"/>
            </a:br>
            <a:r>
              <a:rPr lang="en-US" dirty="0"/>
              <a:t>DAIL-SQL – Results</a:t>
            </a:r>
            <a:endParaRPr lang="el-GR" dirty="0"/>
          </a:p>
        </p:txBody>
      </p:sp>
      <p:pic>
        <p:nvPicPr>
          <p:cNvPr id="5" name="Picture 4">
            <a:extLst>
              <a:ext uri="{FF2B5EF4-FFF2-40B4-BE49-F238E27FC236}">
                <a16:creationId xmlns:a16="http://schemas.microsoft.com/office/drawing/2014/main" id="{2FCCBB58-7D91-9DDA-3E63-579D37ACE64E}"/>
              </a:ext>
            </a:extLst>
          </p:cNvPr>
          <p:cNvPicPr>
            <a:picLocks noChangeAspect="1"/>
          </p:cNvPicPr>
          <p:nvPr/>
        </p:nvPicPr>
        <p:blipFill>
          <a:blip r:embed="rId2"/>
          <a:stretch>
            <a:fillRect/>
          </a:stretch>
        </p:blipFill>
        <p:spPr>
          <a:xfrm>
            <a:off x="2693529" y="1690688"/>
            <a:ext cx="6804942" cy="1093839"/>
          </a:xfrm>
          <a:prstGeom prst="rect">
            <a:avLst/>
          </a:prstGeom>
        </p:spPr>
      </p:pic>
      <p:pic>
        <p:nvPicPr>
          <p:cNvPr id="7" name="Picture 6">
            <a:extLst>
              <a:ext uri="{FF2B5EF4-FFF2-40B4-BE49-F238E27FC236}">
                <a16:creationId xmlns:a16="http://schemas.microsoft.com/office/drawing/2014/main" id="{D0F98A86-A9D3-CBD0-1698-C9180928BB00}"/>
              </a:ext>
            </a:extLst>
          </p:cNvPr>
          <p:cNvPicPr>
            <a:picLocks noChangeAspect="1"/>
          </p:cNvPicPr>
          <p:nvPr/>
        </p:nvPicPr>
        <p:blipFill>
          <a:blip r:embed="rId3"/>
          <a:stretch>
            <a:fillRect/>
          </a:stretch>
        </p:blipFill>
        <p:spPr>
          <a:xfrm>
            <a:off x="2693528" y="2996999"/>
            <a:ext cx="6804941" cy="1205264"/>
          </a:xfrm>
          <a:prstGeom prst="rect">
            <a:avLst/>
          </a:prstGeom>
        </p:spPr>
      </p:pic>
      <p:sp>
        <p:nvSpPr>
          <p:cNvPr id="8" name="TextBox 7">
            <a:extLst>
              <a:ext uri="{FF2B5EF4-FFF2-40B4-BE49-F238E27FC236}">
                <a16:creationId xmlns:a16="http://schemas.microsoft.com/office/drawing/2014/main" id="{2C5F32E0-784D-4AE7-DD7A-1AEECB9E2C0F}"/>
              </a:ext>
            </a:extLst>
          </p:cNvPr>
          <p:cNvSpPr txBox="1"/>
          <p:nvPr/>
        </p:nvSpPr>
        <p:spPr>
          <a:xfrm>
            <a:off x="838200" y="4421857"/>
            <a:ext cx="987669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Inferencing with Mini Gr-Spider shows marginally better results than the baseline model, contrary to the RAT-SQL experiments.</a:t>
            </a:r>
          </a:p>
          <a:p>
            <a:pPr marL="285750" indent="-285750">
              <a:buFont typeface="Arial" panose="020B0604020202020204" pitchFamily="34" charset="0"/>
              <a:buChar char="•"/>
            </a:pPr>
            <a:r>
              <a:rPr lang="en-US" sz="2400" dirty="0"/>
              <a:t>Greek language is more descriptive and it’s able to convey meanings more effectively than English, allowing the selection of more relevant examples.</a:t>
            </a:r>
          </a:p>
          <a:p>
            <a:pPr marL="742950" lvl="1" indent="-285750">
              <a:buFont typeface="Arial" panose="020B0604020202020204" pitchFamily="34" charset="0"/>
              <a:buChar char="•"/>
            </a:pPr>
            <a:r>
              <a:rPr lang="en-US" sz="2400" dirty="0"/>
              <a:t>This assumption needs further investigation.</a:t>
            </a:r>
            <a:endParaRPr lang="el-GR" sz="2400" dirty="0"/>
          </a:p>
        </p:txBody>
      </p:sp>
    </p:spTree>
    <p:extLst>
      <p:ext uri="{BB962C8B-B14F-4D97-AF65-F5344CB8AC3E}">
        <p14:creationId xmlns:p14="http://schemas.microsoft.com/office/powerpoint/2010/main" val="284295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7034-119D-C5C3-47B3-F9096A6FDC78}"/>
              </a:ext>
            </a:extLst>
          </p:cNvPr>
          <p:cNvSpPr>
            <a:spLocks noGrp="1"/>
          </p:cNvSpPr>
          <p:nvPr>
            <p:ph type="title"/>
          </p:nvPr>
        </p:nvSpPr>
        <p:spPr/>
        <p:txBody>
          <a:bodyPr/>
          <a:lstStyle/>
          <a:p>
            <a:r>
              <a:rPr lang="en-US" dirty="0"/>
              <a:t>Conclusion</a:t>
            </a:r>
            <a:endParaRPr lang="el-GR" dirty="0"/>
          </a:p>
        </p:txBody>
      </p:sp>
      <p:sp>
        <p:nvSpPr>
          <p:cNvPr id="3" name="Content Placeholder 2">
            <a:extLst>
              <a:ext uri="{FF2B5EF4-FFF2-40B4-BE49-F238E27FC236}">
                <a16:creationId xmlns:a16="http://schemas.microsoft.com/office/drawing/2014/main" id="{61721DCA-2B29-FEC0-364E-EE369A7CC691}"/>
              </a:ext>
            </a:extLst>
          </p:cNvPr>
          <p:cNvSpPr>
            <a:spLocks noGrp="1"/>
          </p:cNvSpPr>
          <p:nvPr>
            <p:ph idx="1"/>
          </p:nvPr>
        </p:nvSpPr>
        <p:spPr/>
        <p:txBody>
          <a:bodyPr>
            <a:normAutofit/>
          </a:bodyPr>
          <a:lstStyle/>
          <a:p>
            <a:r>
              <a:rPr lang="en-US" dirty="0"/>
              <a:t>Introduced the Gr-Spider dataset by translating the English Spider dataset into Greek with Large Language Models, followed by verification and post-editing for accuracy.</a:t>
            </a:r>
          </a:p>
          <a:p>
            <a:r>
              <a:rPr lang="en-US" dirty="0"/>
              <a:t>Evaluated the dataset using RAT-SQL and DAIL-SQL, enhanced with Greek language support.</a:t>
            </a:r>
          </a:p>
          <a:p>
            <a:r>
              <a:rPr lang="en-US" dirty="0"/>
              <a:t>Conducted experiments, analyzed results.</a:t>
            </a:r>
          </a:p>
        </p:txBody>
      </p:sp>
    </p:spTree>
    <p:extLst>
      <p:ext uri="{BB962C8B-B14F-4D97-AF65-F5344CB8AC3E}">
        <p14:creationId xmlns:p14="http://schemas.microsoft.com/office/powerpoint/2010/main" val="3156633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8D8B-7B08-17EA-5874-92D85B0798E5}"/>
              </a:ext>
            </a:extLst>
          </p:cNvPr>
          <p:cNvSpPr>
            <a:spLocks noGrp="1"/>
          </p:cNvSpPr>
          <p:nvPr>
            <p:ph type="title"/>
          </p:nvPr>
        </p:nvSpPr>
        <p:spPr/>
        <p:txBody>
          <a:bodyPr/>
          <a:lstStyle/>
          <a:p>
            <a:r>
              <a:rPr lang="en-US" dirty="0"/>
              <a:t>Feature Work</a:t>
            </a:r>
            <a:endParaRPr lang="el-GR" dirty="0"/>
          </a:p>
        </p:txBody>
      </p:sp>
      <p:sp>
        <p:nvSpPr>
          <p:cNvPr id="3" name="Content Placeholder 2">
            <a:extLst>
              <a:ext uri="{FF2B5EF4-FFF2-40B4-BE49-F238E27FC236}">
                <a16:creationId xmlns:a16="http://schemas.microsoft.com/office/drawing/2014/main" id="{FE95BEB0-0083-106D-A50B-B65E68F9C446}"/>
              </a:ext>
            </a:extLst>
          </p:cNvPr>
          <p:cNvSpPr>
            <a:spLocks noGrp="1"/>
          </p:cNvSpPr>
          <p:nvPr>
            <p:ph idx="1"/>
          </p:nvPr>
        </p:nvSpPr>
        <p:spPr/>
        <p:txBody>
          <a:bodyPr/>
          <a:lstStyle/>
          <a:p>
            <a:r>
              <a:rPr lang="en-US" dirty="0"/>
              <a:t>Completing the entire translation for both train and test data.</a:t>
            </a:r>
          </a:p>
          <a:p>
            <a:r>
              <a:rPr lang="en-US" dirty="0"/>
              <a:t>Training RAT-SQL:</a:t>
            </a:r>
          </a:p>
          <a:p>
            <a:pPr lvl="1"/>
            <a:r>
              <a:rPr lang="en-US" dirty="0"/>
              <a:t>With the large version of selected multilingual pre-trained models.</a:t>
            </a:r>
          </a:p>
          <a:p>
            <a:pPr lvl="1"/>
            <a:r>
              <a:rPr lang="en-US" dirty="0"/>
              <a:t>Using other Greek stemmers.</a:t>
            </a:r>
          </a:p>
          <a:p>
            <a:r>
              <a:rPr lang="en-US" dirty="0"/>
              <a:t>Evaluating various DAIL-SQL configurations to find the best setup for the Greek dataset.</a:t>
            </a:r>
            <a:endParaRPr lang="el-GR" dirty="0"/>
          </a:p>
        </p:txBody>
      </p:sp>
    </p:spTree>
    <p:extLst>
      <p:ext uri="{BB962C8B-B14F-4D97-AF65-F5344CB8AC3E}">
        <p14:creationId xmlns:p14="http://schemas.microsoft.com/office/powerpoint/2010/main" val="60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52F-AC69-EEAB-D63C-D8F3A05E2DAE}"/>
              </a:ext>
            </a:extLst>
          </p:cNvPr>
          <p:cNvSpPr>
            <a:spLocks noGrp="1"/>
          </p:cNvSpPr>
          <p:nvPr>
            <p:ph type="title"/>
          </p:nvPr>
        </p:nvSpPr>
        <p:spPr/>
        <p:txBody>
          <a:bodyPr/>
          <a:lstStyle/>
          <a:p>
            <a:r>
              <a:rPr lang="en-US" dirty="0"/>
              <a:t>Contents</a:t>
            </a:r>
            <a:endParaRPr lang="el-GR" dirty="0"/>
          </a:p>
        </p:txBody>
      </p:sp>
      <p:sp>
        <p:nvSpPr>
          <p:cNvPr id="3" name="Content Placeholder 2">
            <a:extLst>
              <a:ext uri="{FF2B5EF4-FFF2-40B4-BE49-F238E27FC236}">
                <a16:creationId xmlns:a16="http://schemas.microsoft.com/office/drawing/2014/main" id="{DC5F23A2-BCDB-4B8E-6F22-886CB4B39F08}"/>
              </a:ext>
            </a:extLst>
          </p:cNvPr>
          <p:cNvSpPr>
            <a:spLocks noGrp="1"/>
          </p:cNvSpPr>
          <p:nvPr>
            <p:ph idx="1"/>
          </p:nvPr>
        </p:nvSpPr>
        <p:spPr/>
        <p:txBody>
          <a:bodyPr/>
          <a:lstStyle/>
          <a:p>
            <a:r>
              <a:rPr lang="en-US" dirty="0"/>
              <a:t>Introduction</a:t>
            </a:r>
          </a:p>
          <a:p>
            <a:r>
              <a:rPr lang="en-US" dirty="0"/>
              <a:t>The Greek Spider Dataset</a:t>
            </a:r>
          </a:p>
          <a:p>
            <a:r>
              <a:rPr lang="en-US" dirty="0"/>
              <a:t>Translation Pipeline</a:t>
            </a:r>
          </a:p>
          <a:p>
            <a:r>
              <a:rPr lang="en-US" dirty="0"/>
              <a:t>Challenge of Dataset Translation</a:t>
            </a:r>
          </a:p>
          <a:p>
            <a:r>
              <a:rPr lang="en-US" dirty="0"/>
              <a:t>Experiments Setup</a:t>
            </a:r>
          </a:p>
          <a:p>
            <a:r>
              <a:rPr lang="en-US" dirty="0"/>
              <a:t>Experiments Results</a:t>
            </a:r>
          </a:p>
          <a:p>
            <a:r>
              <a:rPr lang="en-US" dirty="0"/>
              <a:t>Conclusion and Feature work</a:t>
            </a:r>
          </a:p>
          <a:p>
            <a:r>
              <a:rPr lang="en-US" dirty="0"/>
              <a:t>Demo</a:t>
            </a:r>
          </a:p>
        </p:txBody>
      </p:sp>
    </p:spTree>
    <p:extLst>
      <p:ext uri="{BB962C8B-B14F-4D97-AF65-F5344CB8AC3E}">
        <p14:creationId xmlns:p14="http://schemas.microsoft.com/office/powerpoint/2010/main" val="3989824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E4BF-E54A-07F1-E35F-69C774FCF0EC}"/>
              </a:ext>
            </a:extLst>
          </p:cNvPr>
          <p:cNvSpPr>
            <a:spLocks noGrp="1"/>
          </p:cNvSpPr>
          <p:nvPr>
            <p:ph type="title"/>
          </p:nvPr>
        </p:nvSpPr>
        <p:spPr/>
        <p:txBody>
          <a:bodyPr/>
          <a:lstStyle/>
          <a:p>
            <a:r>
              <a:rPr lang="en-US" dirty="0"/>
              <a:t>Demo</a:t>
            </a:r>
            <a:endParaRPr lang="el-GR" dirty="0"/>
          </a:p>
        </p:txBody>
      </p:sp>
      <p:pic>
        <p:nvPicPr>
          <p:cNvPr id="3080" name="Picture 8" descr="Product Demonstrations: Focus on the Benefits, Not the Tech - HR Daily  Advisor">
            <a:extLst>
              <a:ext uri="{FF2B5EF4-FFF2-40B4-BE49-F238E27FC236}">
                <a16:creationId xmlns:a16="http://schemas.microsoft.com/office/drawing/2014/main" id="{0C18FAA8-73E2-8E1A-AE50-D09FF4277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57" y="2013280"/>
            <a:ext cx="4444885" cy="283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06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82,620 Stock Photos, Vectors, and Video | Adobe  Stock">
            <a:extLst>
              <a:ext uri="{FF2B5EF4-FFF2-40B4-BE49-F238E27FC236}">
                <a16:creationId xmlns:a16="http://schemas.microsoft.com/office/drawing/2014/main" id="{CDD56559-44DE-42E2-8A48-78BDA549B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6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7A78-E6DB-BDEB-E424-493ED52E2D73}"/>
              </a:ext>
            </a:extLst>
          </p:cNvPr>
          <p:cNvSpPr>
            <a:spLocks noGrp="1"/>
          </p:cNvSpPr>
          <p:nvPr>
            <p:ph type="title"/>
          </p:nvPr>
        </p:nvSpPr>
        <p:spPr/>
        <p:txBody>
          <a:bodyPr/>
          <a:lstStyle/>
          <a:p>
            <a:r>
              <a:rPr lang="en-US" dirty="0"/>
              <a:t>Introduction</a:t>
            </a:r>
            <a:endParaRPr lang="el-GR" dirty="0"/>
          </a:p>
        </p:txBody>
      </p:sp>
      <p:sp>
        <p:nvSpPr>
          <p:cNvPr id="3" name="Content Placeholder 2">
            <a:extLst>
              <a:ext uri="{FF2B5EF4-FFF2-40B4-BE49-F238E27FC236}">
                <a16:creationId xmlns:a16="http://schemas.microsoft.com/office/drawing/2014/main" id="{165A9674-0A9D-3A71-7414-E4D955BFDDD5}"/>
              </a:ext>
            </a:extLst>
          </p:cNvPr>
          <p:cNvSpPr>
            <a:spLocks noGrp="1"/>
          </p:cNvSpPr>
          <p:nvPr>
            <p:ph idx="1"/>
          </p:nvPr>
        </p:nvSpPr>
        <p:spPr/>
        <p:txBody>
          <a:bodyPr>
            <a:normAutofit/>
          </a:bodyPr>
          <a:lstStyle/>
          <a:p>
            <a:r>
              <a:rPr lang="en-US" dirty="0"/>
              <a:t>Text-to-SQL (NL2SQL):</a:t>
            </a:r>
          </a:p>
          <a:p>
            <a:pPr lvl="1"/>
            <a:r>
              <a:rPr lang="en-US" dirty="0"/>
              <a:t>Converts natural language queries into structured SQL queries.</a:t>
            </a:r>
          </a:p>
          <a:p>
            <a:pPr lvl="1"/>
            <a:r>
              <a:rPr lang="en-US" dirty="0"/>
              <a:t>Involves understanding the input text and mapping it to SQL components like SELECT, FROM, WHERE and JOIN.</a:t>
            </a:r>
          </a:p>
          <a:p>
            <a:r>
              <a:rPr lang="en-US" dirty="0"/>
              <a:t>Importance:</a:t>
            </a:r>
          </a:p>
          <a:p>
            <a:pPr lvl="1"/>
            <a:r>
              <a:rPr lang="en-US" dirty="0"/>
              <a:t>Existing datasets are primarily in English.</a:t>
            </a:r>
          </a:p>
          <a:p>
            <a:pPr lvl="1"/>
            <a:r>
              <a:rPr lang="en-US" dirty="0"/>
              <a:t>Limited resources for other languages, including Greek.</a:t>
            </a:r>
          </a:p>
        </p:txBody>
      </p:sp>
    </p:spTree>
    <p:extLst>
      <p:ext uri="{BB962C8B-B14F-4D97-AF65-F5344CB8AC3E}">
        <p14:creationId xmlns:p14="http://schemas.microsoft.com/office/powerpoint/2010/main" val="335247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6371-D710-5D03-F541-5B0D72DCF336}"/>
              </a:ext>
            </a:extLst>
          </p:cNvPr>
          <p:cNvSpPr>
            <a:spLocks noGrp="1"/>
          </p:cNvSpPr>
          <p:nvPr>
            <p:ph type="title"/>
          </p:nvPr>
        </p:nvSpPr>
        <p:spPr/>
        <p:txBody>
          <a:bodyPr/>
          <a:lstStyle/>
          <a:p>
            <a:r>
              <a:rPr lang="en-US" dirty="0"/>
              <a:t>The Greek Spider Dataset</a:t>
            </a:r>
          </a:p>
        </p:txBody>
      </p:sp>
      <p:sp>
        <p:nvSpPr>
          <p:cNvPr id="3" name="Content Placeholder 2">
            <a:extLst>
              <a:ext uri="{FF2B5EF4-FFF2-40B4-BE49-F238E27FC236}">
                <a16:creationId xmlns:a16="http://schemas.microsoft.com/office/drawing/2014/main" id="{6FE31D13-8160-B261-0CB5-1762A1750551}"/>
              </a:ext>
            </a:extLst>
          </p:cNvPr>
          <p:cNvSpPr>
            <a:spLocks noGrp="1"/>
          </p:cNvSpPr>
          <p:nvPr>
            <p:ph idx="1"/>
          </p:nvPr>
        </p:nvSpPr>
        <p:spPr/>
        <p:txBody>
          <a:bodyPr>
            <a:normAutofit/>
          </a:bodyPr>
          <a:lstStyle/>
          <a:p>
            <a:pPr>
              <a:buFont typeface="Arial" panose="020B0604020202020204" pitchFamily="34" charset="0"/>
              <a:buChar char="•"/>
            </a:pPr>
            <a:r>
              <a:rPr lang="en-US" dirty="0"/>
              <a:t>Original Spider:</a:t>
            </a:r>
          </a:p>
          <a:p>
            <a:pPr lvl="1"/>
            <a:r>
              <a:rPr lang="en-US" dirty="0"/>
              <a:t>Created for text-to-SQL tasks.</a:t>
            </a:r>
          </a:p>
          <a:p>
            <a:pPr lvl="1"/>
            <a:r>
              <a:rPr lang="en-US" dirty="0"/>
              <a:t>Annotated by 11 Yale college students.</a:t>
            </a:r>
          </a:p>
          <a:p>
            <a:pPr lvl="1"/>
            <a:r>
              <a:rPr lang="en-US" dirty="0"/>
              <a:t>10,181 questions and 5,693 unique complex SQL queries.</a:t>
            </a:r>
          </a:p>
          <a:p>
            <a:pPr lvl="1"/>
            <a:r>
              <a:rPr lang="en-US" dirty="0"/>
              <a:t>Covers 200 databases with multiple tables across 138 distinct domains</a:t>
            </a:r>
            <a:r>
              <a:rPr lang="en-US" b="1" dirty="0"/>
              <a:t>.</a:t>
            </a:r>
          </a:p>
          <a:p>
            <a:pPr>
              <a:buFont typeface="Arial" panose="020B0604020202020204" pitchFamily="34" charset="0"/>
              <a:buChar char="•"/>
            </a:pPr>
            <a:r>
              <a:rPr lang="en-US" dirty="0"/>
              <a:t>Objective:</a:t>
            </a:r>
          </a:p>
          <a:p>
            <a:pPr marL="742950" lvl="1" indent="-285750">
              <a:buFont typeface="Arial" panose="020B0604020202020204" pitchFamily="34" charset="0"/>
              <a:buChar char="•"/>
            </a:pPr>
            <a:r>
              <a:rPr lang="en-US" dirty="0"/>
              <a:t>Introduce the first Greek dataset for Text-to-SQL applications.</a:t>
            </a:r>
          </a:p>
          <a:p>
            <a:pPr marL="742950" lvl="1" indent="-285750">
              <a:buFont typeface="Arial" panose="020B0604020202020204" pitchFamily="34" charset="0"/>
              <a:buChar char="•"/>
            </a:pPr>
            <a:r>
              <a:rPr lang="en-US" dirty="0"/>
              <a:t>Adapt the widely known Spider dataset into Greek.</a:t>
            </a:r>
          </a:p>
          <a:p>
            <a:endParaRPr lang="el-GR" dirty="0"/>
          </a:p>
        </p:txBody>
      </p:sp>
    </p:spTree>
    <p:extLst>
      <p:ext uri="{BB962C8B-B14F-4D97-AF65-F5344CB8AC3E}">
        <p14:creationId xmlns:p14="http://schemas.microsoft.com/office/powerpoint/2010/main" val="254198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695F-4E56-1108-8B59-87CBA170B99D}"/>
              </a:ext>
            </a:extLst>
          </p:cNvPr>
          <p:cNvSpPr>
            <a:spLocks noGrp="1"/>
          </p:cNvSpPr>
          <p:nvPr>
            <p:ph type="title"/>
          </p:nvPr>
        </p:nvSpPr>
        <p:spPr/>
        <p:txBody>
          <a:bodyPr/>
          <a:lstStyle/>
          <a:p>
            <a:r>
              <a:rPr lang="en-US" dirty="0"/>
              <a:t>The Greek Spider Dataset</a:t>
            </a:r>
            <a:endParaRPr lang="el-GR" dirty="0"/>
          </a:p>
        </p:txBody>
      </p:sp>
      <p:pic>
        <p:nvPicPr>
          <p:cNvPr id="5" name="Picture 4">
            <a:extLst>
              <a:ext uri="{FF2B5EF4-FFF2-40B4-BE49-F238E27FC236}">
                <a16:creationId xmlns:a16="http://schemas.microsoft.com/office/drawing/2014/main" id="{4DF4E354-AB79-2606-14D8-0C58DEF1BAC6}"/>
              </a:ext>
            </a:extLst>
          </p:cNvPr>
          <p:cNvPicPr>
            <a:picLocks noChangeAspect="1"/>
          </p:cNvPicPr>
          <p:nvPr/>
        </p:nvPicPr>
        <p:blipFill>
          <a:blip r:embed="rId2"/>
          <a:stretch>
            <a:fillRect/>
          </a:stretch>
        </p:blipFill>
        <p:spPr>
          <a:xfrm>
            <a:off x="6770669" y="2620607"/>
            <a:ext cx="5421331" cy="1958318"/>
          </a:xfrm>
          <a:prstGeom prst="rect">
            <a:avLst/>
          </a:prstGeom>
        </p:spPr>
      </p:pic>
      <p:sp>
        <p:nvSpPr>
          <p:cNvPr id="3" name="Content Placeholder 2">
            <a:extLst>
              <a:ext uri="{FF2B5EF4-FFF2-40B4-BE49-F238E27FC236}">
                <a16:creationId xmlns:a16="http://schemas.microsoft.com/office/drawing/2014/main" id="{DC481063-6749-F633-A3E9-5839F5B59CF4}"/>
              </a:ext>
            </a:extLst>
          </p:cNvPr>
          <p:cNvSpPr>
            <a:spLocks noGrp="1"/>
          </p:cNvSpPr>
          <p:nvPr>
            <p:ph idx="1"/>
          </p:nvPr>
        </p:nvSpPr>
        <p:spPr>
          <a:xfrm>
            <a:off x="838200" y="1825625"/>
            <a:ext cx="6127679" cy="4351338"/>
          </a:xfrm>
        </p:spPr>
        <p:txBody>
          <a:bodyPr>
            <a:normAutofit/>
          </a:bodyPr>
          <a:lstStyle/>
          <a:p>
            <a:pPr>
              <a:buFont typeface="Arial" panose="020B0604020202020204" pitchFamily="34" charset="0"/>
              <a:buChar char="•"/>
            </a:pPr>
            <a:r>
              <a:rPr lang="en-US" dirty="0"/>
              <a:t>Subset for the Course:</a:t>
            </a:r>
          </a:p>
          <a:p>
            <a:pPr marL="742950" lvl="1" indent="-285750">
              <a:buFont typeface="Arial" panose="020B0604020202020204" pitchFamily="34" charset="0"/>
              <a:buChar char="•"/>
            </a:pPr>
            <a:r>
              <a:rPr lang="en-US" dirty="0"/>
              <a:t>Due to time constraints, utilized a subset of the data.</a:t>
            </a:r>
          </a:p>
          <a:p>
            <a:pPr marL="742950" lvl="1" indent="-285750"/>
            <a:r>
              <a:rPr lang="en-US" dirty="0"/>
              <a:t>Split development data into train files to match proportions of the original dataset. </a:t>
            </a:r>
            <a:r>
              <a:rPr lang="en-US" dirty="0">
                <a:sym typeface="Wingdings" panose="05000000000000000000" pitchFamily="2" charset="2"/>
              </a:rPr>
              <a:t> </a:t>
            </a:r>
            <a:r>
              <a:rPr lang="en-US" b="1" dirty="0"/>
              <a:t>Mini-Spider and Mini-Gr-Spider</a:t>
            </a:r>
            <a:endParaRPr lang="en-US" dirty="0"/>
          </a:p>
          <a:p>
            <a:pPr>
              <a:buFont typeface="Arial" panose="020B0604020202020204" pitchFamily="34" charset="0"/>
              <a:buChar char="•"/>
            </a:pPr>
            <a:r>
              <a:rPr lang="en-US" dirty="0"/>
              <a:t>Mini-Spider Details:</a:t>
            </a:r>
          </a:p>
          <a:p>
            <a:pPr marL="742950" lvl="1" indent="-285750">
              <a:buFont typeface="Arial" panose="020B0604020202020204" pitchFamily="34" charset="0"/>
              <a:buChar char="•"/>
            </a:pPr>
            <a:r>
              <a:rPr lang="en-US" dirty="0"/>
              <a:t>20 distinct schemas, 81 tables, 441 columns.</a:t>
            </a:r>
          </a:p>
          <a:p>
            <a:pPr marL="742950" lvl="1" indent="-285750">
              <a:buFont typeface="Arial" panose="020B0604020202020204" pitchFamily="34" charset="0"/>
              <a:buChar char="•"/>
            </a:pPr>
            <a:r>
              <a:rPr lang="en-US" dirty="0"/>
              <a:t>1,034 questions.</a:t>
            </a:r>
          </a:p>
          <a:p>
            <a:endParaRPr lang="el-GR" dirty="0"/>
          </a:p>
        </p:txBody>
      </p:sp>
    </p:spTree>
    <p:extLst>
      <p:ext uri="{BB962C8B-B14F-4D97-AF65-F5344CB8AC3E}">
        <p14:creationId xmlns:p14="http://schemas.microsoft.com/office/powerpoint/2010/main" val="253377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A3C2-EBD1-DCC4-27DD-AE24C6EE4879}"/>
              </a:ext>
            </a:extLst>
          </p:cNvPr>
          <p:cNvSpPr>
            <a:spLocks noGrp="1"/>
          </p:cNvSpPr>
          <p:nvPr>
            <p:ph type="title"/>
          </p:nvPr>
        </p:nvSpPr>
        <p:spPr/>
        <p:txBody>
          <a:bodyPr/>
          <a:lstStyle/>
          <a:p>
            <a:r>
              <a:rPr lang="en-US" dirty="0"/>
              <a:t>Translation Pipeline</a:t>
            </a:r>
            <a:endParaRPr lang="el-GR" dirty="0"/>
          </a:p>
        </p:txBody>
      </p:sp>
      <p:pic>
        <p:nvPicPr>
          <p:cNvPr id="5" name="Picture 4">
            <a:extLst>
              <a:ext uri="{FF2B5EF4-FFF2-40B4-BE49-F238E27FC236}">
                <a16:creationId xmlns:a16="http://schemas.microsoft.com/office/drawing/2014/main" id="{6C03F49C-6201-4B84-D689-3BFA62C88D05}"/>
              </a:ext>
            </a:extLst>
          </p:cNvPr>
          <p:cNvPicPr>
            <a:picLocks noChangeAspect="1"/>
          </p:cNvPicPr>
          <p:nvPr/>
        </p:nvPicPr>
        <p:blipFill>
          <a:blip r:embed="rId3"/>
          <a:stretch>
            <a:fillRect/>
          </a:stretch>
        </p:blipFill>
        <p:spPr>
          <a:xfrm>
            <a:off x="5993828" y="2199982"/>
            <a:ext cx="5359971" cy="2234138"/>
          </a:xfrm>
          <a:prstGeom prst="rect">
            <a:avLst/>
          </a:prstGeom>
        </p:spPr>
      </p:pic>
      <p:pic>
        <p:nvPicPr>
          <p:cNvPr id="7" name="Picture 6">
            <a:extLst>
              <a:ext uri="{FF2B5EF4-FFF2-40B4-BE49-F238E27FC236}">
                <a16:creationId xmlns:a16="http://schemas.microsoft.com/office/drawing/2014/main" id="{7D127EA0-8F15-D7BD-27FA-CF381186217C}"/>
              </a:ext>
            </a:extLst>
          </p:cNvPr>
          <p:cNvPicPr>
            <a:picLocks noChangeAspect="1"/>
          </p:cNvPicPr>
          <p:nvPr/>
        </p:nvPicPr>
        <p:blipFill>
          <a:blip r:embed="rId4"/>
          <a:stretch>
            <a:fillRect/>
          </a:stretch>
        </p:blipFill>
        <p:spPr>
          <a:xfrm>
            <a:off x="5356402" y="4569057"/>
            <a:ext cx="6634822" cy="1607906"/>
          </a:xfrm>
          <a:prstGeom prst="rect">
            <a:avLst/>
          </a:prstGeom>
        </p:spPr>
      </p:pic>
      <p:sp>
        <p:nvSpPr>
          <p:cNvPr id="3" name="Content Placeholder 2">
            <a:extLst>
              <a:ext uri="{FF2B5EF4-FFF2-40B4-BE49-F238E27FC236}">
                <a16:creationId xmlns:a16="http://schemas.microsoft.com/office/drawing/2014/main" id="{BC0A5301-C5B0-9134-F293-B5A155A4BC56}"/>
              </a:ext>
            </a:extLst>
          </p:cNvPr>
          <p:cNvSpPr>
            <a:spLocks noGrp="1"/>
          </p:cNvSpPr>
          <p:nvPr>
            <p:ph idx="1"/>
          </p:nvPr>
        </p:nvSpPr>
        <p:spPr>
          <a:xfrm>
            <a:off x="838201" y="1825625"/>
            <a:ext cx="5007795" cy="4351338"/>
          </a:xfrm>
        </p:spPr>
        <p:txBody>
          <a:bodyPr>
            <a:normAutofit fontScale="92500" lnSpcReduction="20000"/>
          </a:bodyPr>
          <a:lstStyle/>
          <a:p>
            <a:pPr>
              <a:buFont typeface="Arial" panose="020B0604020202020204" pitchFamily="34" charset="0"/>
              <a:buChar char="•"/>
            </a:pPr>
            <a:r>
              <a:rPr lang="en-US" dirty="0"/>
              <a:t>Creation Process:</a:t>
            </a:r>
          </a:p>
          <a:p>
            <a:pPr marL="742950" lvl="1" indent="-285750">
              <a:buFont typeface="Arial" panose="020B0604020202020204" pitchFamily="34" charset="0"/>
              <a:buChar char="•"/>
            </a:pPr>
            <a:r>
              <a:rPr lang="en-US" dirty="0"/>
              <a:t>Translated the English Spider dataset using Large Language Models (LLMs).</a:t>
            </a:r>
          </a:p>
          <a:p>
            <a:pPr marL="1200150" lvl="2" indent="-285750"/>
            <a:r>
              <a:rPr lang="en-US" dirty="0"/>
              <a:t>First, translate the schema </a:t>
            </a:r>
            <a:r>
              <a:rPr lang="en-US" dirty="0">
                <a:sym typeface="Wingdings" panose="05000000000000000000" pitchFamily="2" charset="2"/>
              </a:rPr>
              <a:t> </a:t>
            </a:r>
            <a:r>
              <a:rPr lang="en-US" dirty="0"/>
              <a:t>use it as a reference to perform the question translation.</a:t>
            </a:r>
          </a:p>
          <a:p>
            <a:pPr marL="742950" lvl="1" indent="-285750"/>
            <a:r>
              <a:rPr lang="en-US" dirty="0"/>
              <a:t>Two annotators verified and post-edited the translations.</a:t>
            </a:r>
          </a:p>
          <a:p>
            <a:r>
              <a:rPr lang="en-US" dirty="0"/>
              <a:t>Large Language Models (LLMs):</a:t>
            </a:r>
          </a:p>
          <a:p>
            <a:pPr lvl="1"/>
            <a:r>
              <a:rPr lang="en-US" dirty="0"/>
              <a:t>Chosen for their capability in handling translation tasks.</a:t>
            </a:r>
          </a:p>
          <a:p>
            <a:pPr lvl="1"/>
            <a:r>
              <a:rPr lang="en-US" dirty="0"/>
              <a:t>System Prompts Design.</a:t>
            </a:r>
          </a:p>
          <a:p>
            <a:pPr lvl="1"/>
            <a:r>
              <a:rPr lang="en-US" dirty="0"/>
              <a:t>Input Format for LLMs.</a:t>
            </a:r>
            <a:endParaRPr lang="el-GR" dirty="0"/>
          </a:p>
        </p:txBody>
      </p:sp>
    </p:spTree>
    <p:extLst>
      <p:ext uri="{BB962C8B-B14F-4D97-AF65-F5344CB8AC3E}">
        <p14:creationId xmlns:p14="http://schemas.microsoft.com/office/powerpoint/2010/main" val="79480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DF52-B76C-91AC-E818-FA03FD7D1C44}"/>
              </a:ext>
            </a:extLst>
          </p:cNvPr>
          <p:cNvSpPr>
            <a:spLocks noGrp="1"/>
          </p:cNvSpPr>
          <p:nvPr>
            <p:ph type="title"/>
          </p:nvPr>
        </p:nvSpPr>
        <p:spPr/>
        <p:txBody>
          <a:bodyPr/>
          <a:lstStyle/>
          <a:p>
            <a:r>
              <a:rPr lang="en-US" dirty="0"/>
              <a:t>Translation Pipeline: </a:t>
            </a:r>
            <a:br>
              <a:rPr lang="en-US" dirty="0"/>
            </a:br>
            <a:r>
              <a:rPr lang="en-US" dirty="0"/>
              <a:t>Large Language Models Evaluation</a:t>
            </a:r>
            <a:endParaRPr lang="el-GR" dirty="0"/>
          </a:p>
        </p:txBody>
      </p:sp>
      <p:pic>
        <p:nvPicPr>
          <p:cNvPr id="5" name="Picture 4">
            <a:extLst>
              <a:ext uri="{FF2B5EF4-FFF2-40B4-BE49-F238E27FC236}">
                <a16:creationId xmlns:a16="http://schemas.microsoft.com/office/drawing/2014/main" id="{EF7E0B46-1969-F5E6-9346-361FDF7C3EAC}"/>
              </a:ext>
            </a:extLst>
          </p:cNvPr>
          <p:cNvPicPr>
            <a:picLocks noChangeAspect="1"/>
          </p:cNvPicPr>
          <p:nvPr/>
        </p:nvPicPr>
        <p:blipFill>
          <a:blip r:embed="rId3"/>
          <a:stretch>
            <a:fillRect/>
          </a:stretch>
        </p:blipFill>
        <p:spPr>
          <a:xfrm>
            <a:off x="3920828" y="4495222"/>
            <a:ext cx="4350343" cy="1839697"/>
          </a:xfrm>
          <a:prstGeom prst="rect">
            <a:avLst/>
          </a:prstGeom>
        </p:spPr>
      </p:pic>
      <p:sp>
        <p:nvSpPr>
          <p:cNvPr id="3" name="Content Placeholder 2">
            <a:extLst>
              <a:ext uri="{FF2B5EF4-FFF2-40B4-BE49-F238E27FC236}">
                <a16:creationId xmlns:a16="http://schemas.microsoft.com/office/drawing/2014/main" id="{3EB85A67-4342-4FFC-4DA2-76CE432918C2}"/>
              </a:ext>
            </a:extLst>
          </p:cNvPr>
          <p:cNvSpPr>
            <a:spLocks noGrp="1"/>
          </p:cNvSpPr>
          <p:nvPr>
            <p:ph idx="1"/>
          </p:nvPr>
        </p:nvSpPr>
        <p:spPr/>
        <p:txBody>
          <a:bodyPr>
            <a:normAutofit/>
          </a:bodyPr>
          <a:lstStyle/>
          <a:p>
            <a:r>
              <a:rPr lang="en-US" sz="2600" dirty="0"/>
              <a:t>Three models were evaluated for English-to-Greek translation: </a:t>
            </a:r>
          </a:p>
          <a:p>
            <a:pPr lvl="1"/>
            <a:r>
              <a:rPr lang="en-US" sz="2200" dirty="0"/>
              <a:t>Llama 3, Meltemi, GPT-3.5 Turbo.</a:t>
            </a:r>
          </a:p>
          <a:p>
            <a:r>
              <a:rPr lang="en-US" sz="2600" dirty="0"/>
              <a:t>3 schemas consisting of 18 tables and 89 columns were manually translated into Greek.</a:t>
            </a:r>
          </a:p>
          <a:p>
            <a:r>
              <a:rPr lang="en-US" sz="2600" dirty="0"/>
              <a:t>The 258 related questions were given to the models for translation </a:t>
            </a:r>
            <a:r>
              <a:rPr lang="en-US" sz="2600" dirty="0">
                <a:sym typeface="Wingdings" panose="05000000000000000000" pitchFamily="2" charset="2"/>
              </a:rPr>
              <a:t> A</a:t>
            </a:r>
            <a:r>
              <a:rPr lang="en-US" sz="2600" dirty="0"/>
              <a:t>ccuracy validation.</a:t>
            </a:r>
            <a:endParaRPr lang="el-GR" sz="2600" dirty="0"/>
          </a:p>
        </p:txBody>
      </p:sp>
      <p:sp>
        <p:nvSpPr>
          <p:cNvPr id="6" name="TextBox 5">
            <a:extLst>
              <a:ext uri="{FF2B5EF4-FFF2-40B4-BE49-F238E27FC236}">
                <a16:creationId xmlns:a16="http://schemas.microsoft.com/office/drawing/2014/main" id="{50C6E48C-21B5-E2D6-96DD-84207333646C}"/>
              </a:ext>
            </a:extLst>
          </p:cNvPr>
          <p:cNvSpPr txBox="1"/>
          <p:nvPr/>
        </p:nvSpPr>
        <p:spPr>
          <a:xfrm>
            <a:off x="0" y="6523697"/>
            <a:ext cx="8998810" cy="338554"/>
          </a:xfrm>
          <a:prstGeom prst="rect">
            <a:avLst/>
          </a:prstGeom>
          <a:noFill/>
        </p:spPr>
        <p:txBody>
          <a:bodyPr wrap="none" rtlCol="0">
            <a:spAutoFit/>
          </a:bodyPr>
          <a:lstStyle/>
          <a:p>
            <a:r>
              <a:rPr lang="en-US" sz="1600" dirty="0"/>
              <a:t>*Answers containing the correct translation along with any other information, were marked as invalid</a:t>
            </a:r>
            <a:endParaRPr lang="el-GR" sz="1600" dirty="0"/>
          </a:p>
        </p:txBody>
      </p:sp>
    </p:spTree>
    <p:extLst>
      <p:ext uri="{BB962C8B-B14F-4D97-AF65-F5344CB8AC3E}">
        <p14:creationId xmlns:p14="http://schemas.microsoft.com/office/powerpoint/2010/main" val="64381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E448-298D-C93F-4F62-6BD689CA28D1}"/>
              </a:ext>
            </a:extLst>
          </p:cNvPr>
          <p:cNvSpPr>
            <a:spLocks noGrp="1"/>
          </p:cNvSpPr>
          <p:nvPr>
            <p:ph type="title"/>
          </p:nvPr>
        </p:nvSpPr>
        <p:spPr/>
        <p:txBody>
          <a:bodyPr/>
          <a:lstStyle/>
          <a:p>
            <a:r>
              <a:rPr lang="en-US" dirty="0"/>
              <a:t>Translation Pipeline:</a:t>
            </a:r>
            <a:br>
              <a:rPr lang="en-US" dirty="0"/>
            </a:br>
            <a:r>
              <a:rPr lang="en-US" dirty="0"/>
              <a:t>Challenge of Dataset Translation</a:t>
            </a:r>
            <a:endParaRPr lang="el-GR" dirty="0"/>
          </a:p>
        </p:txBody>
      </p:sp>
      <p:sp>
        <p:nvSpPr>
          <p:cNvPr id="3" name="Content Placeholder 2">
            <a:extLst>
              <a:ext uri="{FF2B5EF4-FFF2-40B4-BE49-F238E27FC236}">
                <a16:creationId xmlns:a16="http://schemas.microsoft.com/office/drawing/2014/main" id="{DD9E3610-A89D-8757-4740-6151974C80D0}"/>
              </a:ext>
            </a:extLst>
          </p:cNvPr>
          <p:cNvSpPr>
            <a:spLocks noGrp="1"/>
          </p:cNvSpPr>
          <p:nvPr>
            <p:ph idx="1"/>
          </p:nvPr>
        </p:nvSpPr>
        <p:spPr/>
        <p:txBody>
          <a:bodyPr/>
          <a:lstStyle/>
          <a:p>
            <a:r>
              <a:rPr lang="en-US" dirty="0"/>
              <a:t>Ambiguity in Context and Domain Knowledge:</a:t>
            </a:r>
          </a:p>
          <a:p>
            <a:pPr lvl="1"/>
            <a:r>
              <a:rPr lang="en-US" dirty="0"/>
              <a:t>Schema information lacks clarity regarding its intended reference.</a:t>
            </a:r>
          </a:p>
          <a:p>
            <a:pPr lvl="1"/>
            <a:r>
              <a:rPr lang="en-US" dirty="0"/>
              <a:t>Some Abbreviations have unclear meanings </a:t>
            </a:r>
            <a:r>
              <a:rPr lang="en-US" dirty="0">
                <a:sym typeface="Wingdings" panose="05000000000000000000" pitchFamily="2" charset="2"/>
              </a:rPr>
              <a:t> </a:t>
            </a:r>
            <a:r>
              <a:rPr lang="en-US" dirty="0"/>
              <a:t>Validation through associated questions helps clarify the intended logic.</a:t>
            </a:r>
          </a:p>
          <a:p>
            <a:r>
              <a:rPr lang="en-US" dirty="0"/>
              <a:t>Non-1-1 Association:</a:t>
            </a:r>
          </a:p>
          <a:p>
            <a:pPr lvl="1"/>
            <a:r>
              <a:rPr lang="en-US" dirty="0"/>
              <a:t>Some English words lack exact equivalents in Greek.</a:t>
            </a:r>
          </a:p>
          <a:p>
            <a:r>
              <a:rPr lang="en-US" dirty="0"/>
              <a:t>Entity Polysemy:</a:t>
            </a:r>
          </a:p>
          <a:p>
            <a:pPr lvl="1"/>
            <a:r>
              <a:rPr lang="en-US" dirty="0"/>
              <a:t>Certain words in English have multiple meanings in Greek.</a:t>
            </a:r>
            <a:endParaRPr lang="el-GR" dirty="0"/>
          </a:p>
        </p:txBody>
      </p:sp>
    </p:spTree>
    <p:extLst>
      <p:ext uri="{BB962C8B-B14F-4D97-AF65-F5344CB8AC3E}">
        <p14:creationId xmlns:p14="http://schemas.microsoft.com/office/powerpoint/2010/main" val="18955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9B58-341F-C62A-CFCB-06CA361B2506}"/>
              </a:ext>
            </a:extLst>
          </p:cNvPr>
          <p:cNvSpPr>
            <a:spLocks noGrp="1"/>
          </p:cNvSpPr>
          <p:nvPr>
            <p:ph type="title"/>
          </p:nvPr>
        </p:nvSpPr>
        <p:spPr/>
        <p:txBody>
          <a:bodyPr/>
          <a:lstStyle/>
          <a:p>
            <a:r>
              <a:rPr lang="en-US" dirty="0"/>
              <a:t>Translation Pipeline:</a:t>
            </a:r>
            <a:br>
              <a:rPr lang="en-US" dirty="0"/>
            </a:br>
            <a:r>
              <a:rPr lang="en-US" dirty="0"/>
              <a:t>Dataset Analysis</a:t>
            </a:r>
            <a:endParaRPr lang="el-GR" dirty="0"/>
          </a:p>
        </p:txBody>
      </p:sp>
      <p:sp>
        <p:nvSpPr>
          <p:cNvPr id="3" name="Content Placeholder 2">
            <a:extLst>
              <a:ext uri="{FF2B5EF4-FFF2-40B4-BE49-F238E27FC236}">
                <a16:creationId xmlns:a16="http://schemas.microsoft.com/office/drawing/2014/main" id="{700E7F34-D994-ACE5-E77A-CDFC1220C676}"/>
              </a:ext>
            </a:extLst>
          </p:cNvPr>
          <p:cNvSpPr>
            <a:spLocks noGrp="1"/>
          </p:cNvSpPr>
          <p:nvPr>
            <p:ph idx="1"/>
          </p:nvPr>
        </p:nvSpPr>
        <p:spPr>
          <a:xfrm>
            <a:off x="838200" y="1856447"/>
            <a:ext cx="10709953" cy="4351338"/>
          </a:xfrm>
        </p:spPr>
        <p:txBody>
          <a:bodyPr>
            <a:normAutofit/>
          </a:bodyPr>
          <a:lstStyle/>
          <a:p>
            <a:r>
              <a:rPr lang="en-US" sz="2600" dirty="0"/>
              <a:t>Sentences were reorganized, unnecessary words were eliminated.</a:t>
            </a:r>
          </a:p>
          <a:p>
            <a:r>
              <a:rPr lang="en-US" sz="2600" dirty="0"/>
              <a:t>Table and column names were corrected where needed.</a:t>
            </a:r>
          </a:p>
          <a:p>
            <a:r>
              <a:rPr lang="en-US" sz="2600" dirty="0"/>
              <a:t>GPT occasionally did not strictly follow input keywords provided in the prompt, opting instead to translate content from scratch.</a:t>
            </a:r>
          </a:p>
        </p:txBody>
      </p:sp>
      <p:pic>
        <p:nvPicPr>
          <p:cNvPr id="5" name="Picture 4">
            <a:extLst>
              <a:ext uri="{FF2B5EF4-FFF2-40B4-BE49-F238E27FC236}">
                <a16:creationId xmlns:a16="http://schemas.microsoft.com/office/drawing/2014/main" id="{6E3B0E64-7140-636E-5D11-97AB398389C2}"/>
              </a:ext>
            </a:extLst>
          </p:cNvPr>
          <p:cNvPicPr>
            <a:picLocks noChangeAspect="1"/>
          </p:cNvPicPr>
          <p:nvPr/>
        </p:nvPicPr>
        <p:blipFill>
          <a:blip r:embed="rId3"/>
          <a:stretch>
            <a:fillRect/>
          </a:stretch>
        </p:blipFill>
        <p:spPr>
          <a:xfrm>
            <a:off x="2547442" y="4032116"/>
            <a:ext cx="7097115" cy="1428949"/>
          </a:xfrm>
          <a:prstGeom prst="rect">
            <a:avLst/>
          </a:prstGeom>
        </p:spPr>
      </p:pic>
      <p:sp>
        <p:nvSpPr>
          <p:cNvPr id="6" name="TextBox 5">
            <a:extLst>
              <a:ext uri="{FF2B5EF4-FFF2-40B4-BE49-F238E27FC236}">
                <a16:creationId xmlns:a16="http://schemas.microsoft.com/office/drawing/2014/main" id="{32CD939F-5FA7-D160-4E9E-7B12585B6668}"/>
              </a:ext>
            </a:extLst>
          </p:cNvPr>
          <p:cNvSpPr txBox="1"/>
          <p:nvPr/>
        </p:nvSpPr>
        <p:spPr>
          <a:xfrm>
            <a:off x="-10275" y="6519446"/>
            <a:ext cx="8846268" cy="338554"/>
          </a:xfrm>
          <a:prstGeom prst="rect">
            <a:avLst/>
          </a:prstGeom>
          <a:noFill/>
        </p:spPr>
        <p:txBody>
          <a:bodyPr wrap="none" rtlCol="0">
            <a:spAutoFit/>
          </a:bodyPr>
          <a:lstStyle/>
          <a:p>
            <a:r>
              <a:rPr lang="en-US" sz="1600" dirty="0"/>
              <a:t>*The Mini-Spider translation process required over two days in total for translation and data review.</a:t>
            </a:r>
            <a:endParaRPr lang="el-GR" sz="1600" dirty="0"/>
          </a:p>
        </p:txBody>
      </p:sp>
    </p:spTree>
    <p:extLst>
      <p:ext uri="{BB962C8B-B14F-4D97-AF65-F5344CB8AC3E}">
        <p14:creationId xmlns:p14="http://schemas.microsoft.com/office/powerpoint/2010/main" val="871420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4167</TotalTime>
  <Words>1605</Words>
  <Application>Microsoft Office PowerPoint</Application>
  <PresentationFormat>Widescreen</PresentationFormat>
  <Paragraphs>159</Paragraphs>
  <Slides>21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Wingdings</vt:lpstr>
      <vt:lpstr>Office Theme</vt:lpstr>
      <vt:lpstr>Gr-Spider: Revealing the Power of Greek Text-to-SQL</vt:lpstr>
      <vt:lpstr>Contents</vt:lpstr>
      <vt:lpstr>Introduction</vt:lpstr>
      <vt:lpstr>The Greek Spider Dataset</vt:lpstr>
      <vt:lpstr>The Greek Spider Dataset</vt:lpstr>
      <vt:lpstr>Translation Pipeline</vt:lpstr>
      <vt:lpstr>Translation Pipeline:  Large Language Models Evaluation</vt:lpstr>
      <vt:lpstr>Translation Pipeline: Challenge of Dataset Translation</vt:lpstr>
      <vt:lpstr>Translation Pipeline: Dataset Analysis</vt:lpstr>
      <vt:lpstr>Experiments</vt:lpstr>
      <vt:lpstr>Experiments: RAT-SQL</vt:lpstr>
      <vt:lpstr>Experiments: RAT-SQL - Setup</vt:lpstr>
      <vt:lpstr>Experiments: RAT-SQL – Results (1/2)</vt:lpstr>
      <vt:lpstr>Experiments: RAT-SQL – Results (2/2)</vt:lpstr>
      <vt:lpstr>Experiments: DAIL-SQL</vt:lpstr>
      <vt:lpstr>Experiments: DAIL-SQL - Setup</vt:lpstr>
      <vt:lpstr>Experiments: DAIL-SQL – Results</vt:lpstr>
      <vt:lpstr>Conclusion</vt:lpstr>
      <vt:lpstr>Feature Work</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MultiSpider: Towards Benchmarking Multilingual Text-to-SQL Semantic Parsing</dc:title>
  <dc:creator>Giannis Fourfouris</dc:creator>
  <cp:lastModifiedBy>Giannis Fourfouris</cp:lastModifiedBy>
  <cp:revision>92</cp:revision>
  <dcterms:created xsi:type="dcterms:W3CDTF">2024-04-03T15:11:00Z</dcterms:created>
  <dcterms:modified xsi:type="dcterms:W3CDTF">2024-06-19T18:10:19Z</dcterms:modified>
</cp:coreProperties>
</file>