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60" r:id="rId6"/>
    <p:sldId id="263" r:id="rId7"/>
    <p:sldId id="265" r:id="rId8"/>
    <p:sldId id="267" r:id="rId9"/>
    <p:sldId id="290" r:id="rId10"/>
    <p:sldId id="271" r:id="rId11"/>
    <p:sldId id="280" r:id="rId12"/>
    <p:sldId id="279" r:id="rId13"/>
    <p:sldId id="289" r:id="rId14"/>
    <p:sldId id="284" r:id="rId15"/>
    <p:sldId id="287" r:id="rId16"/>
    <p:sldId id="274" r:id="rId17"/>
    <p:sldId id="272" r:id="rId18"/>
    <p:sldId id="277" r:id="rId19"/>
    <p:sldId id="259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4F52A-5AE2-4062-AF77-CB63F6320DA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EBDBD-B5B6-4C5C-8990-1648C105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542B-6720-F9F8-F233-1F9E962E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BF4B-8D96-C7EC-9437-6BC8DAF4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22B7-2B9A-3AE6-98D1-BB997155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AD00-B181-4394-AD85-963458F8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7B6C-575A-4463-502C-879840D6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36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4B5F-A247-37B4-6650-153DAFEA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4307-3E63-A031-AD22-F1A91810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F377-2D39-2EBF-E10F-BF48D625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7257-E2A9-06AA-5E47-EF96D0B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F0CF-321A-4394-AD76-4BDA23DF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51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6053-3106-16D4-F012-AFDEA567B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D7A8-88EE-4525-8184-54A6DC01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DA7E-6513-8030-26A0-22188E98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B345-FA0D-31A4-CC11-F2E44E1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83FF-3E9B-D065-4049-26A7432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15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6842-6251-2A28-C103-4A6F4BFB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4912-4C03-C3E6-1083-511A12D2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B39F-2EE2-5523-2335-85E86D2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417D-764D-DCCB-20BC-4ECA9BD8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237E-E066-1D16-36BF-3CDED054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1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CE2-90A1-DAE5-1CD5-23970970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2CB9-EEFE-96B5-BA4B-73DF8CD9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7465-F608-D57B-A36C-664CD3A4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A3F9-F6B0-7D7F-4C8C-0E5E20CD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741A-575F-0CFF-4FA4-20798D7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25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C6F3-2953-3B61-C7AC-3BD471D3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E710-1AA0-48CE-C5A4-4F8984F8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C4E7-FC94-5050-5102-93C8F17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3747-ADC8-55B3-3847-82BB7CDF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39264-33F8-CBC6-49E8-EB3A87AF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C7BD-EC9E-1A10-9770-7635309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17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6A2-35A3-508C-266D-8B7CD83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3D1F-48DF-7C26-3313-6B53666E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D126-869D-14E9-E116-CC350987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2969-31C5-68DD-EE6C-0FD6272C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4AD4B-7F78-3226-22AD-BD21F02C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54040-5E12-B613-90EF-38B2684C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8376-87A6-345A-06F9-202A8AA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54D0-3CE8-2E3B-1815-C8815959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901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C374-5954-17C3-797E-5BA28D9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B8FE-E89B-93E8-5815-85029EDF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7F6E-26FE-41B5-1707-FC61706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1DE2-5CE7-09C1-662C-1B6798D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07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FB045-9365-865F-C28B-E4C6AC65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4E8C7-0B85-FF96-0452-A7A61C94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B556-B5C9-5341-E61E-A8268D4E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718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121-99EE-A386-7E82-EDBDFE3F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2A3F-67AC-1912-B6F5-0D047639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C7B0-04C5-BEEC-7332-4E1E34B5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91B2-4348-A83C-1A4F-E98EEB6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CE9-4CCD-7F41-24B8-D3B1C46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0258-9625-E7C5-0B5A-1860050E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0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3E0-9C35-0EE6-7AC9-0416A372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C7CD4-C008-685C-DDCE-96528B4C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46C8-C743-B5B2-BEA9-C933A61C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7BA6-C9CB-6DB4-367D-8BB1693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E5E9-583A-8A2D-A91D-7A1C93C4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366B-A821-47C7-791D-BB2EE650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3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E8A5B-F37D-C730-DE55-9D3CB349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6C90-EA55-A955-FB8A-7898179D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8D74F-8E67-3756-12E8-5315FAD5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96782-5064-4F60-81B4-A0AB91B324D3}" type="datetimeFigureOut">
              <a:rPr lang="el-GR" smtClean="0"/>
              <a:t>11/4/2024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328E-856D-1FDE-27C2-5C526D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B2FF-AF7F-8891-0F19-B5EBA862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86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5F30-842B-7735-17E1-0FEED8F54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MultiSpider</a:t>
            </a:r>
            <a:r>
              <a:rPr lang="en-US" dirty="0"/>
              <a:t>: Towards Benchmarking Multilingual Text-to-SQL Semantic Parsing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62F2-6D4C-E57A-28C3-B6BA63598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3792538"/>
            <a:ext cx="10553700" cy="227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Longxu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Dou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Yan Gao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Mingyang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Pan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Dingzirui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Wang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Wanxiang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Dechen Zhan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Jian-Guang Lou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Harbin Institute of Technology</a:t>
            </a:r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Research Asia</a:t>
            </a:r>
          </a:p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Proceedings of the AAAI Conference on Artificial Intelligence (Vol. 37, No. 11, pp. 12745-12753)</a:t>
            </a:r>
          </a:p>
          <a:p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788B-D4D3-87B5-403C-2F986F7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930B-6F41-DE31-3F25-86B79C04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Models:</a:t>
            </a:r>
          </a:p>
          <a:p>
            <a:pPr lvl="1"/>
            <a:r>
              <a:rPr lang="en-US" dirty="0"/>
              <a:t>Task-specific model: RAT-SQL</a:t>
            </a:r>
          </a:p>
          <a:p>
            <a:pPr lvl="2"/>
            <a:r>
              <a:rPr lang="en-US" dirty="0"/>
              <a:t>With the pre-trained multilingual encoder: </a:t>
            </a:r>
            <a:r>
              <a:rPr lang="en-US" dirty="0" err="1"/>
              <a:t>mBert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With the pre-trained multilingual encoder: XLM-Roberta-Large.</a:t>
            </a:r>
          </a:p>
          <a:p>
            <a:pPr lvl="1"/>
            <a:r>
              <a:rPr lang="en-US" dirty="0"/>
              <a:t>Pretrained multilingual encoder-decoder: </a:t>
            </a:r>
            <a:r>
              <a:rPr lang="en-US" dirty="0" err="1"/>
              <a:t>mBart</a:t>
            </a:r>
            <a:endParaRPr lang="en-US" dirty="0"/>
          </a:p>
          <a:p>
            <a:r>
              <a:rPr lang="en-US" dirty="0"/>
              <a:t>Evaluation Metric: exact match accuracy on all examples</a:t>
            </a:r>
          </a:p>
          <a:p>
            <a:r>
              <a:rPr lang="en-US" dirty="0">
                <a:highlight>
                  <a:srgbClr val="FFFF00"/>
                </a:highlight>
              </a:rPr>
              <a:t>For the training process, the augmented data were used in the first epochs. Then the model was finetuned using the translated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7471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6182-C529-C98F-A3DC-BC16F54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0717-9016-F690-3020-35AECBA3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Monolingual</a:t>
            </a:r>
            <a:r>
              <a:rPr lang="el-GR" dirty="0"/>
              <a:t>:</a:t>
            </a:r>
            <a:r>
              <a:rPr lang="en-US" dirty="0"/>
              <a:t> The parser is trained in the human-translated dataset in the target language.</a:t>
            </a:r>
          </a:p>
          <a:p>
            <a:r>
              <a:rPr lang="en-US" dirty="0"/>
              <a:t>Multilingual: The parser is trained on the concatenation of train data from all languages.</a:t>
            </a:r>
          </a:p>
          <a:p>
            <a:r>
              <a:rPr lang="en-US" dirty="0"/>
              <a:t>Zero-Shot: The parser is trained only on the English Dataset. </a:t>
            </a:r>
          </a:p>
          <a:p>
            <a:pPr lvl="1"/>
            <a:r>
              <a:rPr lang="en-US" dirty="0"/>
              <a:t>Directly Predict: Predict with question and schema in the target language.</a:t>
            </a:r>
          </a:p>
          <a:p>
            <a:pPr lvl="1"/>
            <a:r>
              <a:rPr lang="en-US" dirty="0"/>
              <a:t>Translate-then-Predict: Translate from Target to English (NMT) → Predict.</a:t>
            </a:r>
          </a:p>
          <a:p>
            <a:pPr lvl="1"/>
            <a:r>
              <a:rPr lang="en-US" dirty="0"/>
              <a:t>Translate-then-Train: Translate from English to Target → Train → Predict.</a:t>
            </a:r>
          </a:p>
        </p:txBody>
      </p:sp>
    </p:spTree>
    <p:extLst>
      <p:ext uri="{BB962C8B-B14F-4D97-AF65-F5344CB8AC3E}">
        <p14:creationId xmlns:p14="http://schemas.microsoft.com/office/powerpoint/2010/main" val="77448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6F6-88D5-4FF4-4945-52F79879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(1/2)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102C7-C99C-6306-8C5E-2186A6C5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0987"/>
          </a:xfrm>
        </p:spPr>
      </p:pic>
    </p:spTree>
    <p:extLst>
      <p:ext uri="{BB962C8B-B14F-4D97-AF65-F5344CB8AC3E}">
        <p14:creationId xmlns:p14="http://schemas.microsoft.com/office/powerpoint/2010/main" val="32125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58158C-ED5F-7D6F-054D-6700D673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(2/2)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F34F1E7-42CF-DDB8-C457-516B6728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28167"/>
            <a:ext cx="597300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2414-2E90-14C1-DD7A-34DB10E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Drop in Non-English Languages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51B2-15B0-9578-0B24-8F9ABBB0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 Mistakes:</a:t>
            </a:r>
          </a:p>
          <a:p>
            <a:pPr lvl="1"/>
            <a:r>
              <a:rPr lang="en-US" dirty="0"/>
              <a:t>Caused by the schema-linking problem (i.e. the syntactic difference between question tokens and schema)</a:t>
            </a:r>
          </a:p>
          <a:p>
            <a:r>
              <a:rPr lang="en-US" dirty="0"/>
              <a:t>Structural Mistakes:</a:t>
            </a:r>
          </a:p>
          <a:p>
            <a:pPr lvl="1"/>
            <a:r>
              <a:rPr lang="en-US" dirty="0"/>
              <a:t>The languages in </a:t>
            </a:r>
            <a:r>
              <a:rPr lang="en-US" dirty="0" err="1"/>
              <a:t>MultiSpider</a:t>
            </a:r>
            <a:r>
              <a:rPr lang="en-US" dirty="0"/>
              <a:t> contain more dialectal variations than English, resulting to incorrect predictions of SQL Operators.</a:t>
            </a:r>
          </a:p>
        </p:txBody>
      </p:sp>
    </p:spTree>
    <p:extLst>
      <p:ext uri="{BB962C8B-B14F-4D97-AF65-F5344CB8AC3E}">
        <p14:creationId xmlns:p14="http://schemas.microsoft.com/office/powerpoint/2010/main" val="17404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D7F6-F7A8-6AAE-74C3-F4E73711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</a:t>
            </a:r>
            <a:r>
              <a:rPr lang="en-US" dirty="0" err="1"/>
              <a:t>SAVe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9C5F-99D5-CE2D-586F-4BFC1015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Gain by 1.8% in all Languages:</a:t>
            </a:r>
          </a:p>
          <a:p>
            <a:pPr lvl="1"/>
            <a:r>
              <a:rPr lang="en-US" dirty="0"/>
              <a:t>Addressing the schema linking problem by synthesizing more schema-token pairs</a:t>
            </a:r>
          </a:p>
          <a:p>
            <a:pPr lvl="1"/>
            <a:r>
              <a:rPr lang="en-US" dirty="0"/>
              <a:t>Improving the robustness of the text-to-SQL model through varies the schema input.</a:t>
            </a:r>
          </a:p>
        </p:txBody>
      </p:sp>
    </p:spTree>
    <p:extLst>
      <p:ext uri="{BB962C8B-B14F-4D97-AF65-F5344CB8AC3E}">
        <p14:creationId xmlns:p14="http://schemas.microsoft.com/office/powerpoint/2010/main" val="385508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5004-14B2-195C-AA5F-71F5F8D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2845-0AD4-D789-3407-E6CA5894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Multilingual Text-to-SQL Datasets:</a:t>
            </a:r>
          </a:p>
          <a:p>
            <a:pPr lvl="1"/>
            <a:r>
              <a:rPr lang="en-US" dirty="0"/>
              <a:t>Vietnamese, Chinese, Portuguese – Spider.</a:t>
            </a:r>
          </a:p>
          <a:p>
            <a:r>
              <a:rPr lang="en-US" dirty="0"/>
              <a:t>Multilingual Text-to-SQL Systems:</a:t>
            </a:r>
          </a:p>
          <a:p>
            <a:pPr lvl="1"/>
            <a:r>
              <a:rPr lang="en-US" dirty="0"/>
              <a:t>NL2SQL Models: </a:t>
            </a:r>
          </a:p>
          <a:p>
            <a:pPr lvl="2"/>
            <a:r>
              <a:rPr lang="en-US" dirty="0"/>
              <a:t>RAT-SQL: adopts relation-aware transformer. Utilizes multilingual encoders (</a:t>
            </a:r>
            <a:r>
              <a:rPr lang="en-US" dirty="0" err="1"/>
              <a:t>mBert</a:t>
            </a:r>
            <a:r>
              <a:rPr lang="en-US" dirty="0"/>
              <a:t>, </a:t>
            </a:r>
            <a:r>
              <a:rPr lang="en-US" dirty="0" err="1"/>
              <a:t>PhoBert</a:t>
            </a:r>
            <a:r>
              <a:rPr lang="en-US" dirty="0"/>
              <a:t>, XLM-R).</a:t>
            </a:r>
          </a:p>
          <a:p>
            <a:pPr lvl="1"/>
            <a:r>
              <a:rPr lang="en-US" dirty="0"/>
              <a:t>Encoder-Decoders: Attempt to formulate the SQL Translation task as a seq2seq translation problem.</a:t>
            </a:r>
          </a:p>
          <a:p>
            <a:pPr lvl="2"/>
            <a:r>
              <a:rPr lang="en-US" dirty="0" err="1"/>
              <a:t>mBart</a:t>
            </a:r>
            <a:r>
              <a:rPr lang="en-US" dirty="0"/>
              <a:t>, mT5.</a:t>
            </a:r>
          </a:p>
        </p:txBody>
      </p:sp>
    </p:spTree>
    <p:extLst>
      <p:ext uri="{BB962C8B-B14F-4D97-AF65-F5344CB8AC3E}">
        <p14:creationId xmlns:p14="http://schemas.microsoft.com/office/powerpoint/2010/main" val="77298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0B7A-B19B-F373-814D-20F149BE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830D-B92F-A37A-A591-F443F0B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MULTISPIDER Dataset:</a:t>
            </a:r>
          </a:p>
          <a:p>
            <a:pPr lvl="1"/>
            <a:r>
              <a:rPr lang="en-US" dirty="0"/>
              <a:t>Largest dataset covering seven mainstream languages for multilingual text-to-SQL.</a:t>
            </a:r>
          </a:p>
          <a:p>
            <a:pPr lvl="1"/>
            <a:r>
              <a:rPr lang="en-US" dirty="0"/>
              <a:t>Quality ensured through qualified translators and multi-round checking.</a:t>
            </a:r>
          </a:p>
          <a:p>
            <a:pPr lvl="1"/>
            <a:r>
              <a:rPr lang="en-US" dirty="0"/>
              <a:t>Natural, accurate and challenging for text-to-SQL tasks.</a:t>
            </a:r>
          </a:p>
          <a:p>
            <a:r>
              <a:rPr lang="en-US" dirty="0"/>
              <a:t>Schema Augmentation </a:t>
            </a:r>
            <a:r>
              <a:rPr lang="en-US" dirty="0" err="1"/>
              <a:t>SAVe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Expands the training data with schema variations</a:t>
            </a:r>
          </a:p>
          <a:p>
            <a:pPr lvl="1"/>
            <a:r>
              <a:rPr lang="en-US" dirty="0"/>
              <a:t>Boosts model performance</a:t>
            </a:r>
          </a:p>
          <a:p>
            <a:r>
              <a:rPr lang="en-US" dirty="0"/>
              <a:t>Challenges in Multilingual Text-to-SQL:</a:t>
            </a:r>
          </a:p>
          <a:p>
            <a:pPr lvl="1"/>
            <a:r>
              <a:rPr lang="en-US" dirty="0"/>
              <a:t>Exploration of lexical and structural challenges.</a:t>
            </a:r>
          </a:p>
        </p:txBody>
      </p:sp>
    </p:spTree>
    <p:extLst>
      <p:ext uri="{BB962C8B-B14F-4D97-AF65-F5344CB8AC3E}">
        <p14:creationId xmlns:p14="http://schemas.microsoft.com/office/powerpoint/2010/main" val="345021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BAB3-2E4B-1FA8-BFD0-8ADB5158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457A-9576-EFBE-9A3A-3754877C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G-Spider</a:t>
            </a:r>
          </a:p>
          <a:p>
            <a:pPr lvl="1"/>
            <a:r>
              <a:rPr lang="en-US" dirty="0"/>
              <a:t>Greek version of the Spider Dataset, following the same translation technique (schema + questions)</a:t>
            </a:r>
          </a:p>
          <a:p>
            <a:pPr lvl="1"/>
            <a:r>
              <a:rPr lang="en-US" dirty="0"/>
              <a:t>Utilize Meltemi LLM in place of Google-NMT</a:t>
            </a:r>
          </a:p>
          <a:p>
            <a:r>
              <a:rPr lang="en-US" dirty="0" err="1"/>
              <a:t>SAVe</a:t>
            </a:r>
            <a:r>
              <a:rPr lang="en-US" dirty="0"/>
              <a:t> Implementation (?) second phase</a:t>
            </a:r>
          </a:p>
          <a:p>
            <a:r>
              <a:rPr lang="en-US" dirty="0"/>
              <a:t>Benchmarking Techniques</a:t>
            </a:r>
          </a:p>
          <a:p>
            <a:pPr lvl="1"/>
            <a:r>
              <a:rPr lang="en-US" dirty="0"/>
              <a:t>Multilingual	</a:t>
            </a:r>
          </a:p>
          <a:p>
            <a:pPr lvl="1"/>
            <a:r>
              <a:rPr lang="en-US" dirty="0"/>
              <a:t>Monolingual</a:t>
            </a:r>
          </a:p>
          <a:p>
            <a:pPr lvl="1"/>
            <a:r>
              <a:rPr lang="en-US" dirty="0"/>
              <a:t>Zero-Shot ✅ (Translate-then-Train ?)</a:t>
            </a:r>
          </a:p>
          <a:p>
            <a:r>
              <a:rPr lang="en-US" dirty="0"/>
              <a:t>Benchmarking Tools // in each epoch I save a checkpoint</a:t>
            </a:r>
          </a:p>
          <a:p>
            <a:pPr lvl="1"/>
            <a:r>
              <a:rPr lang="en-US" dirty="0" err="1"/>
              <a:t>mRat</a:t>
            </a:r>
            <a:r>
              <a:rPr lang="en-US" dirty="0"/>
              <a:t>-SQL </a:t>
            </a:r>
          </a:p>
          <a:p>
            <a:pPr lvl="2"/>
            <a:r>
              <a:rPr lang="en-US" dirty="0" err="1"/>
              <a:t>Enoder</a:t>
            </a:r>
            <a:r>
              <a:rPr lang="en-US" dirty="0"/>
              <a:t> options: </a:t>
            </a:r>
            <a:r>
              <a:rPr lang="en-US" dirty="0" err="1"/>
              <a:t>mBert</a:t>
            </a:r>
            <a:r>
              <a:rPr lang="en-US" dirty="0"/>
              <a:t>, mT5 (large, base), ??</a:t>
            </a:r>
          </a:p>
          <a:p>
            <a:pPr lvl="1"/>
            <a:r>
              <a:rPr lang="en-US" dirty="0"/>
              <a:t>DAIL-SQL ?</a:t>
            </a:r>
          </a:p>
          <a:p>
            <a:pPr lvl="2"/>
            <a:r>
              <a:rPr lang="en-US" dirty="0"/>
              <a:t>Due to it being few-shot</a:t>
            </a:r>
          </a:p>
          <a:p>
            <a:pPr lvl="1"/>
            <a:r>
              <a:rPr lang="en-US" dirty="0"/>
              <a:t>Seq2Seq</a:t>
            </a:r>
          </a:p>
          <a:p>
            <a:pPr lvl="2"/>
            <a:r>
              <a:rPr lang="en-US" dirty="0"/>
              <a:t>mT5, </a:t>
            </a:r>
            <a:r>
              <a:rPr lang="en-US" dirty="0" err="1"/>
              <a:t>mBart</a:t>
            </a:r>
            <a:r>
              <a:rPr lang="en-US" dirty="0"/>
              <a:t> (???) with finetuning</a:t>
            </a:r>
          </a:p>
          <a:p>
            <a:r>
              <a:rPr lang="en-US" dirty="0" err="1"/>
              <a:t>BackUp</a:t>
            </a:r>
            <a:r>
              <a:rPr lang="en-US" dirty="0"/>
              <a:t>: Some </a:t>
            </a:r>
            <a:r>
              <a:rPr lang="en-US" dirty="0" err="1"/>
              <a:t>gpt</a:t>
            </a:r>
            <a:r>
              <a:rPr lang="en-US" dirty="0"/>
              <a:t> model with prompt engineering, with question &amp; schema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316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24DF-D26F-4D4A-7FC9-D9659A62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9861-51FD-3AC5-F2BD-A37A7B2F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Meltemi available as open source? If not, what is the procedure for requesting access?</a:t>
            </a:r>
          </a:p>
          <a:p>
            <a:r>
              <a:rPr lang="en-US" dirty="0"/>
              <a:t>Do we need to translate the schema as well or only the questions?</a:t>
            </a:r>
          </a:p>
          <a:p>
            <a:pPr lvl="1"/>
            <a:r>
              <a:rPr lang="en-US" dirty="0"/>
              <a:t>Do we need to translate the attributes in </a:t>
            </a:r>
            <a:r>
              <a:rPr lang="en-US" dirty="0" err="1"/>
              <a:t>sql</a:t>
            </a:r>
            <a:r>
              <a:rPr lang="en-US" dirty="0"/>
              <a:t> query  also?</a:t>
            </a:r>
          </a:p>
          <a:p>
            <a:r>
              <a:rPr lang="en-US" dirty="0"/>
              <a:t>Multilingual Embeddings with </a:t>
            </a:r>
            <a:r>
              <a:rPr lang="en-US" dirty="0" err="1"/>
              <a:t>greek</a:t>
            </a:r>
            <a:r>
              <a:rPr lang="en-US" dirty="0"/>
              <a:t>?</a:t>
            </a:r>
          </a:p>
          <a:p>
            <a:r>
              <a:rPr lang="en-US" dirty="0"/>
              <a:t>What is meant by pipeline </a:t>
            </a:r>
            <a:r>
              <a:rPr lang="en-US" dirty="0" err="1"/>
              <a:t>greek</a:t>
            </a:r>
            <a:r>
              <a:rPr lang="en-US" dirty="0"/>
              <a:t>-to-</a:t>
            </a:r>
            <a:r>
              <a:rPr lang="en-US" dirty="0" err="1"/>
              <a:t>english</a:t>
            </a:r>
            <a:r>
              <a:rPr lang="en-US" dirty="0"/>
              <a:t>-to-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  <a:p>
            <a:r>
              <a:rPr lang="en-US" dirty="0"/>
              <a:t>Do we only keep the question and the query from the spider dataset for the train? What about the ‘</a:t>
            </a:r>
            <a:r>
              <a:rPr lang="en-US" dirty="0" err="1"/>
              <a:t>sql</a:t>
            </a:r>
            <a:r>
              <a:rPr lang="en-US" dirty="0"/>
              <a:t>’ attribute?</a:t>
            </a:r>
          </a:p>
          <a:p>
            <a:r>
              <a:rPr lang="en-US" dirty="0"/>
              <a:t>How do we utilize the ‘</a:t>
            </a:r>
            <a:r>
              <a:rPr lang="en-US" dirty="0" err="1"/>
              <a:t>tables.json</a:t>
            </a:r>
            <a:r>
              <a:rPr lang="en-US" dirty="0"/>
              <a:t>’ information in the fine-tuning phase?</a:t>
            </a:r>
          </a:p>
        </p:txBody>
      </p:sp>
    </p:spTree>
    <p:extLst>
      <p:ext uri="{BB962C8B-B14F-4D97-AF65-F5344CB8AC3E}">
        <p14:creationId xmlns:p14="http://schemas.microsoft.com/office/powerpoint/2010/main" val="10116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D52F-AC69-EEAB-D63C-D8F3A05E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3A2-BCDB-4B8E-6F22-886CB4B3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98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892A-E464-8637-8D32-1C53AE71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29C8-6D83-EA85-AD7E-A59F6C4C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43700" cy="4351338"/>
          </a:xfrm>
        </p:spPr>
        <p:txBody>
          <a:bodyPr>
            <a:normAutofit/>
          </a:bodyPr>
          <a:lstStyle/>
          <a:p>
            <a:r>
              <a:rPr lang="en-US" dirty="0"/>
              <a:t>Natural Language to SQL (NL2SQL): converting natural language queries into structured SQL queries.</a:t>
            </a:r>
          </a:p>
          <a:p>
            <a:r>
              <a:rPr lang="en-US" dirty="0"/>
              <a:t>Spider (NL2SQL) Dataset: </a:t>
            </a:r>
          </a:p>
          <a:p>
            <a:pPr lvl="1"/>
            <a:r>
              <a:rPr lang="en-US" dirty="0"/>
              <a:t>Large-scale, complex, and cross-domain semantic parsing and text-to-SQL dataset.</a:t>
            </a:r>
          </a:p>
          <a:p>
            <a:pPr lvl="1"/>
            <a:r>
              <a:rPr lang="en-US" dirty="0"/>
              <a:t>Developed by Yale University.</a:t>
            </a:r>
          </a:p>
          <a:p>
            <a:pPr lvl="1"/>
            <a:r>
              <a:rPr lang="en-US" dirty="0"/>
              <a:t>Consists of 9691 questions and 5263 SQL queries over 166 databases.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439FCCA-F2E5-27E8-C812-53D5B64D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42" y="2299973"/>
            <a:ext cx="4727801" cy="22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A58EFB-2A8E-6BA6-E656-AD97BD9A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MultiSpider</a:t>
            </a:r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86BC762B-3BBE-9A7D-361F-2D65F7C2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821" cy="4351338"/>
          </a:xfrm>
        </p:spPr>
        <p:txBody>
          <a:bodyPr/>
          <a:lstStyle/>
          <a:p>
            <a:r>
              <a:rPr lang="en-US" dirty="0"/>
              <a:t>Multilingual NL2SQL datasets exist* but suffer from low-quality translations and incomplete translations.</a:t>
            </a:r>
          </a:p>
          <a:p>
            <a:r>
              <a:rPr lang="en-US" dirty="0"/>
              <a:t>Expands the Spider dataset, covering seven main-stream languages.</a:t>
            </a:r>
          </a:p>
          <a:p>
            <a:r>
              <a:rPr lang="en-US" dirty="0"/>
              <a:t>Introduces a novel schema augmentation method (</a:t>
            </a:r>
            <a:r>
              <a:rPr lang="en-US" dirty="0" err="1"/>
              <a:t>SAVe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E8C6F-8C3C-DE5B-A1EE-A01D91D222FE}"/>
              </a:ext>
            </a:extLst>
          </p:cNvPr>
          <p:cNvSpPr txBox="1"/>
          <p:nvPr/>
        </p:nvSpPr>
        <p:spPr>
          <a:xfrm>
            <a:off x="0" y="6492875"/>
            <a:ext cx="400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Chinese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Vietnamese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Portuguese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13" descr="Εικόνα που περιέχει κείμενο, ηλεκτρονικές συσκευές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5F48FF9-EB39-883F-EC73-51CADFC4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1019558"/>
            <a:ext cx="5309937" cy="48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C229-9121-2EDA-5B0C-66628BB5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</a:t>
            </a:r>
            <a:r>
              <a:rPr lang="en-US" dirty="0" err="1"/>
              <a:t>MultiSpider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D1B59E-AFE4-F294-6CD6-C504C464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353804"/>
            <a:ext cx="11722768" cy="4822825"/>
          </a:xfrm>
        </p:spPr>
        <p:txBody>
          <a:bodyPr>
            <a:normAutofit/>
          </a:bodyPr>
          <a:lstStyle/>
          <a:p>
            <a:r>
              <a:rPr lang="en-US" dirty="0"/>
              <a:t>Schema Translation:</a:t>
            </a:r>
          </a:p>
          <a:p>
            <a:pPr lvl="1"/>
            <a:r>
              <a:rPr lang="en-US" dirty="0"/>
              <a:t>Insufficient context and domain knowledge for proper translation</a:t>
            </a:r>
          </a:p>
          <a:p>
            <a:r>
              <a:rPr lang="en-US" dirty="0"/>
              <a:t>Lexical Challenges:</a:t>
            </a:r>
          </a:p>
          <a:p>
            <a:pPr lvl="1"/>
            <a:r>
              <a:rPr lang="en-US" dirty="0"/>
              <a:t>The context of the questions might not be enough to cope with entity polysemy</a:t>
            </a:r>
          </a:p>
          <a:p>
            <a:r>
              <a:rPr lang="en-US" dirty="0"/>
              <a:t>Structural Challenges:</a:t>
            </a:r>
          </a:p>
          <a:p>
            <a:pPr lvl="1"/>
            <a:r>
              <a:rPr lang="en-US" dirty="0"/>
              <a:t>Complex</a:t>
            </a:r>
            <a:r>
              <a:rPr lang="fr-FR" dirty="0"/>
              <a:t> </a:t>
            </a:r>
            <a:r>
              <a:rPr lang="en-US" dirty="0"/>
              <a:t>syntax</a:t>
            </a:r>
            <a:r>
              <a:rPr lang="fr-FR" dirty="0"/>
              <a:t> or </a:t>
            </a:r>
            <a:r>
              <a:rPr lang="en-US" dirty="0"/>
              <a:t>logic</a:t>
            </a:r>
            <a:r>
              <a:rPr lang="fr-FR" dirty="0"/>
              <a:t> cause </a:t>
            </a:r>
            <a:r>
              <a:rPr lang="en-US" dirty="0"/>
              <a:t>inaccurate</a:t>
            </a:r>
            <a:r>
              <a:rPr lang="fr-FR" dirty="0"/>
              <a:t> translations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C565403-98A5-528C-89F4-400A62D4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4074694"/>
            <a:ext cx="10126346" cy="22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517-E13D-5EA2-3501-55AC48B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now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F94-56D4-CD03-5C98-F78AB828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well-known extensions of Spider exist:</a:t>
            </a:r>
          </a:p>
          <a:p>
            <a:pPr lvl="1"/>
            <a:r>
              <a:rPr lang="en-US" dirty="0" err="1"/>
              <a:t>Cspider</a:t>
            </a:r>
            <a:r>
              <a:rPr lang="en-US" dirty="0"/>
              <a:t> (Chinese): Focuses on translating the schema from Chinese to English, improving existing translation quality.</a:t>
            </a:r>
          </a:p>
          <a:p>
            <a:pPr lvl="1"/>
            <a:r>
              <a:rPr lang="en-US" dirty="0" err="1"/>
              <a:t>Vspider</a:t>
            </a:r>
            <a:r>
              <a:rPr lang="en-US" dirty="0"/>
              <a:t> (Vietnamese): Re-partitions the dataset to ensure fair comparison with other languages. </a:t>
            </a:r>
            <a:r>
              <a:rPr lang="en-US" dirty="0">
                <a:highlight>
                  <a:srgbClr val="FFFF00"/>
                </a:highlight>
              </a:rPr>
              <a:t>It retains English values (e.g., location and name) in questions to maintain consistency with the database content.</a:t>
            </a:r>
            <a:endParaRPr lang="el-G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5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F4AE-0BDE-DC2C-40F9-AFDA8F8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ADBA-A0A6-CDD8-9B6E-64B5A51F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7379" cy="4174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Neural Machine Translation (NMT) was first used to translate the Spider.</a:t>
            </a:r>
          </a:p>
          <a:p>
            <a:r>
              <a:rPr lang="en-US" dirty="0"/>
              <a:t>Highly qualified translators were employed to validate and post-edit the translations.</a:t>
            </a:r>
          </a:p>
          <a:p>
            <a:r>
              <a:rPr lang="en-US" dirty="0"/>
              <a:t>Translation Order: Schema → Questions.</a:t>
            </a:r>
          </a:p>
          <a:p>
            <a:r>
              <a:rPr lang="en-US" dirty="0"/>
              <a:t>Final translation occurred with cross 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C1C8-934B-083B-4804-DA963AC4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9" y="1690688"/>
            <a:ext cx="6056658" cy="3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37-7245-CDA7-C38A-1B7B072E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Augmentation: </a:t>
            </a:r>
            <a:r>
              <a:rPr lang="en-US" dirty="0" err="1"/>
              <a:t>SAVe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EDD-8645-555D-D8CC-2FAF0A7B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Aim: Generate more schema variations to enhance the grounding ability of the parser.</a:t>
            </a:r>
          </a:p>
          <a:p>
            <a:r>
              <a:rPr lang="en-US" dirty="0"/>
              <a:t>Schema Augmentation categories:</a:t>
            </a:r>
          </a:p>
          <a:p>
            <a:pPr lvl="1"/>
            <a:r>
              <a:rPr lang="en-US" dirty="0"/>
              <a:t>Synonyms with different lemmas.</a:t>
            </a:r>
          </a:p>
          <a:p>
            <a:pPr lvl="1"/>
            <a:r>
              <a:rPr lang="en-US" dirty="0"/>
              <a:t>Morphological variants (i.e. syntactic changes)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C8DEBB-C746-1848-4744-1CCC995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</a:t>
            </a:r>
            <a:r>
              <a:rPr lang="en-US" dirty="0"/>
              <a:t>: Methodology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5849D5-414F-8E70-44EF-6CA1E3D9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Back Translation</a:t>
            </a:r>
            <a:r>
              <a:rPr lang="en-US" dirty="0"/>
              <a:t>: generates synonym candidates of schema, using a special template to utilize the context of the schema. </a:t>
            </a:r>
          </a:p>
          <a:p>
            <a:r>
              <a:rPr lang="en-US" i="1" dirty="0"/>
              <a:t>Candidate Collection</a:t>
            </a:r>
            <a:r>
              <a:rPr lang="en-US" dirty="0"/>
              <a:t>: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(K * N)</a:t>
            </a:r>
            <a:r>
              <a:rPr lang="en-US" kern="100" baseline="30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  <a:r>
              <a:rPr lang="en-US" kern="100" baseline="30000" dirty="0"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dirty="0"/>
              <a:t>synonyms are generated for each entity.</a:t>
            </a:r>
            <a:endParaRPr lang="en-US" i="1" dirty="0"/>
          </a:p>
          <a:p>
            <a:r>
              <a:rPr lang="en-US" i="1" dirty="0"/>
              <a:t>Schema Verification</a:t>
            </a:r>
            <a:r>
              <a:rPr lang="en-US" dirty="0"/>
              <a:t>: Natural language inference model is employed for selecting semantic equivalency candidates.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65D9F6-92A1-17B7-4E96-C105DF50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4" y="1825625"/>
            <a:ext cx="403613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2DA0A-8A13-B1FA-EA86-C468FEAB9D2D}"/>
              </a:ext>
            </a:extLst>
          </p:cNvPr>
          <p:cNvSpPr txBox="1"/>
          <p:nvPr/>
        </p:nvSpPr>
        <p:spPr>
          <a:xfrm>
            <a:off x="0" y="6488668"/>
            <a:ext cx="438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[1]: K: Languages, N: Rounds of translation</a:t>
            </a:r>
          </a:p>
        </p:txBody>
      </p:sp>
    </p:spTree>
    <p:extLst>
      <p:ext uri="{BB962C8B-B14F-4D97-AF65-F5344CB8AC3E}">
        <p14:creationId xmlns:p14="http://schemas.microsoft.com/office/powerpoint/2010/main" val="58254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956</Words>
  <Application>Microsoft Office PowerPoint</Application>
  <PresentationFormat>Widescreen</PresentationFormat>
  <Paragraphs>114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MultiSpider: Towards Benchmarking Multilingual Text-to-SQL Semantic Parsing</vt:lpstr>
      <vt:lpstr>Contents</vt:lpstr>
      <vt:lpstr>Introduction</vt:lpstr>
      <vt:lpstr>MultiSpider</vt:lpstr>
      <vt:lpstr>Challenges in MultiSpider</vt:lpstr>
      <vt:lpstr>Up to now Work</vt:lpstr>
      <vt:lpstr>Translation Pipeline</vt:lpstr>
      <vt:lpstr>Schema Augmentation: SAVe</vt:lpstr>
      <vt:lpstr>SAVe: Methodology</vt:lpstr>
      <vt:lpstr>Experiment Setup</vt:lpstr>
      <vt:lpstr>Experiment Settings</vt:lpstr>
      <vt:lpstr>Experiment Results (1/2)</vt:lpstr>
      <vt:lpstr>Experiment Results (2/2)</vt:lpstr>
      <vt:lpstr>Performance Drop in Non-English Languages</vt:lpstr>
      <vt:lpstr>The effect of SAVe</vt:lpstr>
      <vt:lpstr>Related Work</vt:lpstr>
      <vt:lpstr>Conclusion</vt:lpstr>
      <vt:lpstr>Our approach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MultiSpider: Towards Benchmarking Multilingual Text-to-SQL Semantic Parsing</dc:title>
  <dc:creator>Giannis Fourfouris</dc:creator>
  <cp:lastModifiedBy>Giannis Fourfouris</cp:lastModifiedBy>
  <cp:revision>23</cp:revision>
  <dcterms:created xsi:type="dcterms:W3CDTF">2024-04-03T15:11:00Z</dcterms:created>
  <dcterms:modified xsi:type="dcterms:W3CDTF">2024-04-11T14:39:33Z</dcterms:modified>
</cp:coreProperties>
</file>