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2" r:id="rId4"/>
    <p:sldId id="294" r:id="rId5"/>
    <p:sldId id="293" r:id="rId6"/>
    <p:sldId id="298" r:id="rId7"/>
    <p:sldId id="300" r:id="rId8"/>
    <p:sldId id="301" r:id="rId9"/>
    <p:sldId id="302" r:id="rId10"/>
    <p:sldId id="303" r:id="rId11"/>
    <p:sldId id="304" r:id="rId12"/>
    <p:sldId id="305" r:id="rId13"/>
    <p:sldId id="306" r:id="rId14"/>
    <p:sldId id="307" r:id="rId15"/>
    <p:sldId id="308" r:id="rId16"/>
    <p:sldId id="309" r:id="rId17"/>
    <p:sldId id="310" r:id="rId18"/>
    <p:sldId id="295" r:id="rId19"/>
    <p:sldId id="297" r:id="rId20"/>
    <p:sldId id="296" r:id="rId21"/>
    <p:sldId id="291"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469" autoAdjust="0"/>
  </p:normalViewPr>
  <p:slideViewPr>
    <p:cSldViewPr snapToGrid="0">
      <p:cViewPr>
        <p:scale>
          <a:sx n="70" d="100"/>
          <a:sy n="70" d="100"/>
        </p:scale>
        <p:origin x="2154" y="17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F52A-5AE2-4062-AF77-CB63F6320DA2}" type="datetimeFigureOut">
              <a:rPr lang="en-US" smtClean="0"/>
              <a:t>6/24/2024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BDBD-B5B6-4C5C-8990-1648C105756E}" type="slidenum">
              <a:rPr lang="en-US" smtClean="0"/>
              <a:t>‹#›</a:t>
            </a:fld>
            <a:endParaRPr lang="en-US"/>
          </a:p>
        </p:txBody>
      </p:sp>
    </p:spTree>
    <p:extLst>
      <p:ext uri="{BB962C8B-B14F-4D97-AF65-F5344CB8AC3E}">
        <p14:creationId xmlns:p14="http://schemas.microsoft.com/office/powerpoint/2010/main" val="280679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Welcome, we would like to present our work, Gr-Spider. Gr-Spider is </a:t>
            </a:r>
            <a:r>
              <a:rPr lang="en-US" dirty="0" err="1"/>
              <a:t>theGreek</a:t>
            </a:r>
            <a:r>
              <a:rPr lang="en-US" dirty="0"/>
              <a:t> version of the Spider Dataset, commonly to benchmark Text-to-SQL solutions. </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a:t>
            </a:fld>
            <a:endParaRPr lang="en-US"/>
          </a:p>
        </p:txBody>
      </p:sp>
    </p:spTree>
    <p:extLst>
      <p:ext uri="{BB962C8B-B14F-4D97-AF65-F5344CB8AC3E}">
        <p14:creationId xmlns:p14="http://schemas.microsoft.com/office/powerpoint/2010/main" val="2039206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000" dirty="0"/>
              <a:t>For the experiment, we explored two powerful Text-to-SQL models. RAT-SQL was utilized for a </a:t>
            </a:r>
            <a:r>
              <a:rPr lang="en-US" sz="5400" dirty="0"/>
              <a:t>traditional </a:t>
            </a:r>
            <a:r>
              <a:rPr lang="en-US" sz="4000" dirty="0"/>
              <a:t>machine learning approach to the Text-to-SQL problem, while DAIL-SQL was chosen to assess its effectiveness, employing advanced prompt engineering to leverage large language models (LLMs).</a:t>
            </a:r>
            <a:r>
              <a:rPr lang="en-US" sz="5400" dirty="0"/>
              <a:t> Additionally, since existing work uses the full version of the Spider Dataset while we use the Mini-Spider, we required a new baseline for each model to ensure meaningful evaluations. Therefore, we utilized the Mini-Spider dataset for training, evaluation and metric calculation, establishing the main reference for later analysis.</a:t>
            </a:r>
          </a:p>
        </p:txBody>
      </p:sp>
      <p:sp>
        <p:nvSpPr>
          <p:cNvPr id="4" name="Slide Number Placeholder 3"/>
          <p:cNvSpPr>
            <a:spLocks noGrp="1"/>
          </p:cNvSpPr>
          <p:nvPr>
            <p:ph type="sldNum" sz="quarter" idx="5"/>
          </p:nvPr>
        </p:nvSpPr>
        <p:spPr/>
        <p:txBody>
          <a:bodyPr/>
          <a:lstStyle/>
          <a:p>
            <a:fld id="{5C8EBDBD-B5B6-4C5C-8990-1648C105756E}" type="slidenum">
              <a:rPr lang="en-US" smtClean="0"/>
              <a:t>10</a:t>
            </a:fld>
            <a:endParaRPr lang="en-US"/>
          </a:p>
        </p:txBody>
      </p:sp>
    </p:spTree>
    <p:extLst>
      <p:ext uri="{BB962C8B-B14F-4D97-AF65-F5344CB8AC3E}">
        <p14:creationId xmlns:p14="http://schemas.microsoft.com/office/powerpoint/2010/main" val="2650647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RAT-SQL is a </a:t>
            </a:r>
            <a:r>
              <a:rPr lang="en-US" sz="2800" dirty="0"/>
              <a:t>traditional</a:t>
            </a:r>
            <a:r>
              <a:rPr lang="en-US" sz="1800" dirty="0"/>
              <a:t> Text-to-SQL model, which requires train and inference. The model </a:t>
            </a:r>
            <a:r>
              <a:rPr lang="en-US" sz="1800" b="0" i="0" u="none" strike="noStrike" baseline="0" dirty="0">
                <a:latin typeface="CMR10"/>
              </a:rPr>
              <a:t>manages to encode the database relations in an accessible way and to map columns and their mentions for a particular question. During the pre-processing phase, schema linking takes place. This is achieved by lemmatizing the questions, as well as the tables and the columns of the database, using the </a:t>
            </a:r>
            <a:r>
              <a:rPr lang="en-US" sz="4000" dirty="0" err="1"/>
              <a:t>simplemma</a:t>
            </a:r>
            <a:r>
              <a:rPr lang="en-US" sz="1800" b="0" i="0" u="none" strike="noStrike" baseline="0" dirty="0">
                <a:latin typeface="CMR10"/>
              </a:rPr>
              <a:t> library. Then the columns and tables are mapped to the questions, where possible. The </a:t>
            </a:r>
            <a:r>
              <a:rPr lang="en-US" sz="1800" b="0" i="0" u="none" strike="noStrike" baseline="0" dirty="0" err="1">
                <a:latin typeface="CMR10"/>
              </a:rPr>
              <a:t>mRAT</a:t>
            </a:r>
            <a:r>
              <a:rPr lang="en-US" sz="1800" b="0" i="0" u="none" strike="noStrike" baseline="0" dirty="0">
                <a:latin typeface="CMR10"/>
              </a:rPr>
              <a:t>-SQL model, incorporates multi-language models like mT5 and </a:t>
            </a:r>
            <a:r>
              <a:rPr lang="en-US" sz="1800" b="0" i="0" u="none" strike="noStrike" baseline="0" dirty="0" err="1">
                <a:latin typeface="CMR10"/>
              </a:rPr>
              <a:t>mBart</a:t>
            </a:r>
            <a:r>
              <a:rPr lang="en-US" sz="1800" b="0" i="0" u="none" strike="noStrike" baseline="0" dirty="0">
                <a:latin typeface="CMR10"/>
              </a:rPr>
              <a:t>, facilitating the training and inference processes across different languages. Regarding our extensions,. Through experimenting we found out that </a:t>
            </a:r>
            <a:r>
              <a:rPr lang="en-US" sz="4000" dirty="0" err="1"/>
              <a:t>simplemma</a:t>
            </a:r>
            <a:r>
              <a:rPr lang="en-US" sz="1800" b="0" i="0" u="none" strike="noStrike" baseline="0" dirty="0">
                <a:latin typeface="CMR10"/>
              </a:rPr>
              <a:t> lemmatizer performed worse at the schema linking process for the Greek dataset, when compared with the Stanza lemmatizer. As such, we added the support for the Stanza library.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11</a:t>
            </a:fld>
            <a:endParaRPr lang="en-US"/>
          </a:p>
        </p:txBody>
      </p:sp>
    </p:spTree>
    <p:extLst>
      <p:ext uri="{BB962C8B-B14F-4D97-AF65-F5344CB8AC3E}">
        <p14:creationId xmlns:p14="http://schemas.microsoft.com/office/powerpoint/2010/main" val="146330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experiments using RAT-SQL for non English languages utilize the original English schema. As a result, the schema linking process explained before, largely fails.</a:t>
            </a:r>
            <a:endParaRPr lang="el-GR" dirty="0"/>
          </a:p>
          <a:p>
            <a:endParaRPr lang="en-US" dirty="0"/>
          </a:p>
          <a:p>
            <a:r>
              <a:rPr lang="en-US" dirty="0"/>
              <a:t>Table 5 shows exactly this case for the Gr-Spider:</a:t>
            </a:r>
          </a:p>
          <a:p>
            <a:r>
              <a:rPr lang="en-US" dirty="0"/>
              <a:t>1 Using the original schema with either </a:t>
            </a:r>
            <a:r>
              <a:rPr lang="en-US" dirty="0" err="1"/>
              <a:t>simplemma</a:t>
            </a:r>
            <a:r>
              <a:rPr lang="en-US" dirty="0"/>
              <a:t> or stanza results in a total lack of schema linking.</a:t>
            </a:r>
          </a:p>
          <a:p>
            <a:r>
              <a:rPr lang="en-US" dirty="0"/>
              <a:t>2 When using the translated </a:t>
            </a:r>
            <a:r>
              <a:rPr lang="en-US" dirty="0" err="1"/>
              <a:t>gr_schema</a:t>
            </a:r>
            <a:r>
              <a:rPr lang="en-US" dirty="0"/>
              <a:t>, we can see that stanza achieves a greater percentage, especially in table match.</a:t>
            </a:r>
          </a:p>
          <a:p>
            <a:endParaRPr lang="en-US" dirty="0"/>
          </a:p>
          <a:p>
            <a:r>
              <a:rPr lang="en-US" dirty="0"/>
              <a:t>For our experiments we chose to also train models with the translated, </a:t>
            </a:r>
            <a:r>
              <a:rPr lang="en-US" dirty="0" err="1"/>
              <a:t>gr_schema</a:t>
            </a:r>
            <a:r>
              <a:rPr lang="en-US" dirty="0"/>
              <a:t>, to observe the effect of proper schema linking.</a:t>
            </a:r>
          </a:p>
          <a:p>
            <a:r>
              <a:rPr lang="en-US" dirty="0"/>
              <a:t>For the next slides we will </a:t>
            </a:r>
            <a:r>
              <a:rPr lang="en-US" dirty="0" err="1"/>
              <a:t>refere</a:t>
            </a:r>
            <a:r>
              <a:rPr lang="en-US" dirty="0"/>
              <a:t> to the translated schema as gr-schema, while the original remains labeled simply as schema.</a:t>
            </a:r>
          </a:p>
          <a:p>
            <a:endParaRPr lang="en-US" dirty="0"/>
          </a:p>
          <a:p>
            <a:r>
              <a:rPr lang="en-US" dirty="0"/>
              <a:t>The training process for all models was conducted using mT5-base, due to hardware constraints.</a:t>
            </a:r>
          </a:p>
          <a:p>
            <a:endParaRPr lang="en-US" dirty="0"/>
          </a:p>
          <a:p>
            <a:r>
              <a:rPr lang="en-US" dirty="0"/>
              <a:t>It's </a:t>
            </a:r>
            <a:r>
              <a:rPr lang="en-US" b="1" dirty="0"/>
              <a:t>crucial</a:t>
            </a:r>
            <a:r>
              <a:rPr lang="en-US" dirty="0"/>
              <a:t> to note that both the training and inference datasets utilize identical databases, significantly enhancing inference scores compared to scenarios where a database not used during training is employed</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12</a:t>
            </a:fld>
            <a:endParaRPr lang="en-US"/>
          </a:p>
        </p:txBody>
      </p:sp>
    </p:spTree>
    <p:extLst>
      <p:ext uri="{BB962C8B-B14F-4D97-AF65-F5344CB8AC3E}">
        <p14:creationId xmlns:p14="http://schemas.microsoft.com/office/powerpoint/2010/main" val="282938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results:</a:t>
            </a:r>
          </a:p>
          <a:p>
            <a:endParaRPr lang="en-US" dirty="0"/>
          </a:p>
          <a:p>
            <a:r>
              <a:rPr lang="en-US" dirty="0"/>
              <a:t>The baseline model was trained on </a:t>
            </a:r>
            <a:r>
              <a:rPr lang="en-US" dirty="0" err="1"/>
              <a:t>Mni</a:t>
            </a:r>
            <a:r>
              <a:rPr lang="en-US" dirty="0"/>
              <a:t>-Spider, using the schema. It achieved a total inference score of 0.73 (Again, a reminder, these scores are on the Mini-Spider Dev)</a:t>
            </a:r>
          </a:p>
          <a:p>
            <a:endParaRPr lang="en-US" dirty="0"/>
          </a:p>
          <a:p>
            <a:r>
              <a:rPr lang="en-US" dirty="0"/>
              <a:t>For the Greek models, we opted for different combinations of (1) lemmatizer, (2) schema</a:t>
            </a:r>
          </a:p>
          <a:p>
            <a:endParaRPr lang="en-US" dirty="0"/>
          </a:p>
          <a:p>
            <a:r>
              <a:rPr lang="en-US" dirty="0"/>
              <a:t>The best Greek model proved out to be the one using Simplemma lemmatizer and the original English schema.</a:t>
            </a:r>
          </a:p>
          <a:p>
            <a:r>
              <a:rPr lang="en-US" dirty="0"/>
              <a:t>In the Stanza case, the model using the curated </a:t>
            </a:r>
            <a:r>
              <a:rPr lang="en-US" dirty="0" err="1"/>
              <a:t>gr_schema</a:t>
            </a:r>
            <a:r>
              <a:rPr lang="en-US" dirty="0"/>
              <a:t> proved to be marginally better than it’s counterpart but still worse the </a:t>
            </a:r>
            <a:r>
              <a:rPr lang="en-US" dirty="0" err="1"/>
              <a:t>simplemma</a:t>
            </a:r>
            <a:r>
              <a:rPr lang="en-US" dirty="0"/>
              <a:t> one.</a:t>
            </a:r>
          </a:p>
          <a:p>
            <a:endParaRPr lang="en-US" dirty="0"/>
          </a:p>
          <a:p>
            <a:r>
              <a:rPr lang="en-US" dirty="0"/>
              <a:t>In total we can see that</a:t>
            </a:r>
          </a:p>
          <a:p>
            <a:endParaRPr lang="en-US" dirty="0"/>
          </a:p>
          <a:p>
            <a:r>
              <a:rPr lang="en-US" dirty="0"/>
              <a:t>1) Models trained on Mini Gr Spider performed worse than their English counterpart. </a:t>
            </a:r>
          </a:p>
          <a:p>
            <a:r>
              <a:rPr lang="en-US" dirty="0"/>
              <a:t>2) Schema Linking had a  minimal impact on the model’s accuracy.</a:t>
            </a:r>
          </a:p>
          <a:p>
            <a:r>
              <a:rPr lang="en-US" dirty="0"/>
              <a:t>This is because both datasets utilize the same databases. Despite column/table matching not being effective with the original schema, RAT-SQL consistently encodes information from the entire database alongside each question. Given the manageable complexity of connections in the Spider dataset, the model reliably identifies links from available information. </a:t>
            </a:r>
          </a:p>
          <a:p>
            <a:endParaRPr lang="en-US" dirty="0"/>
          </a:p>
          <a:p>
            <a:r>
              <a:rPr lang="en-US" dirty="0"/>
              <a:t>We anticipate that the true effect of schema linking will become apparent when inferencing with the proper test set, which uses different database, In this scenario, the model will heavily rely on mapping between questions and tables/columns to achieve accurate results.</a:t>
            </a:r>
          </a:p>
          <a:p>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13</a:t>
            </a:fld>
            <a:endParaRPr lang="en-US"/>
          </a:p>
        </p:txBody>
      </p:sp>
    </p:spTree>
    <p:extLst>
      <p:ext uri="{BB962C8B-B14F-4D97-AF65-F5344CB8AC3E}">
        <p14:creationId xmlns:p14="http://schemas.microsoft.com/office/powerpoint/2010/main" val="2996427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questions that rises in these types of papers are </a:t>
            </a:r>
          </a:p>
          <a:p>
            <a:r>
              <a:rPr lang="en-US" dirty="0"/>
              <a:t>“Why is manual translation necessary, can’t LLMs provide adequate translations, given the appropriate prompt”?</a:t>
            </a:r>
          </a:p>
          <a:p>
            <a:r>
              <a:rPr lang="en-US" dirty="0"/>
              <a:t>And </a:t>
            </a:r>
          </a:p>
          <a:p>
            <a:r>
              <a:rPr lang="en-US" dirty="0"/>
              <a:t>“Since the models used are multilingual can’t we train a model in one language and inference it in any supported one?”</a:t>
            </a:r>
          </a:p>
          <a:p>
            <a:r>
              <a:rPr lang="en-US" dirty="0"/>
              <a:t>To answer these questions, we performed a few “No-Shot” Experiments, using the Baseline English model and the Optimal Greek model.</a:t>
            </a:r>
          </a:p>
          <a:p>
            <a:endParaRPr lang="en-US" dirty="0"/>
          </a:p>
          <a:p>
            <a:r>
              <a:rPr lang="en-US" dirty="0"/>
              <a:t>We inference these models with </a:t>
            </a:r>
          </a:p>
          <a:p>
            <a:pPr marL="228600" indent="-228600">
              <a:buAutoNum type="arabicParenR"/>
            </a:pPr>
            <a:r>
              <a:rPr lang="en-US" dirty="0"/>
              <a:t>Machine Translated datasets</a:t>
            </a:r>
          </a:p>
          <a:p>
            <a:pPr marL="228600" indent="-228600">
              <a:buAutoNum type="arabicParenR"/>
            </a:pPr>
            <a:r>
              <a:rPr lang="en-US" dirty="0"/>
              <a:t>Datasets in a language different from the one used during training.</a:t>
            </a:r>
          </a:p>
          <a:p>
            <a:endParaRPr lang="en-US" dirty="0"/>
          </a:p>
          <a:p>
            <a:r>
              <a:rPr lang="en-US" dirty="0"/>
              <a:t>By observing Table 8 it becomes apparent that:</a:t>
            </a:r>
          </a:p>
          <a:p>
            <a:r>
              <a:rPr lang="en-US" dirty="0"/>
              <a:t>“Directly Predict scenario”</a:t>
            </a:r>
          </a:p>
          <a:p>
            <a:pPr marL="228600" indent="-228600">
              <a:buAutoNum type="arabicParenR"/>
            </a:pPr>
            <a:r>
              <a:rPr lang="en-US" dirty="0"/>
              <a:t>Inferencing the baseline in the target language resulted in poor performance</a:t>
            </a:r>
          </a:p>
          <a:p>
            <a:pPr marL="228600" indent="-228600">
              <a:buAutoNum type="arabicParenR"/>
            </a:pPr>
            <a:r>
              <a:rPr lang="en-US" dirty="0"/>
              <a:t>Inferencing the Optimal Greek also resulted in lower performance</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large gap between the two can be explained by the fact that the Greek data used to train mT5-base were 5 thousand percent less than the English ones.</a:t>
            </a:r>
          </a:p>
          <a:p>
            <a:pPr marL="0" indent="0">
              <a:buNone/>
            </a:pPr>
            <a:endParaRPr lang="en-US" dirty="0"/>
          </a:p>
          <a:p>
            <a:r>
              <a:rPr lang="en-US" dirty="0"/>
              <a:t>“Translate then Predict Scenario”</a:t>
            </a:r>
          </a:p>
          <a:p>
            <a:r>
              <a:rPr lang="en-US" dirty="0"/>
              <a:t>The models exhibited inferior performance compared to their counterparts. </a:t>
            </a:r>
          </a:p>
          <a:p>
            <a:r>
              <a:rPr lang="en-US" dirty="0"/>
              <a:t>Despite providing additional context to the LLM for more accurate translation, it failed to produce results comparable to those from human-curated datasets.</a:t>
            </a:r>
          </a:p>
          <a:p>
            <a:endParaRPr lang="en-US" dirty="0"/>
          </a:p>
          <a:p>
            <a:r>
              <a:rPr lang="en-US" dirty="0"/>
              <a:t>The decline in performance can largely be attributed to the polysemy (multiple meanings) of the Greek language and the inability of Language Learning Models to fully grasp the context of questions. Despite access to database information, achieving an ideal translation that aligns perfectly with specified database tables and columns remains unsatisfactory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14</a:t>
            </a:fld>
            <a:endParaRPr lang="en-US"/>
          </a:p>
        </p:txBody>
      </p:sp>
    </p:spTree>
    <p:extLst>
      <p:ext uri="{BB962C8B-B14F-4D97-AF65-F5344CB8AC3E}">
        <p14:creationId xmlns:p14="http://schemas.microsoft.com/office/powerpoint/2010/main" val="229758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conducted experiments if performed by DAIL-SQL</a:t>
            </a:r>
          </a:p>
          <a:p>
            <a:endParaRPr lang="en-US" dirty="0"/>
          </a:p>
          <a:p>
            <a:r>
              <a:rPr lang="en-US" dirty="0"/>
              <a:t>The main component of DAIL-SQL is a black box LLM such as GPT4.</a:t>
            </a:r>
          </a:p>
          <a:p>
            <a:r>
              <a:rPr lang="en-US" dirty="0"/>
              <a:t>As such this solution focuses on how to properly construct a prompt with all the required information, in order for the LLM to give the proper SQL queries.</a:t>
            </a:r>
          </a:p>
          <a:p>
            <a:endParaRPr lang="en-US" dirty="0"/>
          </a:p>
          <a:p>
            <a:r>
              <a:rPr lang="en-US" dirty="0"/>
              <a:t>The first aspect is Question Representation:</a:t>
            </a:r>
            <a:br>
              <a:rPr lang="en-US" dirty="0"/>
            </a:br>
            <a:r>
              <a:rPr lang="en-US" dirty="0"/>
              <a:t>How can we represent the question along with the database information</a:t>
            </a:r>
          </a:p>
          <a:p>
            <a:endParaRPr lang="en-US" dirty="0"/>
          </a:p>
          <a:p>
            <a:r>
              <a:rPr lang="en-US" dirty="0"/>
              <a:t>The second aspect is Example Selection:</a:t>
            </a:r>
            <a:br>
              <a:rPr lang="en-US" dirty="0"/>
            </a:br>
            <a:r>
              <a:rPr lang="en-US" dirty="0"/>
              <a:t>How can we find the most similar queries from the train set, in order to add them as examples in the prompt.</a:t>
            </a:r>
          </a:p>
          <a:p>
            <a:endParaRPr lang="en-US" dirty="0"/>
          </a:p>
          <a:p>
            <a:r>
              <a:rPr lang="en-US" dirty="0"/>
              <a:t>Again, DAIL-SQL initially performs schema linking, as described before.</a:t>
            </a:r>
          </a:p>
          <a:p>
            <a:endParaRPr lang="en-US" dirty="0"/>
          </a:p>
          <a:p>
            <a:r>
              <a:rPr lang="en-US" dirty="0"/>
              <a:t>Finally our extensions of the existing code base were:</a:t>
            </a:r>
          </a:p>
          <a:p>
            <a:pPr marL="228600" indent="-228600">
              <a:buAutoNum type="arabicParenR"/>
            </a:pPr>
            <a:r>
              <a:rPr lang="en-US" dirty="0"/>
              <a:t>Replace the Stanford Core NLP lemmatizer with Stanza (which supports Greek text)</a:t>
            </a:r>
          </a:p>
          <a:p>
            <a:pPr marL="228600" indent="-228600">
              <a:buAutoNum type="arabicParenR"/>
            </a:pPr>
            <a:r>
              <a:rPr lang="en-US" dirty="0"/>
              <a:t>Replace the existing </a:t>
            </a:r>
            <a:r>
              <a:rPr lang="en-US" dirty="0" err="1"/>
              <a:t>setnece</a:t>
            </a:r>
            <a:r>
              <a:rPr lang="en-US" dirty="0"/>
              <a:t> transformer used the example similarity search with a multilingual one.</a:t>
            </a:r>
          </a:p>
        </p:txBody>
      </p:sp>
      <p:sp>
        <p:nvSpPr>
          <p:cNvPr id="4" name="Slide Number Placeholder 3"/>
          <p:cNvSpPr>
            <a:spLocks noGrp="1"/>
          </p:cNvSpPr>
          <p:nvPr>
            <p:ph type="sldNum" sz="quarter" idx="5"/>
          </p:nvPr>
        </p:nvSpPr>
        <p:spPr/>
        <p:txBody>
          <a:bodyPr/>
          <a:lstStyle/>
          <a:p>
            <a:fld id="{5C8EBDBD-B5B6-4C5C-8990-1648C105756E}" type="slidenum">
              <a:rPr lang="en-US" smtClean="0"/>
              <a:t>15</a:t>
            </a:fld>
            <a:endParaRPr lang="en-US"/>
          </a:p>
        </p:txBody>
      </p:sp>
    </p:spTree>
    <p:extLst>
      <p:ext uri="{BB962C8B-B14F-4D97-AF65-F5344CB8AC3E}">
        <p14:creationId xmlns:p14="http://schemas.microsoft.com/office/powerpoint/2010/main" val="1199792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methods are provided for Question Representation and Example Selection.</a:t>
            </a:r>
          </a:p>
          <a:p>
            <a:r>
              <a:rPr lang="en-US" dirty="0"/>
              <a:t>For the question representation we chose to proceed with the suggested one which is the “SQL Question Representation”</a:t>
            </a:r>
            <a:br>
              <a:rPr lang="en-US" dirty="0"/>
            </a:br>
            <a:endParaRPr lang="en-US" dirty="0"/>
          </a:p>
          <a:p>
            <a:r>
              <a:rPr lang="en-US" dirty="0"/>
              <a:t>An example can be seen on Figure 2:</a:t>
            </a:r>
          </a:p>
          <a:p>
            <a:r>
              <a:rPr lang="en-US" dirty="0"/>
              <a:t>The DB is given as valid SQL commands and the question as a comment</a:t>
            </a:r>
          </a:p>
          <a:p>
            <a:r>
              <a:rPr lang="en-US" dirty="0"/>
              <a:t>Finally, the word SELECT is added at the end to ensure better replies from the LLM</a:t>
            </a:r>
          </a:p>
          <a:p>
            <a:endParaRPr lang="en-US" dirty="0"/>
          </a:p>
          <a:p>
            <a:r>
              <a:rPr lang="en-US" dirty="0"/>
              <a:t>For the question representation method, we chose “Euclidian Distance of Masked Questions”</a:t>
            </a:r>
          </a:p>
          <a:p>
            <a:r>
              <a:rPr lang="en-US" dirty="0"/>
              <a:t>This method:</a:t>
            </a:r>
          </a:p>
          <a:p>
            <a:pPr marL="228600" indent="-228600">
              <a:buAutoNum type="arabicParenR"/>
            </a:pPr>
            <a:r>
              <a:rPr lang="en-US" dirty="0"/>
              <a:t>Masks domain specific information from the questions</a:t>
            </a:r>
          </a:p>
          <a:p>
            <a:pPr marL="228600" indent="-228600">
              <a:buAutoNum type="arabicParenR"/>
            </a:pPr>
            <a:r>
              <a:rPr lang="en-US" dirty="0"/>
              <a:t>Extracts sentence embeddings</a:t>
            </a:r>
          </a:p>
          <a:p>
            <a:pPr marL="228600" indent="-228600">
              <a:buAutoNum type="arabicParenR"/>
            </a:pPr>
            <a:r>
              <a:rPr lang="en-US" dirty="0"/>
              <a:t>Calculates the Euclidian distance between the embeddings.</a:t>
            </a:r>
          </a:p>
          <a:p>
            <a:pPr marL="0" indent="0">
              <a:buNone/>
            </a:pPr>
            <a:endParaRPr lang="en-US" dirty="0"/>
          </a:p>
          <a:p>
            <a:pPr marL="0" indent="0">
              <a:buNone/>
            </a:pPr>
            <a:r>
              <a:rPr lang="en-US" dirty="0"/>
              <a:t>This example selection gave the best “Question Quality” score, which is a metric produced by the tool.</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5C8EBDBD-B5B6-4C5C-8990-1648C105756E}" type="slidenum">
              <a:rPr lang="en-US" smtClean="0"/>
              <a:t>16</a:t>
            </a:fld>
            <a:endParaRPr lang="en-US"/>
          </a:p>
        </p:txBody>
      </p:sp>
    </p:spTree>
    <p:extLst>
      <p:ext uri="{BB962C8B-B14F-4D97-AF65-F5344CB8AC3E}">
        <p14:creationId xmlns:p14="http://schemas.microsoft.com/office/powerpoint/2010/main" val="3677250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Ok, lets look at the performance of this model.</a:t>
            </a:r>
          </a:p>
          <a:p>
            <a:endParaRPr lang="en-US" dirty="0"/>
          </a:p>
          <a:p>
            <a:r>
              <a:rPr lang="en-US" dirty="0"/>
              <a:t>As before, a new baseline is required. </a:t>
            </a:r>
          </a:p>
          <a:p>
            <a:r>
              <a:rPr lang="en-US" dirty="0"/>
              <a:t>By looking at Table 10, we can see that although the exact match of the questions is rather low, the Execution match is on par with the RAT-SQL baseline</a:t>
            </a:r>
          </a:p>
          <a:p>
            <a:endParaRPr lang="en-US" dirty="0"/>
          </a:p>
          <a:p>
            <a:r>
              <a:rPr lang="en-US" dirty="0"/>
              <a:t>Table 11 contains the scores for the Greek version.</a:t>
            </a:r>
          </a:p>
          <a:p>
            <a:r>
              <a:rPr lang="en-US" dirty="0"/>
              <a:t>What’s interesting here is that both exact match and inference scores are higher than the baseline.</a:t>
            </a:r>
          </a:p>
          <a:p>
            <a:r>
              <a:rPr lang="en-US" dirty="0"/>
              <a:t>This directly contradicts the results produced by RATSQL.</a:t>
            </a:r>
          </a:p>
          <a:p>
            <a:endParaRPr lang="en-US" dirty="0"/>
          </a:p>
          <a:p>
            <a:r>
              <a:rPr lang="en-US" dirty="0"/>
              <a:t>One plausible explanation for this is that the Greek language is in general, more descriptive and can better convey meaning when compared to English.</a:t>
            </a:r>
          </a:p>
          <a:p>
            <a:r>
              <a:rPr lang="en-US" dirty="0"/>
              <a:t>This aids the selection of more accurate examples.</a:t>
            </a:r>
          </a:p>
          <a:p>
            <a:endParaRPr lang="en-US" dirty="0"/>
          </a:p>
          <a:p>
            <a:r>
              <a:rPr lang="en-US" dirty="0"/>
              <a:t>However, since the main component is an LLM, this is only an assumption at this point, which certainly requires more investigation.</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17</a:t>
            </a:fld>
            <a:endParaRPr lang="en-US"/>
          </a:p>
        </p:txBody>
      </p:sp>
    </p:spTree>
    <p:extLst>
      <p:ext uri="{BB962C8B-B14F-4D97-AF65-F5344CB8AC3E}">
        <p14:creationId xmlns:p14="http://schemas.microsoft.com/office/powerpoint/2010/main" val="3695376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have seen. We introduced Gr Spider, the first Greek dataset for text-to-SQL applications. To create this dataset, we translated the original dataset using Large Language Models, followed by our post-editing and verification efforts. We then used both the original and translated spider dataset to train the extended versions of RAT-SQL and DAIL-SQL models and finally, we presented and discussed the corresponding results.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18</a:t>
            </a:fld>
            <a:endParaRPr lang="en-US"/>
          </a:p>
        </p:txBody>
      </p:sp>
    </p:spTree>
    <p:extLst>
      <p:ext uri="{BB962C8B-B14F-4D97-AF65-F5344CB8AC3E}">
        <p14:creationId xmlns:p14="http://schemas.microsoft.com/office/powerpoint/2010/main" val="54266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Feature work will include </a:t>
            </a:r>
            <a:r>
              <a:rPr lang="en-US" sz="1800" b="0" i="0" u="none" strike="noStrike" baseline="0" dirty="0">
                <a:latin typeface="CMTI10"/>
              </a:rPr>
              <a:t>(1) </a:t>
            </a:r>
            <a:r>
              <a:rPr lang="en-US" sz="1800" b="0" i="0" u="none" strike="noStrike" baseline="0" dirty="0">
                <a:latin typeface="CMR10"/>
              </a:rPr>
              <a:t>completing the entire translation for both train and test data, </a:t>
            </a:r>
            <a:r>
              <a:rPr lang="en-US" sz="1800" b="0" i="0" u="none" strike="noStrike" baseline="0" dirty="0">
                <a:latin typeface="CMTI10"/>
              </a:rPr>
              <a:t>(2) </a:t>
            </a:r>
            <a:r>
              <a:rPr lang="en-US" sz="1800" b="0" i="0" u="none" strike="noStrike" baseline="0" dirty="0">
                <a:latin typeface="CMR10"/>
              </a:rPr>
              <a:t>training RAT-SQL with the large version of the selected multilingual pre-trained models while utilizing</a:t>
            </a:r>
          </a:p>
          <a:p>
            <a:pPr algn="l"/>
            <a:r>
              <a:rPr lang="en-US" sz="1800" b="0" i="0" u="none" strike="noStrike" baseline="0" dirty="0">
                <a:latin typeface="CMR10"/>
              </a:rPr>
              <a:t>other stemmers for Greek </a:t>
            </a:r>
            <a:r>
              <a:rPr lang="en-US" sz="1800" b="0" i="0" u="none" strike="noStrike" baseline="0" dirty="0">
                <a:latin typeface="CMR7"/>
              </a:rPr>
              <a:t> (like </a:t>
            </a:r>
            <a:r>
              <a:rPr lang="en-US" sz="1800" b="0" i="0" u="none" strike="noStrike" baseline="0" dirty="0" err="1">
                <a:latin typeface="CMR7"/>
              </a:rPr>
              <a:t>skroutz</a:t>
            </a:r>
            <a:r>
              <a:rPr lang="en-US" sz="1800" b="0" i="0" u="none" strike="noStrike" baseline="0" dirty="0">
                <a:latin typeface="CMR7"/>
              </a:rPr>
              <a:t> stemmer) </a:t>
            </a:r>
            <a:r>
              <a:rPr lang="en-US" sz="1800" b="0" i="0" u="none" strike="noStrike" baseline="0" dirty="0">
                <a:latin typeface="CMR10"/>
              </a:rPr>
              <a:t>and </a:t>
            </a:r>
            <a:r>
              <a:rPr lang="en-US" sz="1800" b="0" i="0" u="none" strike="noStrike" baseline="0" dirty="0">
                <a:latin typeface="CMTI10"/>
              </a:rPr>
              <a:t>(3) </a:t>
            </a:r>
            <a:r>
              <a:rPr lang="en-US" sz="1800" b="0" i="0" u="none" strike="noStrike" baseline="0" dirty="0">
                <a:latin typeface="CMR10"/>
              </a:rPr>
              <a:t>evaluating different configurations in DAIL-SQL to determine the best ones for the Greek dataset.</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19</a:t>
            </a:fld>
            <a:endParaRPr lang="en-US"/>
          </a:p>
        </p:txBody>
      </p:sp>
    </p:spTree>
    <p:extLst>
      <p:ext uri="{BB962C8B-B14F-4D97-AF65-F5344CB8AC3E}">
        <p14:creationId xmlns:p14="http://schemas.microsoft.com/office/powerpoint/2010/main" val="27377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say a few things about the Text-to-SQL task in general and quickly go through the Spider Dataset,</a:t>
            </a:r>
          </a:p>
          <a:p>
            <a:r>
              <a:rPr lang="en-US" dirty="0"/>
              <a:t>Then we will talk about our modification -&gt; The Greek Spider and the challenges we faced during the translation</a:t>
            </a:r>
          </a:p>
          <a:p>
            <a:r>
              <a:rPr lang="en-US" dirty="0"/>
              <a:t>After that, we will benchmark Gr-Spider</a:t>
            </a:r>
          </a:p>
          <a:p>
            <a:r>
              <a:rPr lang="en-US" dirty="0"/>
              <a:t>Finally, we will present a live demo</a:t>
            </a:r>
          </a:p>
        </p:txBody>
      </p:sp>
      <p:sp>
        <p:nvSpPr>
          <p:cNvPr id="4" name="Slide Number Placeholder 3"/>
          <p:cNvSpPr>
            <a:spLocks noGrp="1"/>
          </p:cNvSpPr>
          <p:nvPr>
            <p:ph type="sldNum" sz="quarter" idx="5"/>
          </p:nvPr>
        </p:nvSpPr>
        <p:spPr/>
        <p:txBody>
          <a:bodyPr/>
          <a:lstStyle/>
          <a:p>
            <a:fld id="{5C8EBDBD-B5B6-4C5C-8990-1648C105756E}" type="slidenum">
              <a:rPr lang="en-US" smtClean="0"/>
              <a:t>2</a:t>
            </a:fld>
            <a:endParaRPr lang="en-US" dirty="0"/>
          </a:p>
        </p:txBody>
      </p:sp>
    </p:spTree>
    <p:extLst>
      <p:ext uri="{BB962C8B-B14F-4D97-AF65-F5344CB8AC3E}">
        <p14:creationId xmlns:p14="http://schemas.microsoft.com/office/powerpoint/2010/main" val="32034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Text-to-SQL, also known as Natural Language to SQL (NL2SQL), is a task in natural language processing that aims to convert human language queries into structured SQL queries. </a:t>
            </a:r>
          </a:p>
          <a:p>
            <a:r>
              <a:rPr lang="en-US" dirty="0"/>
              <a:t>This involves analyzing the input text to understand its meaning and then mapping it to the appropriate SQL query components such as SELECT, FROM, WHERE and JOIN clauses.</a:t>
            </a:r>
          </a:p>
          <a:p>
            <a:endParaRPr lang="en-US" dirty="0"/>
          </a:p>
          <a:p>
            <a:r>
              <a:rPr lang="en-US" dirty="0"/>
              <a:t>Why did we choose the Gr-Spider?</a:t>
            </a:r>
          </a:p>
          <a:p>
            <a:r>
              <a:rPr lang="en-US" dirty="0"/>
              <a:t>Existing benchmark datasets are primarily in English, with a few exceptions</a:t>
            </a:r>
          </a:p>
          <a:p>
            <a:r>
              <a:rPr lang="en-US" dirty="0"/>
              <a:t>Most Text-to-SQL solutions are designed with the English language in mind, as such there are limited resources for other languages.</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3</a:t>
            </a:fld>
            <a:endParaRPr lang="en-US"/>
          </a:p>
        </p:txBody>
      </p:sp>
    </p:spTree>
    <p:extLst>
      <p:ext uri="{BB962C8B-B14F-4D97-AF65-F5344CB8AC3E}">
        <p14:creationId xmlns:p14="http://schemas.microsoft.com/office/powerpoint/2010/main" val="404524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order to introduce Gr-Spider, we first have to briefly talk about the original Spider.</a:t>
            </a:r>
          </a:p>
          <a:p>
            <a:endParaRPr lang="en-US" dirty="0"/>
          </a:p>
          <a:p>
            <a:r>
              <a:rPr lang="en-US" dirty="0"/>
              <a:t>Spider is a comprehensive, large-scale dataset for semantic parsing and text-to-SQL tasks, annotated by 11 Yale college students</a:t>
            </a:r>
          </a:p>
          <a:p>
            <a:endParaRPr lang="en-US" dirty="0"/>
          </a:p>
          <a:p>
            <a:r>
              <a:rPr lang="en-US" dirty="0"/>
              <a:t>It’s comprised of 10 thousand questions and 5 and a half thousand unique SQL Queries</a:t>
            </a:r>
          </a:p>
          <a:p>
            <a:r>
              <a:rPr lang="en-US" dirty="0"/>
              <a:t>SQL queries are categorized into four difficulty levels: Easy, Medium, Hard, and Extra Hard. We will refer to these categories as \</a:t>
            </a:r>
            <a:r>
              <a:rPr lang="en-US" dirty="0" err="1"/>
              <a:t>textbf</a:t>
            </a:r>
            <a:r>
              <a:rPr lang="en-US" dirty="0"/>
              <a:t>{(E), (M), (H) and (Ex)}</a:t>
            </a:r>
          </a:p>
          <a:p>
            <a:endParaRPr lang="en-US" dirty="0"/>
          </a:p>
          <a:p>
            <a:r>
              <a:rPr lang="en-US" dirty="0"/>
              <a:t>It cover 2 hundred databases across 1 </a:t>
            </a:r>
            <a:r>
              <a:rPr lang="en-US" dirty="0" err="1"/>
              <a:t>hundreend</a:t>
            </a:r>
            <a:r>
              <a:rPr lang="en-US" dirty="0"/>
              <a:t> and thirty eight different </a:t>
            </a:r>
            <a:r>
              <a:rPr lang="en-US" dirty="0" err="1"/>
              <a:t>domanins</a:t>
            </a:r>
            <a:r>
              <a:rPr lang="en-US" dirty="0"/>
              <a:t>.</a:t>
            </a:r>
          </a:p>
          <a:p>
            <a:endParaRPr lang="en-US" dirty="0"/>
          </a:p>
          <a:p>
            <a:r>
              <a:rPr lang="en-US" dirty="0"/>
              <a:t>Our objective is to introduce the first, to our knowledge, Greek dataset for text 2 </a:t>
            </a:r>
            <a:r>
              <a:rPr lang="en-US" dirty="0" err="1"/>
              <a:t>sql</a:t>
            </a:r>
            <a:r>
              <a:rPr lang="en-US" dirty="0"/>
              <a:t> apps by adapting the Spider Dataset into Greek.</a:t>
            </a:r>
          </a:p>
        </p:txBody>
      </p:sp>
      <p:sp>
        <p:nvSpPr>
          <p:cNvPr id="4" name="Θέση αριθμού διαφάνειας 3"/>
          <p:cNvSpPr>
            <a:spLocks noGrp="1"/>
          </p:cNvSpPr>
          <p:nvPr>
            <p:ph type="sldNum" sz="quarter" idx="5"/>
          </p:nvPr>
        </p:nvSpPr>
        <p:spPr/>
        <p:txBody>
          <a:bodyPr/>
          <a:lstStyle/>
          <a:p>
            <a:fld id="{5C8EBDBD-B5B6-4C5C-8990-1648C105756E}" type="slidenum">
              <a:rPr lang="en-US" smtClean="0"/>
              <a:t>4</a:t>
            </a:fld>
            <a:endParaRPr lang="en-US"/>
          </a:p>
        </p:txBody>
      </p:sp>
    </p:spTree>
    <p:extLst>
      <p:ext uri="{BB962C8B-B14F-4D97-AF65-F5344CB8AC3E}">
        <p14:creationId xmlns:p14="http://schemas.microsoft.com/office/powerpoint/2010/main" val="410981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dirty="0"/>
              <a:t>Due to the course’s time constraints, we used only a subset of the data. We split the development data into the required files (</a:t>
            </a:r>
            <a:r>
              <a:rPr lang="en-US" sz="2800" dirty="0" err="1"/>
              <a:t>train_spider.json</a:t>
            </a:r>
            <a:r>
              <a:rPr lang="en-US" sz="2800" dirty="0"/>
              <a:t>, </a:t>
            </a:r>
            <a:r>
              <a:rPr lang="en-US" sz="2800" dirty="0" err="1"/>
              <a:t>train_others.json</a:t>
            </a:r>
            <a:r>
              <a:rPr lang="en-US" sz="2800" dirty="0"/>
              <a:t>, </a:t>
            </a:r>
            <a:r>
              <a:rPr lang="en-US" sz="2800" dirty="0" err="1"/>
              <a:t>dev.json</a:t>
            </a:r>
            <a:r>
              <a:rPr lang="en-US" sz="2800" dirty="0"/>
              <a:t>) to match the proportions of the data in the original files, as shown in Table 1. On the left side of the table, we can see the number of questions in the original Spider dataset and on the right, the data in our version, as well as the corresponding proportions. We will refer to this dataset as 'Mini-Spider' and the equivalent dataset in Greek as 'Mini-Gr-Spider’. </a:t>
            </a:r>
            <a:r>
              <a:rPr lang="en-US" sz="4000" dirty="0"/>
              <a:t>Regarding the database details, it consists of twenty distinct schemas, with eighty-one tables and four hundred forty-one columns, along with one thousand thirty-four related questions</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5</a:t>
            </a:fld>
            <a:endParaRPr lang="en-US"/>
          </a:p>
        </p:txBody>
      </p:sp>
    </p:spTree>
    <p:extLst>
      <p:ext uri="{BB962C8B-B14F-4D97-AF65-F5344CB8AC3E}">
        <p14:creationId xmlns:p14="http://schemas.microsoft.com/office/powerpoint/2010/main" val="51884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translation process is structured into two steps: First, we translated the schema, including table and column names. Next, the question translation was performed using the translated schema as a reference. To increase efficiency and avoid manual translation of all information, we first used Large Language Models in order to translate the Spider dataset. Then, we correct and post-edit the translations, utilizing any gathered contextual information. The final translation at each stage </a:t>
            </a:r>
            <a:r>
              <a:rPr lang="en-US" sz="1800" b="0" i="0" u="none" strike="noStrike" baseline="0" dirty="0" err="1">
                <a:latin typeface="CMR10"/>
              </a:rPr>
              <a:t>resultef</a:t>
            </a:r>
            <a:r>
              <a:rPr lang="en-US" sz="1800" b="0" i="0" u="none" strike="noStrike" baseline="0" dirty="0">
                <a:latin typeface="CMR10"/>
              </a:rPr>
              <a:t> from a cross-check between ours post-editing efforts. LLMs were selected </a:t>
            </a:r>
            <a:r>
              <a:rPr lang="en-US" sz="2800" dirty="0"/>
              <a:t>for their translation capabilities. </a:t>
            </a:r>
            <a:r>
              <a:rPr lang="en-US" sz="1800" b="0" i="0" u="none" strike="noStrike" baseline="0" dirty="0">
                <a:latin typeface="CMR10"/>
              </a:rPr>
              <a:t>For the translation task, we designed specific system prompts, which are outlined in Table 2. Also, we created </a:t>
            </a:r>
            <a:r>
              <a:rPr lang="en-US" sz="1800" dirty="0"/>
              <a:t>a structured input format</a:t>
            </a:r>
            <a:r>
              <a:rPr lang="en-US" sz="1800" b="0" i="0" u="none" strike="noStrike" baseline="0" dirty="0">
                <a:latin typeface="CMR10"/>
              </a:rPr>
              <a:t> to feed into the language models to obtain the translated information. An example of these inputs can be seen in the image. </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6</a:t>
            </a:fld>
            <a:endParaRPr lang="en-US"/>
          </a:p>
        </p:txBody>
      </p:sp>
    </p:spTree>
    <p:extLst>
      <p:ext uri="{BB962C8B-B14F-4D97-AF65-F5344CB8AC3E}">
        <p14:creationId xmlns:p14="http://schemas.microsoft.com/office/powerpoint/2010/main" val="100268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CMR10"/>
              </a:rPr>
              <a:t>Regarding the Large Language Models evaluation, we examined three models for their suitability for English-to-Greek translation namely Llama 3 , Meltemi</a:t>
            </a:r>
            <a:r>
              <a:rPr lang="en-US" sz="1800" b="0" i="0" u="none" strike="noStrike" baseline="0" dirty="0">
                <a:solidFill>
                  <a:srgbClr val="000000"/>
                </a:solidFill>
                <a:latin typeface="CMR7"/>
              </a:rPr>
              <a:t> </a:t>
            </a:r>
            <a:r>
              <a:rPr lang="en-US" sz="1800" b="0" i="0" u="none" strike="noStrike" baseline="0" dirty="0">
                <a:solidFill>
                  <a:srgbClr val="000000"/>
                </a:solidFill>
                <a:latin typeface="CMR10"/>
              </a:rPr>
              <a:t>and Gpt-3.5 Turbo. To identify the optimal model, we manually translated 3 schemas into Greek, comprising </a:t>
            </a:r>
            <a:r>
              <a:rPr lang="en-US" sz="1800" b="0" i="0" u="none" strike="noStrike" baseline="0" dirty="0">
                <a:solidFill>
                  <a:srgbClr val="FF0000"/>
                </a:solidFill>
                <a:latin typeface="CMR10"/>
              </a:rPr>
              <a:t>of </a:t>
            </a:r>
            <a:r>
              <a:rPr lang="en-US" sz="1800" b="0" i="0" u="none" strike="noStrike" baseline="0" dirty="0">
                <a:solidFill>
                  <a:srgbClr val="000000"/>
                </a:solidFill>
                <a:latin typeface="CMR10"/>
              </a:rPr>
              <a:t>18 tables and 89 columns. Subsequently, we fed the 258 relevant questions into the models using the previously mentioned prompts and obtained the translated questions. We then validated these translations to assess their accuracy. As we can see in Table 3, Gpt-3.5 Turbo translated the most questions correctly, leading us to select it for the subsequent translation tasks. The ‘No one’ entry shows the percentage of questions that were incorrectly translated by all the language models. It </a:t>
            </a:r>
            <a:r>
              <a:rPr lang="en-US" sz="1800" b="0" i="0" u="none" strike="noStrike" baseline="0" dirty="0">
                <a:latin typeface="CMR10"/>
              </a:rPr>
              <a:t>is worth noting that translated questions produced by LLMs, which included additional text such as explanations for why the question was translated a certain way or definitions of tables and columns, were marked as incorrect. This is caused by the models’ ‘babbling’ behavior, especially in Llama3 and Meltemi. This is the main reason why these models have not achieved good accuracy</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7</a:t>
            </a:fld>
            <a:endParaRPr lang="en-US"/>
          </a:p>
        </p:txBody>
      </p:sp>
    </p:spTree>
    <p:extLst>
      <p:ext uri="{BB962C8B-B14F-4D97-AF65-F5344CB8AC3E}">
        <p14:creationId xmlns:p14="http://schemas.microsoft.com/office/powerpoint/2010/main" val="155982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Based on our initial investigation, we have identified the most common errors that arise when translating the spider dataset covering both schema and questions. </a:t>
            </a:r>
            <a:r>
              <a:rPr lang="en-US" sz="1800" b="0" i="0" u="none" strike="noStrike" baseline="0" dirty="0">
                <a:latin typeface="CMBX10"/>
              </a:rPr>
              <a:t>The first one is Ambiguity in Context and Domain Knowledge: this means that </a:t>
            </a:r>
            <a:r>
              <a:rPr lang="en-US" sz="1800" b="0" i="0" u="none" strike="noStrike" baseline="0" dirty="0">
                <a:latin typeface="CMR10"/>
              </a:rPr>
              <a:t>some schema information lacks clarity regarding its intended reference. For instance, the term ‘Student’ may be relevant to a college attendee, a school-level student or even a doctoral candidate. Additionally, there are abbreviations, especially in column names, whose specific meaning is unclear. In such cases, we refer to the questions that use this information to validate the logic. </a:t>
            </a:r>
            <a:r>
              <a:rPr lang="en-US" sz="1800" b="0" i="0" u="none" strike="noStrike" baseline="0" dirty="0">
                <a:latin typeface="CMBX10"/>
              </a:rPr>
              <a:t>Next, we have the Non-1-1 Association </a:t>
            </a:r>
            <a:r>
              <a:rPr lang="en-US" sz="2800" dirty="0"/>
              <a:t>problem</a:t>
            </a:r>
            <a:r>
              <a:rPr lang="en-US" sz="1800" b="0" i="0" u="none" strike="noStrike" baseline="0" dirty="0">
                <a:latin typeface="CMBX10"/>
              </a:rPr>
              <a:t>: </a:t>
            </a:r>
            <a:r>
              <a:rPr lang="en-US" sz="1800" b="0" i="0" u="none" strike="noStrike" baseline="0" dirty="0">
                <a:latin typeface="CMR10"/>
              </a:rPr>
              <a:t>Some English words do not have exact equivalents in Greek. For instance, the word ’State’ can be translated as ‘Politeia’, but in English, it typically means each of the federal states constituting the United States, whereas in Greek, it refers to the organization of a city-state or the form of government. </a:t>
            </a:r>
            <a:r>
              <a:rPr lang="en-US" sz="1800" b="0" i="0" u="none" strike="noStrike" baseline="0" dirty="0">
                <a:latin typeface="CMBX10"/>
              </a:rPr>
              <a:t>Finally we have the Entity polysemy challenge: </a:t>
            </a:r>
            <a:r>
              <a:rPr lang="en-US" sz="1800" b="0" i="0" u="none" strike="noStrike" baseline="0" dirty="0">
                <a:latin typeface="CMR10"/>
              </a:rPr>
              <a:t>Certain words have multiple meanings in Greek. For example, the word ‘Transcript’ can refer to a general written or printed material, but it can also refer to a record study of a student .</a:t>
            </a:r>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8</a:t>
            </a:fld>
            <a:endParaRPr lang="en-US"/>
          </a:p>
        </p:txBody>
      </p:sp>
    </p:spTree>
    <p:extLst>
      <p:ext uri="{BB962C8B-B14F-4D97-AF65-F5344CB8AC3E}">
        <p14:creationId xmlns:p14="http://schemas.microsoft.com/office/powerpoint/2010/main" val="2913097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While Gpt-3.5 Turbo performed excellent in the translation process, we continued to refine the schema and the questions. Regarding the adjustments, we reorganized the content within sentences, eliminated unnecessary words and refined the sentence structures to sound more natural. Additionally, we corrected table and column names where needed. This was necessary because </a:t>
            </a:r>
            <a:r>
              <a:rPr lang="en-US" sz="1800" b="0" i="0" u="none" strike="noStrike" baseline="0" dirty="0" err="1">
                <a:latin typeface="CMR10"/>
              </a:rPr>
              <a:t>Gpt</a:t>
            </a:r>
            <a:r>
              <a:rPr lang="en-US" sz="1800" b="0" i="0" u="none" strike="noStrike" baseline="0" dirty="0">
                <a:latin typeface="CMR10"/>
              </a:rPr>
              <a:t>, occasionally, did not strictly follow the input keywords provided in the prompt. Instead, it translated the content from scratch.</a:t>
            </a:r>
          </a:p>
          <a:p>
            <a:pPr algn="l"/>
            <a:r>
              <a:rPr lang="en-US" sz="1800" b="0" i="0" u="none" strike="noStrike" baseline="0" dirty="0">
                <a:latin typeface="CMR10"/>
              </a:rPr>
              <a:t>Details of the statistics of the post-editing data can be found in Table 4. The </a:t>
            </a:r>
            <a:r>
              <a:rPr lang="en-US" sz="1800" b="0" i="0" u="none" strike="noStrike" baseline="0" dirty="0">
                <a:latin typeface="CMTI10"/>
              </a:rPr>
              <a:t>is altered </a:t>
            </a:r>
            <a:r>
              <a:rPr lang="en-US" sz="1800" b="0" i="0" u="none" strike="noStrike" baseline="0" dirty="0">
                <a:latin typeface="CMR10"/>
              </a:rPr>
              <a:t>information in the table reveals the percentage of questions that were modified between the initial </a:t>
            </a:r>
            <a:r>
              <a:rPr lang="en-US" sz="1800" b="0" i="0" u="none" strike="noStrike" baseline="0" dirty="0" err="1">
                <a:latin typeface="CMR10"/>
              </a:rPr>
              <a:t>Gpt</a:t>
            </a:r>
            <a:r>
              <a:rPr lang="en-US" sz="1800" b="0" i="0" u="none" strike="noStrike" baseline="0" dirty="0">
                <a:latin typeface="CMR10"/>
              </a:rPr>
              <a:t> translation and the final translated version. As mentioned earlier, each annotator verified and post-edited the </a:t>
            </a:r>
            <a:r>
              <a:rPr lang="en-US" sz="1800" b="0" i="0" u="none" strike="noStrike" baseline="0" dirty="0" err="1">
                <a:latin typeface="CMR10"/>
              </a:rPr>
              <a:t>Gpt</a:t>
            </a:r>
            <a:r>
              <a:rPr lang="en-US" sz="1800" b="0" i="0" u="none" strike="noStrike" baseline="0" dirty="0">
                <a:latin typeface="CMR10"/>
              </a:rPr>
              <a:t> translation. The final translation resulted from a verification process of the post-edits. The </a:t>
            </a:r>
            <a:r>
              <a:rPr lang="en-US" sz="1800" b="0" i="0" u="none" strike="noStrike" baseline="0" dirty="0">
                <a:latin typeface="CMTI10"/>
              </a:rPr>
              <a:t>cross check </a:t>
            </a:r>
            <a:r>
              <a:rPr lang="en-US" sz="1800" b="0" i="0" u="none" strike="noStrike" baseline="0" dirty="0">
                <a:latin typeface="CMR10"/>
              </a:rPr>
              <a:t>information indicates the percentage of disagreement between our annotations (based only on the data that were altered).</a:t>
            </a:r>
          </a:p>
          <a:p>
            <a:pPr algn="l"/>
            <a:endParaRPr lang="en-US" sz="1800" b="0" i="0" u="none" strike="noStrike" baseline="0" dirty="0">
              <a:latin typeface="CMR10"/>
            </a:endParaRPr>
          </a:p>
          <a:p>
            <a:pPr algn="l"/>
            <a:endParaRPr lang="el-GR" dirty="0"/>
          </a:p>
        </p:txBody>
      </p:sp>
      <p:sp>
        <p:nvSpPr>
          <p:cNvPr id="4" name="Slide Number Placeholder 3"/>
          <p:cNvSpPr>
            <a:spLocks noGrp="1"/>
          </p:cNvSpPr>
          <p:nvPr>
            <p:ph type="sldNum" sz="quarter" idx="5"/>
          </p:nvPr>
        </p:nvSpPr>
        <p:spPr/>
        <p:txBody>
          <a:bodyPr/>
          <a:lstStyle/>
          <a:p>
            <a:fld id="{5C8EBDBD-B5B6-4C5C-8990-1648C105756E}" type="slidenum">
              <a:rPr lang="en-US" smtClean="0"/>
              <a:t>9</a:t>
            </a:fld>
            <a:endParaRPr lang="en-US"/>
          </a:p>
        </p:txBody>
      </p:sp>
    </p:spTree>
    <p:extLst>
      <p:ext uri="{BB962C8B-B14F-4D97-AF65-F5344CB8AC3E}">
        <p14:creationId xmlns:p14="http://schemas.microsoft.com/office/powerpoint/2010/main" val="345453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42B-6720-F9F8-F233-1F9E962E8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EB4BF4B-8D96-C7EC-9437-6BC8DAF45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49A22B7-2B9A-3AE6-98D1-BB9971556951}"/>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185FAD00-B181-4394-AD85-963458F85C3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1A47B6C-575A-4463-502C-879840D6FB99}"/>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409362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B5F-A247-37B4-6650-153DAFEA2A9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4BD4307-3E63-A031-AD22-F1A91810B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9CAF377-2D39-2EBF-E10F-BF48D6257AB9}"/>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047D7257-E2A9-06AA-5E47-EF96D0B23B1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303F0CF-321A-4394-AD76-4BDA23DF63D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0151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206053-3106-16D4-F012-AFDEA567B5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A9F6D7A8-88EE-4525-8184-54A6DC019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81A3DA7E-6513-8030-26A0-22188E983570}"/>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59AAB345-FA0D-31A4-CC11-F2E44E1F793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C7A83FF-3E9B-D065-4049-26A7432D196A}"/>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5081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6842-6251-2A28-C103-4A6F4BFB015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85074912-4C03-C3E6-1083-511A12D23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85FB39F-2EE2-5523-2335-85E86D23A4A4}"/>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9C44417D-764D-DCCB-20BC-4ECA9BD8B66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930237E-E066-1D16-36BF-3CDED0546F6B}"/>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83212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CE2-90A1-DAE5-1CD5-239709703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B6D32CB9-EEFE-96B5-BA4B-73DF8CD91A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17465-F608-D57B-A36C-664CD3A4738A}"/>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1B24A3F9-F6B0-7D7F-4C8C-0E5E20CD678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D8F741A-575F-0CFF-4FA4-20798D7B44F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53258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C6F3-2953-3B61-C7AC-3BD471D3F1DF}"/>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565CE710-1AA0-48CE-C5A4-4F8984F80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D78FC4E7-FC94-5050-5102-93C8F17F7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1A33747-ADC8-55B3-3847-82BB7CDF0471}"/>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6" name="Footer Placeholder 5">
            <a:extLst>
              <a:ext uri="{FF2B5EF4-FFF2-40B4-BE49-F238E27FC236}">
                <a16:creationId xmlns:a16="http://schemas.microsoft.com/office/drawing/2014/main" id="{94439264-33F8-CBC6-49E8-EB3A87AF98D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6C7BD-EC9E-1A10-9770-76353090EBA3}"/>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417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E6A2-35A3-508C-266D-8B7CD8371A9B}"/>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4FB3D1F-48DF-7C26-3313-6B53666E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3D126-869D-14E9-E116-CC350987B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C9A22969-31C5-68DD-EE6C-0FD6272C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E4AD4B-7F78-3226-22AD-BD21F02C7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5F54040-5E12-B613-90EF-38B2684C249B}"/>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8" name="Footer Placeholder 7">
            <a:extLst>
              <a:ext uri="{FF2B5EF4-FFF2-40B4-BE49-F238E27FC236}">
                <a16:creationId xmlns:a16="http://schemas.microsoft.com/office/drawing/2014/main" id="{738F8376-87A6-345A-06F9-202A8AAF8BEB}"/>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4E54D0-3CE8-2E3B-1815-C88159592D41}"/>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6901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C374-5954-17C3-797E-5BA28D99DE6B}"/>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5757B8FE-E89B-93E8-5815-85029EDF3323}"/>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4" name="Footer Placeholder 3">
            <a:extLst>
              <a:ext uri="{FF2B5EF4-FFF2-40B4-BE49-F238E27FC236}">
                <a16:creationId xmlns:a16="http://schemas.microsoft.com/office/drawing/2014/main" id="{8E577F6E-26FE-41B5-1707-FC61706360FE}"/>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F121DE2-5CE7-09C1-662C-1B6798D08578}"/>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192070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FB045-9365-865F-C28B-E4C6AC65B772}"/>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3" name="Footer Placeholder 2">
            <a:extLst>
              <a:ext uri="{FF2B5EF4-FFF2-40B4-BE49-F238E27FC236}">
                <a16:creationId xmlns:a16="http://schemas.microsoft.com/office/drawing/2014/main" id="{1594E8C7-0B85-FF96-0452-A7A61C94AE0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C82B556-B5C9-5341-E61E-A8268D4E6124}"/>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284718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1121-99EE-A386-7E82-EDBDFE3F9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B642A3F-67AC-1912-B6F5-0D0476391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4F1C7B0-04C5-BEEC-7332-4E1E34B56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591B2-4348-A83C-1A4F-E98EEB6B26E3}"/>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6" name="Footer Placeholder 5">
            <a:extLst>
              <a:ext uri="{FF2B5EF4-FFF2-40B4-BE49-F238E27FC236}">
                <a16:creationId xmlns:a16="http://schemas.microsoft.com/office/drawing/2014/main" id="{242CBCE9-4CCD-7F41-24B8-D3B1C46115F4}"/>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4B590258-9625-E7C5-0B5A-1860050E2CC5}"/>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35810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F3E0-9C35-0EE6-7AC9-0416A3722C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98C7CD4-C008-685C-DDCE-96528B4C7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8646C8-C743-B5B2-BEA9-C933A61CB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27BA6-C9CB-6DB4-367D-8BB16939C434}"/>
              </a:ext>
            </a:extLst>
          </p:cNvPr>
          <p:cNvSpPr>
            <a:spLocks noGrp="1"/>
          </p:cNvSpPr>
          <p:nvPr>
            <p:ph type="dt" sz="half" idx="10"/>
          </p:nvPr>
        </p:nvSpPr>
        <p:spPr/>
        <p:txBody>
          <a:bodyPr/>
          <a:lstStyle/>
          <a:p>
            <a:fld id="{84196782-5064-4F60-81B4-A0AB91B324D3}" type="datetimeFigureOut">
              <a:rPr lang="el-GR" smtClean="0"/>
              <a:t>24/6/2024</a:t>
            </a:fld>
            <a:endParaRPr lang="el-GR"/>
          </a:p>
        </p:txBody>
      </p:sp>
      <p:sp>
        <p:nvSpPr>
          <p:cNvPr id="6" name="Footer Placeholder 5">
            <a:extLst>
              <a:ext uri="{FF2B5EF4-FFF2-40B4-BE49-F238E27FC236}">
                <a16:creationId xmlns:a16="http://schemas.microsoft.com/office/drawing/2014/main" id="{EE14E5E9-583A-8A2D-A91D-7A1C93C464C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5B5366B-A821-47C7-791D-BB2EE650B98F}"/>
              </a:ext>
            </a:extLst>
          </p:cNvPr>
          <p:cNvSpPr>
            <a:spLocks noGrp="1"/>
          </p:cNvSpPr>
          <p:nvPr>
            <p:ph type="sldNum" sz="quarter" idx="12"/>
          </p:nvPr>
        </p:nvSpPr>
        <p:spPr/>
        <p:txBody>
          <a:bodyPr/>
          <a:lstStyle/>
          <a:p>
            <a:fld id="{2E8CE445-2FD3-49CE-ACEE-45242FC2DC86}" type="slidenum">
              <a:rPr lang="el-GR" smtClean="0"/>
              <a:t>‹#›</a:t>
            </a:fld>
            <a:endParaRPr lang="el-GR"/>
          </a:p>
        </p:txBody>
      </p:sp>
    </p:spTree>
    <p:extLst>
      <p:ext uri="{BB962C8B-B14F-4D97-AF65-F5344CB8AC3E}">
        <p14:creationId xmlns:p14="http://schemas.microsoft.com/office/powerpoint/2010/main" val="623316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E8A5B-F37D-C730-DE55-9D3CB3491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53CE6C90-EA55-A955-FB8A-7898179D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FC8D74F-8E67-3756-12E8-5315FAD5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96782-5064-4F60-81B4-A0AB91B324D3}" type="datetimeFigureOut">
              <a:rPr lang="el-GR" smtClean="0"/>
              <a:t>24/6/2024</a:t>
            </a:fld>
            <a:endParaRPr lang="el-GR"/>
          </a:p>
        </p:txBody>
      </p:sp>
      <p:sp>
        <p:nvSpPr>
          <p:cNvPr id="5" name="Footer Placeholder 4">
            <a:extLst>
              <a:ext uri="{FF2B5EF4-FFF2-40B4-BE49-F238E27FC236}">
                <a16:creationId xmlns:a16="http://schemas.microsoft.com/office/drawing/2014/main" id="{439B328E-856D-1FDE-27C2-5C526D3ED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1A36B2FF-AF7F-8891-0F19-B5EBA862A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8CE445-2FD3-49CE-ACEE-45242FC2DC86}" type="slidenum">
              <a:rPr lang="el-GR" smtClean="0"/>
              <a:t>‹#›</a:t>
            </a:fld>
            <a:endParaRPr lang="el-GR"/>
          </a:p>
        </p:txBody>
      </p:sp>
    </p:spTree>
    <p:extLst>
      <p:ext uri="{BB962C8B-B14F-4D97-AF65-F5344CB8AC3E}">
        <p14:creationId xmlns:p14="http://schemas.microsoft.com/office/powerpoint/2010/main" val="7886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5F30-842B-7735-17E1-0FEED8F5401D}"/>
              </a:ext>
            </a:extLst>
          </p:cNvPr>
          <p:cNvSpPr>
            <a:spLocks noGrp="1"/>
          </p:cNvSpPr>
          <p:nvPr>
            <p:ph type="ctrTitle"/>
          </p:nvPr>
        </p:nvSpPr>
        <p:spPr/>
        <p:txBody>
          <a:bodyPr>
            <a:normAutofit/>
          </a:bodyPr>
          <a:lstStyle/>
          <a:p>
            <a:r>
              <a:rPr lang="en-US" dirty="0"/>
              <a:t>Gr-Spider: Revealing the Power of Greek Text-to-SQL</a:t>
            </a:r>
            <a:endParaRPr lang="el-GR" dirty="0"/>
          </a:p>
        </p:txBody>
      </p:sp>
      <p:sp>
        <p:nvSpPr>
          <p:cNvPr id="3" name="Subtitle 2">
            <a:extLst>
              <a:ext uri="{FF2B5EF4-FFF2-40B4-BE49-F238E27FC236}">
                <a16:creationId xmlns:a16="http://schemas.microsoft.com/office/drawing/2014/main" id="{7AFA62F2-6D4C-E57A-28C3-B6BA63598A54}"/>
              </a:ext>
            </a:extLst>
          </p:cNvPr>
          <p:cNvSpPr>
            <a:spLocks noGrp="1"/>
          </p:cNvSpPr>
          <p:nvPr>
            <p:ph type="subTitle" idx="1"/>
          </p:nvPr>
        </p:nvSpPr>
        <p:spPr>
          <a:xfrm>
            <a:off x="819150" y="3792538"/>
            <a:ext cx="10553700" cy="2271378"/>
          </a:xfrm>
        </p:spPr>
        <p:txBody>
          <a:bodyPr>
            <a:normAutofit/>
          </a:bodyPr>
          <a:lstStyle/>
          <a:p>
            <a:pPr>
              <a:lnSpc>
                <a:spcPct val="107000"/>
              </a:lnSpc>
              <a:spcAft>
                <a:spcPts val="800"/>
              </a:spcAft>
            </a:pPr>
            <a:r>
              <a:rPr lang="en-US" dirty="0"/>
              <a:t>Panagiotis Korovesis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dirty="0"/>
              <a:t>Ioannis Fourfouris</a:t>
            </a: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endParaRPr lang="en-US" kern="100" baseline="300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en-US" dirty="0"/>
              <a:t>National and Kapodistrian University of Athens</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0782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15D1-4160-B4C1-823A-B008ED876B97}"/>
              </a:ext>
            </a:extLst>
          </p:cNvPr>
          <p:cNvSpPr>
            <a:spLocks noGrp="1"/>
          </p:cNvSpPr>
          <p:nvPr>
            <p:ph type="title"/>
          </p:nvPr>
        </p:nvSpPr>
        <p:spPr/>
        <p:txBody>
          <a:bodyPr/>
          <a:lstStyle/>
          <a:p>
            <a:r>
              <a:rPr lang="en-US" dirty="0"/>
              <a:t>Experiments</a:t>
            </a:r>
            <a:endParaRPr lang="el-GR" dirty="0"/>
          </a:p>
        </p:txBody>
      </p:sp>
      <p:sp>
        <p:nvSpPr>
          <p:cNvPr id="3" name="Content Placeholder 2">
            <a:extLst>
              <a:ext uri="{FF2B5EF4-FFF2-40B4-BE49-F238E27FC236}">
                <a16:creationId xmlns:a16="http://schemas.microsoft.com/office/drawing/2014/main" id="{30BEDED6-3D5C-0A06-88DB-3BF05A4FAF56}"/>
              </a:ext>
            </a:extLst>
          </p:cNvPr>
          <p:cNvSpPr>
            <a:spLocks noGrp="1"/>
          </p:cNvSpPr>
          <p:nvPr>
            <p:ph idx="1"/>
          </p:nvPr>
        </p:nvSpPr>
        <p:spPr/>
        <p:txBody>
          <a:bodyPr/>
          <a:lstStyle/>
          <a:p>
            <a:r>
              <a:rPr lang="en-US" dirty="0"/>
              <a:t>Two baseline Text-to-SQL models were used to evaluate the dataset:</a:t>
            </a:r>
          </a:p>
          <a:p>
            <a:pPr lvl="1"/>
            <a:r>
              <a:rPr lang="en-US" dirty="0"/>
              <a:t>RAT-SQL</a:t>
            </a:r>
          </a:p>
          <a:p>
            <a:pPr lvl="1"/>
            <a:r>
              <a:rPr lang="en-US" dirty="0"/>
              <a:t>DAIL-SQL</a:t>
            </a:r>
          </a:p>
          <a:p>
            <a:r>
              <a:rPr lang="en-US" dirty="0"/>
              <a:t>A new baseline for each model was needed to make meaningful comparisons.</a:t>
            </a:r>
          </a:p>
        </p:txBody>
      </p:sp>
    </p:spTree>
    <p:extLst>
      <p:ext uri="{BB962C8B-B14F-4D97-AF65-F5344CB8AC3E}">
        <p14:creationId xmlns:p14="http://schemas.microsoft.com/office/powerpoint/2010/main" val="420082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4E8F-1A7D-E2E0-E974-C499F3712E01}"/>
              </a:ext>
            </a:extLst>
          </p:cNvPr>
          <p:cNvSpPr>
            <a:spLocks noGrp="1"/>
          </p:cNvSpPr>
          <p:nvPr>
            <p:ph type="title"/>
          </p:nvPr>
        </p:nvSpPr>
        <p:spPr/>
        <p:txBody>
          <a:bodyPr/>
          <a:lstStyle/>
          <a:p>
            <a:r>
              <a:rPr lang="en-US" dirty="0"/>
              <a:t>Experiments:</a:t>
            </a:r>
            <a:br>
              <a:rPr lang="en-US" dirty="0"/>
            </a:br>
            <a:r>
              <a:rPr lang="en-US" dirty="0"/>
              <a:t>RAT-SQL</a:t>
            </a:r>
            <a:endParaRPr lang="el-GR" dirty="0"/>
          </a:p>
        </p:txBody>
      </p:sp>
      <p:sp>
        <p:nvSpPr>
          <p:cNvPr id="3" name="Content Placeholder 2">
            <a:extLst>
              <a:ext uri="{FF2B5EF4-FFF2-40B4-BE49-F238E27FC236}">
                <a16:creationId xmlns:a16="http://schemas.microsoft.com/office/drawing/2014/main" id="{CD6AD440-E8B1-5045-69DD-9B3CBF103B2E}"/>
              </a:ext>
            </a:extLst>
          </p:cNvPr>
          <p:cNvSpPr>
            <a:spLocks noGrp="1"/>
          </p:cNvSpPr>
          <p:nvPr>
            <p:ph idx="1"/>
          </p:nvPr>
        </p:nvSpPr>
        <p:spPr>
          <a:xfrm>
            <a:off x="838201" y="1825625"/>
            <a:ext cx="10604156" cy="4351338"/>
          </a:xfrm>
        </p:spPr>
        <p:txBody>
          <a:bodyPr>
            <a:normAutofit/>
          </a:bodyPr>
          <a:lstStyle/>
          <a:p>
            <a:r>
              <a:rPr lang="en-US" dirty="0"/>
              <a:t>Encodes the schema along with each question.</a:t>
            </a:r>
          </a:p>
          <a:p>
            <a:r>
              <a:rPr lang="en-US" dirty="0"/>
              <a:t>Performs schema linking by:</a:t>
            </a:r>
          </a:p>
          <a:p>
            <a:pPr marL="1371600" lvl="2" indent="-457200">
              <a:buFont typeface="+mj-lt"/>
              <a:buAutoNum type="arabicPeriod"/>
            </a:pPr>
            <a:r>
              <a:rPr lang="en-US" dirty="0"/>
              <a:t>lemmatizing questions, schema info using the </a:t>
            </a:r>
            <a:r>
              <a:rPr lang="en-US" dirty="0" err="1"/>
              <a:t>simplemma</a:t>
            </a:r>
            <a:r>
              <a:rPr lang="en-US" dirty="0"/>
              <a:t> library</a:t>
            </a:r>
          </a:p>
          <a:p>
            <a:pPr marL="1371600" lvl="2" indent="-457200">
              <a:buFont typeface="+mj-lt"/>
              <a:buAutoNum type="arabicPeriod"/>
            </a:pPr>
            <a:r>
              <a:rPr lang="en-US" dirty="0"/>
              <a:t>similarity search on lemmatized terms.</a:t>
            </a:r>
          </a:p>
          <a:p>
            <a:r>
              <a:rPr lang="en-US" dirty="0"/>
              <a:t>Incorporates multilingual language models:</a:t>
            </a:r>
          </a:p>
          <a:p>
            <a:pPr lvl="1"/>
            <a:r>
              <a:rPr lang="en-US" dirty="0"/>
              <a:t>mT5-large, </a:t>
            </a:r>
            <a:r>
              <a:rPr lang="en-US" dirty="0" err="1"/>
              <a:t>mBart</a:t>
            </a:r>
            <a:endParaRPr lang="en-US" dirty="0"/>
          </a:p>
          <a:p>
            <a:r>
              <a:rPr lang="en-US" dirty="0"/>
              <a:t>Extensions:</a:t>
            </a:r>
          </a:p>
          <a:p>
            <a:pPr lvl="1"/>
            <a:r>
              <a:rPr lang="en-US" dirty="0"/>
              <a:t>Added support for mT5-base.</a:t>
            </a:r>
          </a:p>
          <a:p>
            <a:pPr lvl="1"/>
            <a:r>
              <a:rPr lang="en-US" dirty="0"/>
              <a:t>Added option for stanza lemmatizer</a:t>
            </a:r>
          </a:p>
        </p:txBody>
      </p:sp>
    </p:spTree>
    <p:extLst>
      <p:ext uri="{BB962C8B-B14F-4D97-AF65-F5344CB8AC3E}">
        <p14:creationId xmlns:p14="http://schemas.microsoft.com/office/powerpoint/2010/main" val="34398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D625-F516-5B52-C92F-4189F80A5ACE}"/>
              </a:ext>
            </a:extLst>
          </p:cNvPr>
          <p:cNvSpPr>
            <a:spLocks noGrp="1"/>
          </p:cNvSpPr>
          <p:nvPr>
            <p:ph type="title"/>
          </p:nvPr>
        </p:nvSpPr>
        <p:spPr/>
        <p:txBody>
          <a:bodyPr/>
          <a:lstStyle/>
          <a:p>
            <a:r>
              <a:rPr lang="en-US" dirty="0"/>
              <a:t>Experiments:</a:t>
            </a:r>
            <a:br>
              <a:rPr lang="en-US" dirty="0"/>
            </a:br>
            <a:r>
              <a:rPr lang="en-US" dirty="0"/>
              <a:t>RAT-SQL - Setup</a:t>
            </a:r>
            <a:endParaRPr lang="el-GR" dirty="0"/>
          </a:p>
        </p:txBody>
      </p:sp>
      <p:pic>
        <p:nvPicPr>
          <p:cNvPr id="5" name="Picture 4">
            <a:extLst>
              <a:ext uri="{FF2B5EF4-FFF2-40B4-BE49-F238E27FC236}">
                <a16:creationId xmlns:a16="http://schemas.microsoft.com/office/drawing/2014/main" id="{1042A51C-AA28-9223-44F8-C9C17240ED53}"/>
              </a:ext>
            </a:extLst>
          </p:cNvPr>
          <p:cNvPicPr>
            <a:picLocks noChangeAspect="1"/>
          </p:cNvPicPr>
          <p:nvPr/>
        </p:nvPicPr>
        <p:blipFill>
          <a:blip r:embed="rId3"/>
          <a:stretch>
            <a:fillRect/>
          </a:stretch>
        </p:blipFill>
        <p:spPr>
          <a:xfrm>
            <a:off x="6478454" y="2600165"/>
            <a:ext cx="5713546" cy="2201366"/>
          </a:xfrm>
          <a:prstGeom prst="rect">
            <a:avLst/>
          </a:prstGeom>
        </p:spPr>
      </p:pic>
      <p:sp>
        <p:nvSpPr>
          <p:cNvPr id="3" name="Content Placeholder 2">
            <a:extLst>
              <a:ext uri="{FF2B5EF4-FFF2-40B4-BE49-F238E27FC236}">
                <a16:creationId xmlns:a16="http://schemas.microsoft.com/office/drawing/2014/main" id="{E83E76CA-C167-CFD5-DF82-03CFFBEC7022}"/>
              </a:ext>
            </a:extLst>
          </p:cNvPr>
          <p:cNvSpPr>
            <a:spLocks noGrp="1"/>
          </p:cNvSpPr>
          <p:nvPr>
            <p:ph idx="1"/>
          </p:nvPr>
        </p:nvSpPr>
        <p:spPr>
          <a:xfrm>
            <a:off x="838200" y="1825625"/>
            <a:ext cx="5834449" cy="4351338"/>
          </a:xfrm>
        </p:spPr>
        <p:txBody>
          <a:bodyPr>
            <a:normAutofit fontScale="92500"/>
          </a:bodyPr>
          <a:lstStyle/>
          <a:p>
            <a:r>
              <a:rPr lang="en-US" sz="2600" dirty="0"/>
              <a:t>Existing studies use the original English schema for experiments, regardless of the language of the questions, resulting in a lack of schema linking for non-English languages.</a:t>
            </a:r>
          </a:p>
          <a:p>
            <a:r>
              <a:rPr lang="en-US" sz="2600" dirty="0"/>
              <a:t>We introduce a novel approach by translating both column and table names.</a:t>
            </a:r>
          </a:p>
          <a:p>
            <a:r>
              <a:rPr lang="en-US" sz="2600" dirty="0"/>
              <a:t>Training was performed using mT5-base.</a:t>
            </a:r>
          </a:p>
          <a:p>
            <a:r>
              <a:rPr lang="en-US" sz="2600" dirty="0"/>
              <a:t>All scores shown are derived by inferencing the dev set.</a:t>
            </a:r>
            <a:endParaRPr lang="el-GR" sz="2600" dirty="0"/>
          </a:p>
        </p:txBody>
      </p:sp>
    </p:spTree>
    <p:extLst>
      <p:ext uri="{BB962C8B-B14F-4D97-AF65-F5344CB8AC3E}">
        <p14:creationId xmlns:p14="http://schemas.microsoft.com/office/powerpoint/2010/main" val="318712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8FF2-62AC-7382-FD24-B51E32DDEB0B}"/>
              </a:ext>
            </a:extLst>
          </p:cNvPr>
          <p:cNvSpPr>
            <a:spLocks noGrp="1"/>
          </p:cNvSpPr>
          <p:nvPr>
            <p:ph type="title"/>
          </p:nvPr>
        </p:nvSpPr>
        <p:spPr/>
        <p:txBody>
          <a:bodyPr/>
          <a:lstStyle/>
          <a:p>
            <a:r>
              <a:rPr lang="en-US" dirty="0"/>
              <a:t>Experiments:</a:t>
            </a:r>
            <a:br>
              <a:rPr lang="en-US" dirty="0"/>
            </a:br>
            <a:r>
              <a:rPr lang="en-US" dirty="0"/>
              <a:t>RAT-SQL – Results (1/2)</a:t>
            </a:r>
            <a:endParaRPr lang="el-GR" dirty="0"/>
          </a:p>
        </p:txBody>
      </p:sp>
      <p:pic>
        <p:nvPicPr>
          <p:cNvPr id="5" name="Picture 4">
            <a:extLst>
              <a:ext uri="{FF2B5EF4-FFF2-40B4-BE49-F238E27FC236}">
                <a16:creationId xmlns:a16="http://schemas.microsoft.com/office/drawing/2014/main" id="{A26DB998-3F50-0338-1D7D-12A7BFC63AF0}"/>
              </a:ext>
            </a:extLst>
          </p:cNvPr>
          <p:cNvPicPr>
            <a:picLocks noChangeAspect="1"/>
          </p:cNvPicPr>
          <p:nvPr/>
        </p:nvPicPr>
        <p:blipFill>
          <a:blip r:embed="rId3"/>
          <a:stretch>
            <a:fillRect/>
          </a:stretch>
        </p:blipFill>
        <p:spPr>
          <a:xfrm>
            <a:off x="2656492" y="1741378"/>
            <a:ext cx="6879012" cy="849376"/>
          </a:xfrm>
          <a:prstGeom prst="rect">
            <a:avLst/>
          </a:prstGeom>
        </p:spPr>
      </p:pic>
      <p:sp>
        <p:nvSpPr>
          <p:cNvPr id="6" name="TextBox 5">
            <a:extLst>
              <a:ext uri="{FF2B5EF4-FFF2-40B4-BE49-F238E27FC236}">
                <a16:creationId xmlns:a16="http://schemas.microsoft.com/office/drawing/2014/main" id="{801DEA00-2D5E-4E42-48E4-BD0E0FCF55E8}"/>
              </a:ext>
            </a:extLst>
          </p:cNvPr>
          <p:cNvSpPr txBox="1"/>
          <p:nvPr/>
        </p:nvSpPr>
        <p:spPr>
          <a:xfrm>
            <a:off x="9878799" y="365125"/>
            <a:ext cx="2110483" cy="1477328"/>
          </a:xfrm>
          <a:prstGeom prst="rect">
            <a:avLst/>
          </a:prstGeom>
          <a:noFill/>
          <a:ln>
            <a:solidFill>
              <a:schemeClr val="tx1"/>
            </a:solidFill>
          </a:ln>
        </p:spPr>
        <p:txBody>
          <a:bodyPr wrap="square" rtlCol="0">
            <a:spAutoFit/>
          </a:bodyPr>
          <a:lstStyle/>
          <a:p>
            <a:r>
              <a:rPr lang="en-US" dirty="0"/>
              <a:t>The baseline for our comparisons resulted by training RAT-SQL on Mini Spider.</a:t>
            </a:r>
            <a:endParaRPr lang="el-GR" dirty="0"/>
          </a:p>
        </p:txBody>
      </p:sp>
      <p:pic>
        <p:nvPicPr>
          <p:cNvPr id="8" name="Picture 7">
            <a:extLst>
              <a:ext uri="{FF2B5EF4-FFF2-40B4-BE49-F238E27FC236}">
                <a16:creationId xmlns:a16="http://schemas.microsoft.com/office/drawing/2014/main" id="{3E479347-2F80-8698-9A53-920AB59A1E0A}"/>
              </a:ext>
            </a:extLst>
          </p:cNvPr>
          <p:cNvPicPr>
            <a:picLocks noChangeAspect="1"/>
          </p:cNvPicPr>
          <p:nvPr/>
        </p:nvPicPr>
        <p:blipFill>
          <a:blip r:embed="rId4"/>
          <a:stretch>
            <a:fillRect/>
          </a:stretch>
        </p:blipFill>
        <p:spPr>
          <a:xfrm>
            <a:off x="2773066" y="2641444"/>
            <a:ext cx="6645868" cy="1665922"/>
          </a:xfrm>
          <a:prstGeom prst="rect">
            <a:avLst/>
          </a:prstGeom>
        </p:spPr>
      </p:pic>
      <p:cxnSp>
        <p:nvCxnSpPr>
          <p:cNvPr id="14" name="Straight Connector 13">
            <a:extLst>
              <a:ext uri="{FF2B5EF4-FFF2-40B4-BE49-F238E27FC236}">
                <a16:creationId xmlns:a16="http://schemas.microsoft.com/office/drawing/2014/main" id="{D9F1D9B7-BDB3-2E37-88A7-ADADB93B9607}"/>
              </a:ext>
            </a:extLst>
          </p:cNvPr>
          <p:cNvCxnSpPr>
            <a:cxnSpLocks/>
            <a:stCxn id="6" idx="1"/>
          </p:cNvCxnSpPr>
          <p:nvPr/>
        </p:nvCxnSpPr>
        <p:spPr>
          <a:xfrm flipH="1">
            <a:off x="9418934" y="1103789"/>
            <a:ext cx="459865" cy="73866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DC68B56-D3AF-AA69-0008-212875FF6E1D}"/>
              </a:ext>
            </a:extLst>
          </p:cNvPr>
          <p:cNvSpPr txBox="1"/>
          <p:nvPr/>
        </p:nvSpPr>
        <p:spPr>
          <a:xfrm>
            <a:off x="838201" y="4646216"/>
            <a:ext cx="1064830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Models trained on Mini Gr Spider dataset performed worse than their English counterpart.</a:t>
            </a:r>
          </a:p>
          <a:p>
            <a:pPr marL="285750" indent="-285750">
              <a:buFont typeface="Arial" panose="020B0604020202020204" pitchFamily="34" charset="0"/>
              <a:buChar char="•"/>
            </a:pPr>
            <a:r>
              <a:rPr lang="en-US" sz="2400" dirty="0"/>
              <a:t>It appears that column/table matching had minimal impact on the accuracy.</a:t>
            </a:r>
          </a:p>
          <a:p>
            <a:pPr marL="742950" lvl="1" indent="-285750">
              <a:buFont typeface="Arial" panose="020B0604020202020204" pitchFamily="34" charset="0"/>
              <a:buChar char="•"/>
            </a:pPr>
            <a:r>
              <a:rPr lang="en-US" sz="2400" dirty="0"/>
              <a:t>We anticipate that the significance of accurate schema linking will become evident during inference with the translated test set</a:t>
            </a:r>
            <a:endParaRPr lang="el-GR" sz="2400" b="1" dirty="0"/>
          </a:p>
        </p:txBody>
      </p:sp>
      <p:sp>
        <p:nvSpPr>
          <p:cNvPr id="17" name="TextBox 16">
            <a:extLst>
              <a:ext uri="{FF2B5EF4-FFF2-40B4-BE49-F238E27FC236}">
                <a16:creationId xmlns:a16="http://schemas.microsoft.com/office/drawing/2014/main" id="{EC669BBF-9DFE-F90F-262F-CA320D3C0798}"/>
              </a:ext>
            </a:extLst>
          </p:cNvPr>
          <p:cNvSpPr txBox="1"/>
          <p:nvPr/>
        </p:nvSpPr>
        <p:spPr>
          <a:xfrm>
            <a:off x="267129" y="2875003"/>
            <a:ext cx="1632242" cy="369332"/>
          </a:xfrm>
          <a:prstGeom prst="rect">
            <a:avLst/>
          </a:prstGeom>
          <a:noFill/>
          <a:ln>
            <a:solidFill>
              <a:schemeClr val="tx1"/>
            </a:solidFill>
          </a:ln>
        </p:spPr>
        <p:txBody>
          <a:bodyPr wrap="none" rtlCol="0">
            <a:spAutoFit/>
          </a:bodyPr>
          <a:lstStyle/>
          <a:p>
            <a:r>
              <a:rPr lang="en-US" dirty="0"/>
              <a:t>Optimal Greek</a:t>
            </a:r>
            <a:endParaRPr lang="el-GR" dirty="0"/>
          </a:p>
        </p:txBody>
      </p:sp>
      <p:cxnSp>
        <p:nvCxnSpPr>
          <p:cNvPr id="19" name="Straight Connector 18">
            <a:extLst>
              <a:ext uri="{FF2B5EF4-FFF2-40B4-BE49-F238E27FC236}">
                <a16:creationId xmlns:a16="http://schemas.microsoft.com/office/drawing/2014/main" id="{2D1F5634-A739-5C19-6AA3-A729816CC65A}"/>
              </a:ext>
            </a:extLst>
          </p:cNvPr>
          <p:cNvCxnSpPr>
            <a:cxnSpLocks/>
            <a:stCxn id="17" idx="3"/>
          </p:cNvCxnSpPr>
          <p:nvPr/>
        </p:nvCxnSpPr>
        <p:spPr>
          <a:xfrm>
            <a:off x="1899371" y="3059669"/>
            <a:ext cx="99794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6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9265-9EF4-993C-7C89-BEAF805F3C2C}"/>
              </a:ext>
            </a:extLst>
          </p:cNvPr>
          <p:cNvSpPr>
            <a:spLocks noGrp="1"/>
          </p:cNvSpPr>
          <p:nvPr>
            <p:ph type="title"/>
          </p:nvPr>
        </p:nvSpPr>
        <p:spPr/>
        <p:txBody>
          <a:bodyPr>
            <a:normAutofit/>
          </a:bodyPr>
          <a:lstStyle/>
          <a:p>
            <a:r>
              <a:rPr lang="en-US" dirty="0"/>
              <a:t>Experiments:</a:t>
            </a:r>
            <a:br>
              <a:rPr lang="en-US" dirty="0"/>
            </a:br>
            <a:r>
              <a:rPr lang="en-US" dirty="0"/>
              <a:t>RAT-SQL – Results (2/2)</a:t>
            </a:r>
            <a:endParaRPr lang="el-GR" dirty="0"/>
          </a:p>
        </p:txBody>
      </p:sp>
      <p:sp>
        <p:nvSpPr>
          <p:cNvPr id="6" name="TextBox 5">
            <a:extLst>
              <a:ext uri="{FF2B5EF4-FFF2-40B4-BE49-F238E27FC236}">
                <a16:creationId xmlns:a16="http://schemas.microsoft.com/office/drawing/2014/main" id="{8DCACE39-C18D-73B6-5D4F-ECC66421DF3A}"/>
              </a:ext>
            </a:extLst>
          </p:cNvPr>
          <p:cNvSpPr txBox="1"/>
          <p:nvPr/>
        </p:nvSpPr>
        <p:spPr>
          <a:xfrm>
            <a:off x="838200" y="1972639"/>
            <a:ext cx="1012432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Is manual translation of datasets and training of language-specific models still necessary?</a:t>
            </a:r>
          </a:p>
          <a:p>
            <a:pPr marL="742950" lvl="1" indent="-285750">
              <a:buFont typeface="Arial" panose="020B0604020202020204" pitchFamily="34" charset="0"/>
              <a:buChar char="•"/>
            </a:pPr>
            <a:r>
              <a:rPr lang="en-US" sz="2400" dirty="0"/>
              <a:t>Direct Multilingual Model Approach: Training a multilingual model solely in one language and directly inferring it in the target language.</a:t>
            </a:r>
          </a:p>
          <a:p>
            <a:pPr marL="742950" lvl="1" indent="-285750">
              <a:buFont typeface="Arial" panose="020B0604020202020204" pitchFamily="34" charset="0"/>
              <a:buChar char="•"/>
            </a:pPr>
            <a:r>
              <a:rPr lang="en-US" sz="2400" dirty="0"/>
              <a:t>Machine Translation Approach: </a:t>
            </a:r>
          </a:p>
          <a:p>
            <a:pPr marL="1200150" lvl="2" indent="-285750">
              <a:buFont typeface="Arial" panose="020B0604020202020204" pitchFamily="34" charset="0"/>
              <a:buChar char="•"/>
            </a:pPr>
            <a:r>
              <a:rPr lang="en-US" sz="2400" dirty="0"/>
              <a:t>Translate questions using LLMs to the model’s train language.</a:t>
            </a:r>
          </a:p>
          <a:p>
            <a:pPr marL="1200150" lvl="2" indent="-285750">
              <a:buFont typeface="Arial" panose="020B0604020202020204" pitchFamily="34" charset="0"/>
              <a:buChar char="•"/>
            </a:pPr>
            <a:r>
              <a:rPr lang="en-US" sz="2400" dirty="0"/>
              <a:t>Inference the model with them.</a:t>
            </a:r>
          </a:p>
          <a:p>
            <a:pPr marL="742950" lvl="1" indent="-285750">
              <a:buFont typeface="Arial" panose="020B0604020202020204" pitchFamily="34" charset="0"/>
              <a:buChar char="•"/>
            </a:pPr>
            <a:endParaRPr lang="el-GR" sz="2400" dirty="0"/>
          </a:p>
        </p:txBody>
      </p:sp>
      <p:pic>
        <p:nvPicPr>
          <p:cNvPr id="10" name="Picture 9">
            <a:extLst>
              <a:ext uri="{FF2B5EF4-FFF2-40B4-BE49-F238E27FC236}">
                <a16:creationId xmlns:a16="http://schemas.microsoft.com/office/drawing/2014/main" id="{4BD3A5F2-4A89-E68B-1177-E12451EE86E1}"/>
              </a:ext>
            </a:extLst>
          </p:cNvPr>
          <p:cNvPicPr>
            <a:picLocks noChangeAspect="1"/>
          </p:cNvPicPr>
          <p:nvPr/>
        </p:nvPicPr>
        <p:blipFill>
          <a:blip r:embed="rId3"/>
          <a:stretch>
            <a:fillRect/>
          </a:stretch>
        </p:blipFill>
        <p:spPr>
          <a:xfrm>
            <a:off x="2642359" y="4560914"/>
            <a:ext cx="6907281" cy="1931961"/>
          </a:xfrm>
          <a:prstGeom prst="rect">
            <a:avLst/>
          </a:prstGeom>
        </p:spPr>
      </p:pic>
    </p:spTree>
    <p:extLst>
      <p:ext uri="{BB962C8B-B14F-4D97-AF65-F5344CB8AC3E}">
        <p14:creationId xmlns:p14="http://schemas.microsoft.com/office/powerpoint/2010/main" val="279202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336F-5404-3E9C-844F-77F0B7036343}"/>
              </a:ext>
            </a:extLst>
          </p:cNvPr>
          <p:cNvSpPr>
            <a:spLocks noGrp="1"/>
          </p:cNvSpPr>
          <p:nvPr>
            <p:ph type="title"/>
          </p:nvPr>
        </p:nvSpPr>
        <p:spPr/>
        <p:txBody>
          <a:bodyPr/>
          <a:lstStyle/>
          <a:p>
            <a:r>
              <a:rPr lang="en-US" dirty="0"/>
              <a:t>Experiments:</a:t>
            </a:r>
            <a:br>
              <a:rPr lang="en-US" dirty="0"/>
            </a:br>
            <a:r>
              <a:rPr lang="en-US" dirty="0"/>
              <a:t>DAIL-SQL</a:t>
            </a:r>
            <a:endParaRPr lang="el-GR" dirty="0"/>
          </a:p>
        </p:txBody>
      </p:sp>
      <p:sp>
        <p:nvSpPr>
          <p:cNvPr id="3" name="Content Placeholder 2">
            <a:extLst>
              <a:ext uri="{FF2B5EF4-FFF2-40B4-BE49-F238E27FC236}">
                <a16:creationId xmlns:a16="http://schemas.microsoft.com/office/drawing/2014/main" id="{C6B57FCB-335F-834F-ADE7-AFBC3051C1A6}"/>
              </a:ext>
            </a:extLst>
          </p:cNvPr>
          <p:cNvSpPr>
            <a:spLocks noGrp="1"/>
          </p:cNvSpPr>
          <p:nvPr>
            <p:ph idx="1"/>
          </p:nvPr>
        </p:nvSpPr>
        <p:spPr/>
        <p:txBody>
          <a:bodyPr>
            <a:normAutofit fontScale="92500" lnSpcReduction="10000"/>
          </a:bodyPr>
          <a:lstStyle/>
          <a:p>
            <a:r>
              <a:rPr lang="en-US" dirty="0"/>
              <a:t>Leverages large open or closed source Large Language Models (LLMs) for the Text-to-SQL task.</a:t>
            </a:r>
          </a:p>
          <a:p>
            <a:r>
              <a:rPr lang="en-US" dirty="0"/>
              <a:t>Focuses on how to represent question, database information, relevant examples in the prompt:</a:t>
            </a:r>
          </a:p>
          <a:p>
            <a:pPr lvl="1"/>
            <a:r>
              <a:rPr lang="en-US" dirty="0"/>
              <a:t>Question Representation (QA): How to represent the question along with the database.</a:t>
            </a:r>
          </a:p>
          <a:p>
            <a:pPr lvl="1"/>
            <a:r>
              <a:rPr lang="en-US" dirty="0"/>
              <a:t>Example Selection (ES): Similarity metrics between question embeddings.</a:t>
            </a:r>
          </a:p>
          <a:p>
            <a:r>
              <a:rPr lang="en-US" dirty="0"/>
              <a:t>Initially performs schema linking, using Stanford Core-NLP</a:t>
            </a:r>
          </a:p>
          <a:p>
            <a:r>
              <a:rPr lang="en-US" dirty="0"/>
              <a:t>Extensions:</a:t>
            </a:r>
          </a:p>
          <a:p>
            <a:pPr lvl="1"/>
            <a:r>
              <a:rPr lang="en-US" dirty="0"/>
              <a:t>Replaced existing lemmatizer with Stanza.</a:t>
            </a:r>
          </a:p>
          <a:p>
            <a:pPr lvl="1"/>
            <a:r>
              <a:rPr lang="en-US" dirty="0"/>
              <a:t>Replaced existing sentence transformer with p</a:t>
            </a:r>
            <a:r>
              <a:rPr lang="en-US" b="0" i="0" dirty="0">
                <a:effectLst/>
                <a:highlight>
                  <a:srgbClr val="FFFFFF"/>
                </a:highlight>
              </a:rPr>
              <a:t>araphrase-multilingual-MiniLM-L12-v2.</a:t>
            </a:r>
            <a:endParaRPr lang="en-US" dirty="0"/>
          </a:p>
          <a:p>
            <a:endParaRPr lang="en-US" dirty="0"/>
          </a:p>
        </p:txBody>
      </p:sp>
    </p:spTree>
    <p:extLst>
      <p:ext uri="{BB962C8B-B14F-4D97-AF65-F5344CB8AC3E}">
        <p14:creationId xmlns:p14="http://schemas.microsoft.com/office/powerpoint/2010/main" val="330198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FE2D-5CCA-81D1-99A2-5D2362855678}"/>
              </a:ext>
            </a:extLst>
          </p:cNvPr>
          <p:cNvSpPr>
            <a:spLocks noGrp="1"/>
          </p:cNvSpPr>
          <p:nvPr>
            <p:ph type="title"/>
          </p:nvPr>
        </p:nvSpPr>
        <p:spPr/>
        <p:txBody>
          <a:bodyPr/>
          <a:lstStyle/>
          <a:p>
            <a:r>
              <a:rPr lang="en-US" dirty="0"/>
              <a:t>Experiments:</a:t>
            </a:r>
            <a:br>
              <a:rPr lang="en-US" dirty="0"/>
            </a:br>
            <a:r>
              <a:rPr lang="en-US" dirty="0"/>
              <a:t>DAIL-SQL - Setup</a:t>
            </a:r>
            <a:endParaRPr lang="el-GR" dirty="0"/>
          </a:p>
        </p:txBody>
      </p:sp>
      <p:sp>
        <p:nvSpPr>
          <p:cNvPr id="3" name="Content Placeholder 2">
            <a:extLst>
              <a:ext uri="{FF2B5EF4-FFF2-40B4-BE49-F238E27FC236}">
                <a16:creationId xmlns:a16="http://schemas.microsoft.com/office/drawing/2014/main" id="{07C7EA83-748E-5AD0-70C4-8FD970D0A1B2}"/>
              </a:ext>
            </a:extLst>
          </p:cNvPr>
          <p:cNvSpPr>
            <a:spLocks noGrp="1"/>
          </p:cNvSpPr>
          <p:nvPr>
            <p:ph idx="1"/>
          </p:nvPr>
        </p:nvSpPr>
        <p:spPr>
          <a:xfrm>
            <a:off x="838199" y="1825625"/>
            <a:ext cx="4607103" cy="4351338"/>
          </a:xfrm>
        </p:spPr>
        <p:txBody>
          <a:bodyPr/>
          <a:lstStyle/>
          <a:p>
            <a:r>
              <a:rPr lang="en-US" dirty="0"/>
              <a:t>“SQL” question representation method for all experiments.</a:t>
            </a:r>
          </a:p>
          <a:p>
            <a:r>
              <a:rPr lang="en-US" dirty="0"/>
              <a:t>“Euclidian Distance of Masked Questions” example selection method for all experiments.</a:t>
            </a:r>
          </a:p>
        </p:txBody>
      </p:sp>
      <p:pic>
        <p:nvPicPr>
          <p:cNvPr id="5" name="Picture 4">
            <a:extLst>
              <a:ext uri="{FF2B5EF4-FFF2-40B4-BE49-F238E27FC236}">
                <a16:creationId xmlns:a16="http://schemas.microsoft.com/office/drawing/2014/main" id="{49ED2C9F-4E6A-9D82-301B-101DEC485A55}"/>
              </a:ext>
            </a:extLst>
          </p:cNvPr>
          <p:cNvPicPr>
            <a:picLocks noChangeAspect="1"/>
          </p:cNvPicPr>
          <p:nvPr/>
        </p:nvPicPr>
        <p:blipFill>
          <a:blip r:embed="rId3"/>
          <a:stretch>
            <a:fillRect/>
          </a:stretch>
        </p:blipFill>
        <p:spPr>
          <a:xfrm>
            <a:off x="838200" y="5490210"/>
            <a:ext cx="8572928" cy="913694"/>
          </a:xfrm>
          <a:prstGeom prst="rect">
            <a:avLst/>
          </a:prstGeom>
        </p:spPr>
      </p:pic>
      <p:pic>
        <p:nvPicPr>
          <p:cNvPr id="7" name="Picture 6">
            <a:extLst>
              <a:ext uri="{FF2B5EF4-FFF2-40B4-BE49-F238E27FC236}">
                <a16:creationId xmlns:a16="http://schemas.microsoft.com/office/drawing/2014/main" id="{677F9828-13BA-8A8E-6FE4-A4D8F6A579D9}"/>
              </a:ext>
            </a:extLst>
          </p:cNvPr>
          <p:cNvPicPr>
            <a:picLocks noChangeAspect="1"/>
          </p:cNvPicPr>
          <p:nvPr/>
        </p:nvPicPr>
        <p:blipFill>
          <a:blip r:embed="rId4"/>
          <a:stretch>
            <a:fillRect/>
          </a:stretch>
        </p:blipFill>
        <p:spPr>
          <a:xfrm>
            <a:off x="5265925" y="1068512"/>
            <a:ext cx="6926076" cy="4181593"/>
          </a:xfrm>
          <a:prstGeom prst="rect">
            <a:avLst/>
          </a:prstGeom>
        </p:spPr>
      </p:pic>
    </p:spTree>
    <p:extLst>
      <p:ext uri="{BB962C8B-B14F-4D97-AF65-F5344CB8AC3E}">
        <p14:creationId xmlns:p14="http://schemas.microsoft.com/office/powerpoint/2010/main" val="27507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32B5-B72D-ACF0-AC3A-8F228DDF5507}"/>
              </a:ext>
            </a:extLst>
          </p:cNvPr>
          <p:cNvSpPr>
            <a:spLocks noGrp="1"/>
          </p:cNvSpPr>
          <p:nvPr>
            <p:ph type="title"/>
          </p:nvPr>
        </p:nvSpPr>
        <p:spPr/>
        <p:txBody>
          <a:bodyPr>
            <a:normAutofit/>
          </a:bodyPr>
          <a:lstStyle/>
          <a:p>
            <a:r>
              <a:rPr lang="en-US" dirty="0"/>
              <a:t>Experiments:</a:t>
            </a:r>
            <a:br>
              <a:rPr lang="en-US" dirty="0"/>
            </a:br>
            <a:r>
              <a:rPr lang="en-US" dirty="0"/>
              <a:t>DAIL-SQL – Results</a:t>
            </a:r>
            <a:endParaRPr lang="el-GR" dirty="0"/>
          </a:p>
        </p:txBody>
      </p:sp>
      <p:pic>
        <p:nvPicPr>
          <p:cNvPr id="5" name="Picture 4">
            <a:extLst>
              <a:ext uri="{FF2B5EF4-FFF2-40B4-BE49-F238E27FC236}">
                <a16:creationId xmlns:a16="http://schemas.microsoft.com/office/drawing/2014/main" id="{2FCCBB58-7D91-9DDA-3E63-579D37ACE64E}"/>
              </a:ext>
            </a:extLst>
          </p:cNvPr>
          <p:cNvPicPr>
            <a:picLocks noChangeAspect="1"/>
          </p:cNvPicPr>
          <p:nvPr/>
        </p:nvPicPr>
        <p:blipFill>
          <a:blip r:embed="rId3"/>
          <a:stretch>
            <a:fillRect/>
          </a:stretch>
        </p:blipFill>
        <p:spPr>
          <a:xfrm>
            <a:off x="2693529" y="1690688"/>
            <a:ext cx="6804942" cy="1093839"/>
          </a:xfrm>
          <a:prstGeom prst="rect">
            <a:avLst/>
          </a:prstGeom>
        </p:spPr>
      </p:pic>
      <p:pic>
        <p:nvPicPr>
          <p:cNvPr id="7" name="Picture 6">
            <a:extLst>
              <a:ext uri="{FF2B5EF4-FFF2-40B4-BE49-F238E27FC236}">
                <a16:creationId xmlns:a16="http://schemas.microsoft.com/office/drawing/2014/main" id="{D0F98A86-A9D3-CBD0-1698-C9180928BB00}"/>
              </a:ext>
            </a:extLst>
          </p:cNvPr>
          <p:cNvPicPr>
            <a:picLocks noChangeAspect="1"/>
          </p:cNvPicPr>
          <p:nvPr/>
        </p:nvPicPr>
        <p:blipFill>
          <a:blip r:embed="rId4"/>
          <a:stretch>
            <a:fillRect/>
          </a:stretch>
        </p:blipFill>
        <p:spPr>
          <a:xfrm>
            <a:off x="2693528" y="2996999"/>
            <a:ext cx="6804941" cy="1205264"/>
          </a:xfrm>
          <a:prstGeom prst="rect">
            <a:avLst/>
          </a:prstGeom>
        </p:spPr>
      </p:pic>
      <p:sp>
        <p:nvSpPr>
          <p:cNvPr id="8" name="TextBox 7">
            <a:extLst>
              <a:ext uri="{FF2B5EF4-FFF2-40B4-BE49-F238E27FC236}">
                <a16:creationId xmlns:a16="http://schemas.microsoft.com/office/drawing/2014/main" id="{2C5F32E0-784D-4AE7-DD7A-1AEECB9E2C0F}"/>
              </a:ext>
            </a:extLst>
          </p:cNvPr>
          <p:cNvSpPr txBox="1"/>
          <p:nvPr/>
        </p:nvSpPr>
        <p:spPr>
          <a:xfrm>
            <a:off x="838200" y="4421857"/>
            <a:ext cx="987669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Inferencing with Mini Gr-Spider shows marginally better results than the baseline model, contrary to the RAT-SQL experiments.</a:t>
            </a:r>
          </a:p>
          <a:p>
            <a:pPr marL="285750" indent="-285750">
              <a:buFont typeface="Arial" panose="020B0604020202020204" pitchFamily="34" charset="0"/>
              <a:buChar char="•"/>
            </a:pPr>
            <a:r>
              <a:rPr lang="en-US" sz="2400" dirty="0"/>
              <a:t>Greek language is more descriptive and it’s able to convey meanings more effectively than English, allowing the selection of more relevant examples.</a:t>
            </a:r>
          </a:p>
          <a:p>
            <a:pPr marL="742950" lvl="1" indent="-285750">
              <a:buFont typeface="Arial" panose="020B0604020202020204" pitchFamily="34" charset="0"/>
              <a:buChar char="•"/>
            </a:pPr>
            <a:r>
              <a:rPr lang="en-US" sz="2400" dirty="0"/>
              <a:t>This assumption needs further investigation.</a:t>
            </a:r>
            <a:endParaRPr lang="el-GR" sz="2400" dirty="0"/>
          </a:p>
        </p:txBody>
      </p:sp>
    </p:spTree>
    <p:extLst>
      <p:ext uri="{BB962C8B-B14F-4D97-AF65-F5344CB8AC3E}">
        <p14:creationId xmlns:p14="http://schemas.microsoft.com/office/powerpoint/2010/main" val="284295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7034-119D-C5C3-47B3-F9096A6FDC78}"/>
              </a:ext>
            </a:extLst>
          </p:cNvPr>
          <p:cNvSpPr>
            <a:spLocks noGrp="1"/>
          </p:cNvSpPr>
          <p:nvPr>
            <p:ph type="title"/>
          </p:nvPr>
        </p:nvSpPr>
        <p:spPr/>
        <p:txBody>
          <a:bodyPr/>
          <a:lstStyle/>
          <a:p>
            <a:r>
              <a:rPr lang="en-US" dirty="0"/>
              <a:t>Conclusion</a:t>
            </a:r>
            <a:endParaRPr lang="el-GR" dirty="0"/>
          </a:p>
        </p:txBody>
      </p:sp>
      <p:sp>
        <p:nvSpPr>
          <p:cNvPr id="3" name="Content Placeholder 2">
            <a:extLst>
              <a:ext uri="{FF2B5EF4-FFF2-40B4-BE49-F238E27FC236}">
                <a16:creationId xmlns:a16="http://schemas.microsoft.com/office/drawing/2014/main" id="{61721DCA-2B29-FEC0-364E-EE369A7CC691}"/>
              </a:ext>
            </a:extLst>
          </p:cNvPr>
          <p:cNvSpPr>
            <a:spLocks noGrp="1"/>
          </p:cNvSpPr>
          <p:nvPr>
            <p:ph idx="1"/>
          </p:nvPr>
        </p:nvSpPr>
        <p:spPr/>
        <p:txBody>
          <a:bodyPr>
            <a:normAutofit/>
          </a:bodyPr>
          <a:lstStyle/>
          <a:p>
            <a:r>
              <a:rPr lang="en-US" dirty="0"/>
              <a:t>Introduced the Gr-Spider dataset by translating the English Spider dataset into Greek with Large Language Models, followed by verification and post-editing for accuracy.</a:t>
            </a:r>
          </a:p>
          <a:p>
            <a:r>
              <a:rPr lang="en-US" dirty="0"/>
              <a:t>Evaluated the dataset using RAT-SQL and DAIL-SQL, enhanced with Greek language support.</a:t>
            </a:r>
          </a:p>
          <a:p>
            <a:r>
              <a:rPr lang="en-US" dirty="0"/>
              <a:t>Conducted experiments, analyzed results.</a:t>
            </a:r>
          </a:p>
        </p:txBody>
      </p:sp>
    </p:spTree>
    <p:extLst>
      <p:ext uri="{BB962C8B-B14F-4D97-AF65-F5344CB8AC3E}">
        <p14:creationId xmlns:p14="http://schemas.microsoft.com/office/powerpoint/2010/main" val="315663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8D8B-7B08-17EA-5874-92D85B0798E5}"/>
              </a:ext>
            </a:extLst>
          </p:cNvPr>
          <p:cNvSpPr>
            <a:spLocks noGrp="1"/>
          </p:cNvSpPr>
          <p:nvPr>
            <p:ph type="title"/>
          </p:nvPr>
        </p:nvSpPr>
        <p:spPr/>
        <p:txBody>
          <a:bodyPr/>
          <a:lstStyle/>
          <a:p>
            <a:r>
              <a:rPr lang="en-US" dirty="0"/>
              <a:t>Feature Work</a:t>
            </a:r>
            <a:endParaRPr lang="el-GR" dirty="0"/>
          </a:p>
        </p:txBody>
      </p:sp>
      <p:sp>
        <p:nvSpPr>
          <p:cNvPr id="3" name="Content Placeholder 2">
            <a:extLst>
              <a:ext uri="{FF2B5EF4-FFF2-40B4-BE49-F238E27FC236}">
                <a16:creationId xmlns:a16="http://schemas.microsoft.com/office/drawing/2014/main" id="{FE95BEB0-0083-106D-A50B-B65E68F9C446}"/>
              </a:ext>
            </a:extLst>
          </p:cNvPr>
          <p:cNvSpPr>
            <a:spLocks noGrp="1"/>
          </p:cNvSpPr>
          <p:nvPr>
            <p:ph idx="1"/>
          </p:nvPr>
        </p:nvSpPr>
        <p:spPr/>
        <p:txBody>
          <a:bodyPr/>
          <a:lstStyle/>
          <a:p>
            <a:r>
              <a:rPr lang="en-US" dirty="0"/>
              <a:t>Completing the entire translation for both train and test data.</a:t>
            </a:r>
          </a:p>
          <a:p>
            <a:r>
              <a:rPr lang="en-US" dirty="0"/>
              <a:t>Training RAT-SQL:</a:t>
            </a:r>
          </a:p>
          <a:p>
            <a:pPr lvl="1"/>
            <a:r>
              <a:rPr lang="en-US" dirty="0"/>
              <a:t>With the large version of selected multilingual pre-trained models.</a:t>
            </a:r>
          </a:p>
          <a:p>
            <a:pPr lvl="1"/>
            <a:r>
              <a:rPr lang="en-US" dirty="0"/>
              <a:t>Using other Greek stemmers.</a:t>
            </a:r>
          </a:p>
          <a:p>
            <a:r>
              <a:rPr lang="en-US" dirty="0"/>
              <a:t>Evaluating various DAIL-SQL configurations to find the best setup for the Greek dataset.</a:t>
            </a:r>
            <a:endParaRPr lang="el-GR" dirty="0"/>
          </a:p>
        </p:txBody>
      </p:sp>
    </p:spTree>
    <p:extLst>
      <p:ext uri="{BB962C8B-B14F-4D97-AF65-F5344CB8AC3E}">
        <p14:creationId xmlns:p14="http://schemas.microsoft.com/office/powerpoint/2010/main" val="60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52F-AC69-EEAB-D63C-D8F3A05E2DAE}"/>
              </a:ext>
            </a:extLst>
          </p:cNvPr>
          <p:cNvSpPr>
            <a:spLocks noGrp="1"/>
          </p:cNvSpPr>
          <p:nvPr>
            <p:ph type="title"/>
          </p:nvPr>
        </p:nvSpPr>
        <p:spPr/>
        <p:txBody>
          <a:bodyPr/>
          <a:lstStyle/>
          <a:p>
            <a:r>
              <a:rPr lang="en-US" dirty="0"/>
              <a:t>Contents</a:t>
            </a:r>
            <a:endParaRPr lang="el-GR" dirty="0"/>
          </a:p>
        </p:txBody>
      </p:sp>
      <p:sp>
        <p:nvSpPr>
          <p:cNvPr id="3" name="Content Placeholder 2">
            <a:extLst>
              <a:ext uri="{FF2B5EF4-FFF2-40B4-BE49-F238E27FC236}">
                <a16:creationId xmlns:a16="http://schemas.microsoft.com/office/drawing/2014/main" id="{DC5F23A2-BCDB-4B8E-6F22-886CB4B39F08}"/>
              </a:ext>
            </a:extLst>
          </p:cNvPr>
          <p:cNvSpPr>
            <a:spLocks noGrp="1"/>
          </p:cNvSpPr>
          <p:nvPr>
            <p:ph idx="1"/>
          </p:nvPr>
        </p:nvSpPr>
        <p:spPr/>
        <p:txBody>
          <a:bodyPr/>
          <a:lstStyle/>
          <a:p>
            <a:r>
              <a:rPr lang="en-US" dirty="0"/>
              <a:t>Introduction</a:t>
            </a:r>
          </a:p>
          <a:p>
            <a:r>
              <a:rPr lang="en-US" dirty="0"/>
              <a:t>The Greek Spider Dataset</a:t>
            </a:r>
          </a:p>
          <a:p>
            <a:r>
              <a:rPr lang="en-US" dirty="0"/>
              <a:t>Translation Pipeline</a:t>
            </a:r>
          </a:p>
          <a:p>
            <a:r>
              <a:rPr lang="en-US" dirty="0"/>
              <a:t>Challenge of Dataset Translation</a:t>
            </a:r>
          </a:p>
          <a:p>
            <a:r>
              <a:rPr lang="en-US" dirty="0"/>
              <a:t>Experiments Setup</a:t>
            </a:r>
          </a:p>
          <a:p>
            <a:r>
              <a:rPr lang="en-US" dirty="0"/>
              <a:t>Experiments Results</a:t>
            </a:r>
          </a:p>
          <a:p>
            <a:r>
              <a:rPr lang="en-US" dirty="0"/>
              <a:t>Conclusion and Feature work</a:t>
            </a:r>
          </a:p>
          <a:p>
            <a:r>
              <a:rPr lang="en-US" dirty="0"/>
              <a:t>Demo</a:t>
            </a:r>
          </a:p>
        </p:txBody>
      </p:sp>
    </p:spTree>
    <p:extLst>
      <p:ext uri="{BB962C8B-B14F-4D97-AF65-F5344CB8AC3E}">
        <p14:creationId xmlns:p14="http://schemas.microsoft.com/office/powerpoint/2010/main" val="3989824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E4BF-E54A-07F1-E35F-69C774FCF0EC}"/>
              </a:ext>
            </a:extLst>
          </p:cNvPr>
          <p:cNvSpPr>
            <a:spLocks noGrp="1"/>
          </p:cNvSpPr>
          <p:nvPr>
            <p:ph type="title"/>
          </p:nvPr>
        </p:nvSpPr>
        <p:spPr/>
        <p:txBody>
          <a:bodyPr/>
          <a:lstStyle/>
          <a:p>
            <a:r>
              <a:rPr lang="en-US" dirty="0"/>
              <a:t>Demo</a:t>
            </a:r>
            <a:endParaRPr lang="el-GR" dirty="0"/>
          </a:p>
        </p:txBody>
      </p:sp>
      <p:pic>
        <p:nvPicPr>
          <p:cNvPr id="3080" name="Picture 8" descr="Product Demonstrations: Focus on the Benefits, Not the Tech - HR Daily  Advisor">
            <a:extLst>
              <a:ext uri="{FF2B5EF4-FFF2-40B4-BE49-F238E27FC236}">
                <a16:creationId xmlns:a16="http://schemas.microsoft.com/office/drawing/2014/main" id="{0C18FAA8-73E2-8E1A-AE50-D09FF4277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57" y="2013280"/>
            <a:ext cx="4444885" cy="283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06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2,620 Stock Photos, Vectors, and Video | Adobe  Stock">
            <a:extLst>
              <a:ext uri="{FF2B5EF4-FFF2-40B4-BE49-F238E27FC236}">
                <a16:creationId xmlns:a16="http://schemas.microsoft.com/office/drawing/2014/main" id="{CDD56559-44DE-42E2-8A48-78BDA549B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6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7A78-E6DB-BDEB-E424-493ED52E2D73}"/>
              </a:ext>
            </a:extLst>
          </p:cNvPr>
          <p:cNvSpPr>
            <a:spLocks noGrp="1"/>
          </p:cNvSpPr>
          <p:nvPr>
            <p:ph type="title"/>
          </p:nvPr>
        </p:nvSpPr>
        <p:spPr/>
        <p:txBody>
          <a:bodyPr/>
          <a:lstStyle/>
          <a:p>
            <a:r>
              <a:rPr lang="en-US" dirty="0"/>
              <a:t>Introduction</a:t>
            </a:r>
            <a:endParaRPr lang="el-GR" dirty="0"/>
          </a:p>
        </p:txBody>
      </p:sp>
      <p:sp>
        <p:nvSpPr>
          <p:cNvPr id="3" name="Content Placeholder 2">
            <a:extLst>
              <a:ext uri="{FF2B5EF4-FFF2-40B4-BE49-F238E27FC236}">
                <a16:creationId xmlns:a16="http://schemas.microsoft.com/office/drawing/2014/main" id="{165A9674-0A9D-3A71-7414-E4D955BFDDD5}"/>
              </a:ext>
            </a:extLst>
          </p:cNvPr>
          <p:cNvSpPr>
            <a:spLocks noGrp="1"/>
          </p:cNvSpPr>
          <p:nvPr>
            <p:ph idx="1"/>
          </p:nvPr>
        </p:nvSpPr>
        <p:spPr/>
        <p:txBody>
          <a:bodyPr>
            <a:normAutofit/>
          </a:bodyPr>
          <a:lstStyle/>
          <a:p>
            <a:r>
              <a:rPr lang="en-US" dirty="0"/>
              <a:t>Text-to-SQL (NL2SQL):</a:t>
            </a:r>
          </a:p>
          <a:p>
            <a:pPr lvl="1"/>
            <a:r>
              <a:rPr lang="en-US" dirty="0"/>
              <a:t>Converts natural language queries into structured SQL queries.</a:t>
            </a:r>
          </a:p>
          <a:p>
            <a:pPr lvl="1"/>
            <a:r>
              <a:rPr lang="en-US" dirty="0"/>
              <a:t>Involves understanding the input text and mapping it to SQL components like SELECT, FROM, WHERE and JOIN.</a:t>
            </a:r>
          </a:p>
          <a:p>
            <a:r>
              <a:rPr lang="en-US" dirty="0"/>
              <a:t>Importance:</a:t>
            </a:r>
          </a:p>
          <a:p>
            <a:pPr lvl="1"/>
            <a:r>
              <a:rPr lang="en-US" dirty="0"/>
              <a:t>Existing datasets are primarily in English.</a:t>
            </a:r>
          </a:p>
          <a:p>
            <a:pPr lvl="1"/>
            <a:r>
              <a:rPr lang="en-US" dirty="0"/>
              <a:t>Limited resources for other languages, including Greek.</a:t>
            </a:r>
          </a:p>
        </p:txBody>
      </p:sp>
    </p:spTree>
    <p:extLst>
      <p:ext uri="{BB962C8B-B14F-4D97-AF65-F5344CB8AC3E}">
        <p14:creationId xmlns:p14="http://schemas.microsoft.com/office/powerpoint/2010/main" val="335247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6371-D710-5D03-F541-5B0D72DCF336}"/>
              </a:ext>
            </a:extLst>
          </p:cNvPr>
          <p:cNvSpPr>
            <a:spLocks noGrp="1"/>
          </p:cNvSpPr>
          <p:nvPr>
            <p:ph type="title"/>
          </p:nvPr>
        </p:nvSpPr>
        <p:spPr/>
        <p:txBody>
          <a:bodyPr/>
          <a:lstStyle/>
          <a:p>
            <a:r>
              <a:rPr lang="en-US" dirty="0"/>
              <a:t>The Greek Spider Dataset</a:t>
            </a:r>
          </a:p>
        </p:txBody>
      </p:sp>
      <p:sp>
        <p:nvSpPr>
          <p:cNvPr id="3" name="Content Placeholder 2">
            <a:extLst>
              <a:ext uri="{FF2B5EF4-FFF2-40B4-BE49-F238E27FC236}">
                <a16:creationId xmlns:a16="http://schemas.microsoft.com/office/drawing/2014/main" id="{6FE31D13-8160-B261-0CB5-1762A1750551}"/>
              </a:ext>
            </a:extLst>
          </p:cNvPr>
          <p:cNvSpPr>
            <a:spLocks noGrp="1"/>
          </p:cNvSpPr>
          <p:nvPr>
            <p:ph idx="1"/>
          </p:nvPr>
        </p:nvSpPr>
        <p:spPr/>
        <p:txBody>
          <a:bodyPr>
            <a:normAutofit/>
          </a:bodyPr>
          <a:lstStyle/>
          <a:p>
            <a:pPr>
              <a:buFont typeface="Arial" panose="020B0604020202020204" pitchFamily="34" charset="0"/>
              <a:buChar char="•"/>
            </a:pPr>
            <a:r>
              <a:rPr lang="en-US" dirty="0"/>
              <a:t>Original Spider:</a:t>
            </a:r>
          </a:p>
          <a:p>
            <a:pPr lvl="1"/>
            <a:r>
              <a:rPr lang="en-US" dirty="0"/>
              <a:t>Created for text-to-SQL tasks.</a:t>
            </a:r>
          </a:p>
          <a:p>
            <a:pPr lvl="1"/>
            <a:r>
              <a:rPr lang="en-US" dirty="0"/>
              <a:t>Annotated by 11 Yale college students.</a:t>
            </a:r>
          </a:p>
          <a:p>
            <a:pPr lvl="1"/>
            <a:r>
              <a:rPr lang="en-US" dirty="0"/>
              <a:t>10,181 questions and 5,693 unique complex SQL queries.</a:t>
            </a:r>
          </a:p>
          <a:p>
            <a:pPr lvl="1"/>
            <a:r>
              <a:rPr lang="en-US" dirty="0"/>
              <a:t>Covers 200 databases with multiple tables across 138 distinct domains</a:t>
            </a:r>
            <a:r>
              <a:rPr lang="en-US" b="1" dirty="0"/>
              <a:t>.</a:t>
            </a:r>
          </a:p>
          <a:p>
            <a:pPr>
              <a:buFont typeface="Arial" panose="020B0604020202020204" pitchFamily="34" charset="0"/>
              <a:buChar char="•"/>
            </a:pPr>
            <a:r>
              <a:rPr lang="en-US" dirty="0"/>
              <a:t>Objective:</a:t>
            </a:r>
          </a:p>
          <a:p>
            <a:pPr marL="742950" lvl="1" indent="-285750">
              <a:buFont typeface="Arial" panose="020B0604020202020204" pitchFamily="34" charset="0"/>
              <a:buChar char="•"/>
            </a:pPr>
            <a:r>
              <a:rPr lang="en-US" dirty="0"/>
              <a:t>Introduce the first Greek dataset for Text-to-SQL applications.</a:t>
            </a:r>
          </a:p>
          <a:p>
            <a:pPr marL="742950" lvl="1" indent="-285750">
              <a:buFont typeface="Arial" panose="020B0604020202020204" pitchFamily="34" charset="0"/>
              <a:buChar char="•"/>
            </a:pPr>
            <a:r>
              <a:rPr lang="en-US" dirty="0"/>
              <a:t>Adapt the widely known Spider dataset into Greek.</a:t>
            </a:r>
          </a:p>
          <a:p>
            <a:endParaRPr lang="el-GR" dirty="0"/>
          </a:p>
        </p:txBody>
      </p:sp>
    </p:spTree>
    <p:extLst>
      <p:ext uri="{BB962C8B-B14F-4D97-AF65-F5344CB8AC3E}">
        <p14:creationId xmlns:p14="http://schemas.microsoft.com/office/powerpoint/2010/main" val="254198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0695F-4E56-1108-8B59-87CBA170B99D}"/>
              </a:ext>
            </a:extLst>
          </p:cNvPr>
          <p:cNvSpPr>
            <a:spLocks noGrp="1"/>
          </p:cNvSpPr>
          <p:nvPr>
            <p:ph type="title"/>
          </p:nvPr>
        </p:nvSpPr>
        <p:spPr/>
        <p:txBody>
          <a:bodyPr/>
          <a:lstStyle/>
          <a:p>
            <a:r>
              <a:rPr lang="en-US" dirty="0"/>
              <a:t>The Greek Spider Dataset</a:t>
            </a:r>
            <a:endParaRPr lang="el-GR" dirty="0"/>
          </a:p>
        </p:txBody>
      </p:sp>
      <p:pic>
        <p:nvPicPr>
          <p:cNvPr id="5" name="Picture 4">
            <a:extLst>
              <a:ext uri="{FF2B5EF4-FFF2-40B4-BE49-F238E27FC236}">
                <a16:creationId xmlns:a16="http://schemas.microsoft.com/office/drawing/2014/main" id="{4DF4E354-AB79-2606-14D8-0C58DEF1BAC6}"/>
              </a:ext>
            </a:extLst>
          </p:cNvPr>
          <p:cNvPicPr>
            <a:picLocks noChangeAspect="1"/>
          </p:cNvPicPr>
          <p:nvPr/>
        </p:nvPicPr>
        <p:blipFill>
          <a:blip r:embed="rId3"/>
          <a:stretch>
            <a:fillRect/>
          </a:stretch>
        </p:blipFill>
        <p:spPr>
          <a:xfrm>
            <a:off x="6770669" y="2620607"/>
            <a:ext cx="5421331" cy="1958318"/>
          </a:xfrm>
          <a:prstGeom prst="rect">
            <a:avLst/>
          </a:prstGeom>
        </p:spPr>
      </p:pic>
      <p:sp>
        <p:nvSpPr>
          <p:cNvPr id="3" name="Content Placeholder 2">
            <a:extLst>
              <a:ext uri="{FF2B5EF4-FFF2-40B4-BE49-F238E27FC236}">
                <a16:creationId xmlns:a16="http://schemas.microsoft.com/office/drawing/2014/main" id="{DC481063-6749-F633-A3E9-5839F5B59CF4}"/>
              </a:ext>
            </a:extLst>
          </p:cNvPr>
          <p:cNvSpPr>
            <a:spLocks noGrp="1"/>
          </p:cNvSpPr>
          <p:nvPr>
            <p:ph idx="1"/>
          </p:nvPr>
        </p:nvSpPr>
        <p:spPr>
          <a:xfrm>
            <a:off x="838200" y="1825625"/>
            <a:ext cx="6127679" cy="4351338"/>
          </a:xfrm>
        </p:spPr>
        <p:txBody>
          <a:bodyPr>
            <a:normAutofit/>
          </a:bodyPr>
          <a:lstStyle/>
          <a:p>
            <a:pPr>
              <a:buFont typeface="Arial" panose="020B0604020202020204" pitchFamily="34" charset="0"/>
              <a:buChar char="•"/>
            </a:pPr>
            <a:r>
              <a:rPr lang="en-US" dirty="0"/>
              <a:t>Subset for the Course:</a:t>
            </a:r>
          </a:p>
          <a:p>
            <a:pPr marL="742950" lvl="1" indent="-285750">
              <a:buFont typeface="Arial" panose="020B0604020202020204" pitchFamily="34" charset="0"/>
              <a:buChar char="•"/>
            </a:pPr>
            <a:r>
              <a:rPr lang="en-US" dirty="0"/>
              <a:t>Due to time constraints, utilized a subset of the data.</a:t>
            </a:r>
          </a:p>
          <a:p>
            <a:pPr marL="742950" lvl="1" indent="-285750"/>
            <a:r>
              <a:rPr lang="en-US" dirty="0"/>
              <a:t>Split development data into train files to match proportions of the original dataset. </a:t>
            </a:r>
            <a:r>
              <a:rPr lang="en-US" dirty="0">
                <a:sym typeface="Wingdings" panose="05000000000000000000" pitchFamily="2" charset="2"/>
              </a:rPr>
              <a:t> </a:t>
            </a:r>
            <a:r>
              <a:rPr lang="en-US" b="1" dirty="0"/>
              <a:t>Mini-Spider and Mini-Gr-Spider</a:t>
            </a:r>
            <a:endParaRPr lang="en-US" dirty="0"/>
          </a:p>
          <a:p>
            <a:pPr>
              <a:buFont typeface="Arial" panose="020B0604020202020204" pitchFamily="34" charset="0"/>
              <a:buChar char="•"/>
            </a:pPr>
            <a:r>
              <a:rPr lang="en-US" dirty="0"/>
              <a:t>Mini-Spider Details:</a:t>
            </a:r>
          </a:p>
          <a:p>
            <a:pPr marL="742950" lvl="1" indent="-285750">
              <a:buFont typeface="Arial" panose="020B0604020202020204" pitchFamily="34" charset="0"/>
              <a:buChar char="•"/>
            </a:pPr>
            <a:r>
              <a:rPr lang="en-US" dirty="0"/>
              <a:t>20 distinct schemas, 81 tables, 441 columns.</a:t>
            </a:r>
          </a:p>
          <a:p>
            <a:pPr marL="742950" lvl="1" indent="-285750">
              <a:buFont typeface="Arial" panose="020B0604020202020204" pitchFamily="34" charset="0"/>
              <a:buChar char="•"/>
            </a:pPr>
            <a:r>
              <a:rPr lang="en-US" dirty="0"/>
              <a:t>1,034 questions.</a:t>
            </a:r>
          </a:p>
        </p:txBody>
      </p:sp>
    </p:spTree>
    <p:extLst>
      <p:ext uri="{BB962C8B-B14F-4D97-AF65-F5344CB8AC3E}">
        <p14:creationId xmlns:p14="http://schemas.microsoft.com/office/powerpoint/2010/main" val="253377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3C2-EBD1-DCC4-27DD-AE24C6EE4879}"/>
              </a:ext>
            </a:extLst>
          </p:cNvPr>
          <p:cNvSpPr>
            <a:spLocks noGrp="1"/>
          </p:cNvSpPr>
          <p:nvPr>
            <p:ph type="title"/>
          </p:nvPr>
        </p:nvSpPr>
        <p:spPr/>
        <p:txBody>
          <a:bodyPr/>
          <a:lstStyle/>
          <a:p>
            <a:r>
              <a:rPr lang="en-US" dirty="0"/>
              <a:t>Translation Pipeline</a:t>
            </a:r>
            <a:endParaRPr lang="el-GR" dirty="0"/>
          </a:p>
        </p:txBody>
      </p:sp>
      <p:pic>
        <p:nvPicPr>
          <p:cNvPr id="5" name="Picture 4">
            <a:extLst>
              <a:ext uri="{FF2B5EF4-FFF2-40B4-BE49-F238E27FC236}">
                <a16:creationId xmlns:a16="http://schemas.microsoft.com/office/drawing/2014/main" id="{6C03F49C-6201-4B84-D689-3BFA62C88D05}"/>
              </a:ext>
            </a:extLst>
          </p:cNvPr>
          <p:cNvPicPr>
            <a:picLocks noChangeAspect="1"/>
          </p:cNvPicPr>
          <p:nvPr/>
        </p:nvPicPr>
        <p:blipFill>
          <a:blip r:embed="rId3"/>
          <a:stretch>
            <a:fillRect/>
          </a:stretch>
        </p:blipFill>
        <p:spPr>
          <a:xfrm>
            <a:off x="5993828" y="2199982"/>
            <a:ext cx="5359971" cy="2234138"/>
          </a:xfrm>
          <a:prstGeom prst="rect">
            <a:avLst/>
          </a:prstGeom>
        </p:spPr>
      </p:pic>
      <p:pic>
        <p:nvPicPr>
          <p:cNvPr id="7" name="Picture 6">
            <a:extLst>
              <a:ext uri="{FF2B5EF4-FFF2-40B4-BE49-F238E27FC236}">
                <a16:creationId xmlns:a16="http://schemas.microsoft.com/office/drawing/2014/main" id="{7D127EA0-8F15-D7BD-27FA-CF381186217C}"/>
              </a:ext>
            </a:extLst>
          </p:cNvPr>
          <p:cNvPicPr>
            <a:picLocks noChangeAspect="1"/>
          </p:cNvPicPr>
          <p:nvPr/>
        </p:nvPicPr>
        <p:blipFill>
          <a:blip r:embed="rId4"/>
          <a:stretch>
            <a:fillRect/>
          </a:stretch>
        </p:blipFill>
        <p:spPr>
          <a:xfrm>
            <a:off x="5356402" y="4569057"/>
            <a:ext cx="6634822" cy="1607906"/>
          </a:xfrm>
          <a:prstGeom prst="rect">
            <a:avLst/>
          </a:prstGeom>
        </p:spPr>
      </p:pic>
      <p:sp>
        <p:nvSpPr>
          <p:cNvPr id="3" name="Content Placeholder 2">
            <a:extLst>
              <a:ext uri="{FF2B5EF4-FFF2-40B4-BE49-F238E27FC236}">
                <a16:creationId xmlns:a16="http://schemas.microsoft.com/office/drawing/2014/main" id="{BC0A5301-C5B0-9134-F293-B5A155A4BC56}"/>
              </a:ext>
            </a:extLst>
          </p:cNvPr>
          <p:cNvSpPr>
            <a:spLocks noGrp="1"/>
          </p:cNvSpPr>
          <p:nvPr>
            <p:ph idx="1"/>
          </p:nvPr>
        </p:nvSpPr>
        <p:spPr>
          <a:xfrm>
            <a:off x="838201" y="1825625"/>
            <a:ext cx="5007795" cy="4351338"/>
          </a:xfrm>
        </p:spPr>
        <p:txBody>
          <a:bodyPr>
            <a:normAutofit fontScale="92500" lnSpcReduction="20000"/>
          </a:bodyPr>
          <a:lstStyle/>
          <a:p>
            <a:pPr>
              <a:buFont typeface="Arial" panose="020B0604020202020204" pitchFamily="34" charset="0"/>
              <a:buChar char="•"/>
            </a:pPr>
            <a:r>
              <a:rPr lang="en-US" dirty="0"/>
              <a:t>Creation Process:</a:t>
            </a:r>
          </a:p>
          <a:p>
            <a:pPr marL="742950" lvl="1" indent="-285750">
              <a:buFont typeface="Arial" panose="020B0604020202020204" pitchFamily="34" charset="0"/>
              <a:buChar char="•"/>
            </a:pPr>
            <a:r>
              <a:rPr lang="en-US" dirty="0"/>
              <a:t>Translated the English Spider dataset using Large Language Models (LLMs).</a:t>
            </a:r>
          </a:p>
          <a:p>
            <a:pPr marL="1200150" lvl="2" indent="-285750"/>
            <a:r>
              <a:rPr lang="en-US" dirty="0"/>
              <a:t>First, translate the schema </a:t>
            </a:r>
            <a:r>
              <a:rPr lang="en-US" dirty="0">
                <a:sym typeface="Wingdings" panose="05000000000000000000" pitchFamily="2" charset="2"/>
              </a:rPr>
              <a:t> </a:t>
            </a:r>
            <a:r>
              <a:rPr lang="en-US" dirty="0"/>
              <a:t>use it as a reference to perform the question translation.</a:t>
            </a:r>
          </a:p>
          <a:p>
            <a:pPr marL="742950" lvl="1" indent="-285750"/>
            <a:r>
              <a:rPr lang="en-US" dirty="0"/>
              <a:t>Two annotators verified and post-edited the translations.</a:t>
            </a:r>
          </a:p>
          <a:p>
            <a:r>
              <a:rPr lang="en-US" dirty="0"/>
              <a:t>Large Language Models (LLMs):</a:t>
            </a:r>
          </a:p>
          <a:p>
            <a:pPr lvl="1"/>
            <a:r>
              <a:rPr lang="en-US" dirty="0"/>
              <a:t>Chosen for their capability in handling translation tasks.</a:t>
            </a:r>
          </a:p>
          <a:p>
            <a:pPr lvl="1"/>
            <a:r>
              <a:rPr lang="en-US" dirty="0"/>
              <a:t>System Prompts Design.</a:t>
            </a:r>
          </a:p>
          <a:p>
            <a:pPr lvl="1"/>
            <a:r>
              <a:rPr lang="en-US" dirty="0"/>
              <a:t>Input Format for LLMs.</a:t>
            </a:r>
            <a:endParaRPr lang="el-GR" dirty="0"/>
          </a:p>
        </p:txBody>
      </p:sp>
    </p:spTree>
    <p:extLst>
      <p:ext uri="{BB962C8B-B14F-4D97-AF65-F5344CB8AC3E}">
        <p14:creationId xmlns:p14="http://schemas.microsoft.com/office/powerpoint/2010/main" val="794800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DF52-B76C-91AC-E818-FA03FD7D1C44}"/>
              </a:ext>
            </a:extLst>
          </p:cNvPr>
          <p:cNvSpPr>
            <a:spLocks noGrp="1"/>
          </p:cNvSpPr>
          <p:nvPr>
            <p:ph type="title"/>
          </p:nvPr>
        </p:nvSpPr>
        <p:spPr/>
        <p:txBody>
          <a:bodyPr/>
          <a:lstStyle/>
          <a:p>
            <a:r>
              <a:rPr lang="en-US" dirty="0"/>
              <a:t>Translation Pipeline: </a:t>
            </a:r>
            <a:br>
              <a:rPr lang="en-US" dirty="0"/>
            </a:br>
            <a:r>
              <a:rPr lang="en-US" dirty="0"/>
              <a:t>Large Language Models Evaluation</a:t>
            </a:r>
            <a:endParaRPr lang="el-GR" dirty="0"/>
          </a:p>
        </p:txBody>
      </p:sp>
      <p:pic>
        <p:nvPicPr>
          <p:cNvPr id="5" name="Picture 4">
            <a:extLst>
              <a:ext uri="{FF2B5EF4-FFF2-40B4-BE49-F238E27FC236}">
                <a16:creationId xmlns:a16="http://schemas.microsoft.com/office/drawing/2014/main" id="{EF7E0B46-1969-F5E6-9346-361FDF7C3EAC}"/>
              </a:ext>
            </a:extLst>
          </p:cNvPr>
          <p:cNvPicPr>
            <a:picLocks noChangeAspect="1"/>
          </p:cNvPicPr>
          <p:nvPr/>
        </p:nvPicPr>
        <p:blipFill>
          <a:blip r:embed="rId3"/>
          <a:stretch>
            <a:fillRect/>
          </a:stretch>
        </p:blipFill>
        <p:spPr>
          <a:xfrm>
            <a:off x="3920828" y="4495222"/>
            <a:ext cx="4350343" cy="1839697"/>
          </a:xfrm>
          <a:prstGeom prst="rect">
            <a:avLst/>
          </a:prstGeom>
        </p:spPr>
      </p:pic>
      <p:sp>
        <p:nvSpPr>
          <p:cNvPr id="3" name="Content Placeholder 2">
            <a:extLst>
              <a:ext uri="{FF2B5EF4-FFF2-40B4-BE49-F238E27FC236}">
                <a16:creationId xmlns:a16="http://schemas.microsoft.com/office/drawing/2014/main" id="{3EB85A67-4342-4FFC-4DA2-76CE432918C2}"/>
              </a:ext>
            </a:extLst>
          </p:cNvPr>
          <p:cNvSpPr>
            <a:spLocks noGrp="1"/>
          </p:cNvSpPr>
          <p:nvPr>
            <p:ph idx="1"/>
          </p:nvPr>
        </p:nvSpPr>
        <p:spPr/>
        <p:txBody>
          <a:bodyPr>
            <a:normAutofit/>
          </a:bodyPr>
          <a:lstStyle/>
          <a:p>
            <a:r>
              <a:rPr lang="en-US" sz="2600" dirty="0"/>
              <a:t>Three models were evaluated for English-to-Greek translation: </a:t>
            </a:r>
          </a:p>
          <a:p>
            <a:pPr lvl="1"/>
            <a:r>
              <a:rPr lang="en-US" sz="2200" dirty="0"/>
              <a:t>Llama 3, Meltemi, GPT-3.5 Turbo.</a:t>
            </a:r>
          </a:p>
          <a:p>
            <a:r>
              <a:rPr lang="en-US" sz="2600" dirty="0"/>
              <a:t>3 schemas consisting of 18 tables and 89 columns were manually translated into Greek.</a:t>
            </a:r>
          </a:p>
          <a:p>
            <a:r>
              <a:rPr lang="en-US" sz="2600" dirty="0"/>
              <a:t>The 258 related questions were given to the models for translation </a:t>
            </a:r>
            <a:r>
              <a:rPr lang="en-US" sz="2600" dirty="0">
                <a:sym typeface="Wingdings" panose="05000000000000000000" pitchFamily="2" charset="2"/>
              </a:rPr>
              <a:t> A</a:t>
            </a:r>
            <a:r>
              <a:rPr lang="en-US" sz="2600" dirty="0"/>
              <a:t>ccuracy validation.</a:t>
            </a:r>
            <a:endParaRPr lang="el-GR" sz="2600" dirty="0"/>
          </a:p>
        </p:txBody>
      </p:sp>
      <p:sp>
        <p:nvSpPr>
          <p:cNvPr id="6" name="TextBox 5">
            <a:extLst>
              <a:ext uri="{FF2B5EF4-FFF2-40B4-BE49-F238E27FC236}">
                <a16:creationId xmlns:a16="http://schemas.microsoft.com/office/drawing/2014/main" id="{50C6E48C-21B5-E2D6-96DD-84207333646C}"/>
              </a:ext>
            </a:extLst>
          </p:cNvPr>
          <p:cNvSpPr txBox="1"/>
          <p:nvPr/>
        </p:nvSpPr>
        <p:spPr>
          <a:xfrm>
            <a:off x="0" y="6523697"/>
            <a:ext cx="8998810" cy="338554"/>
          </a:xfrm>
          <a:prstGeom prst="rect">
            <a:avLst/>
          </a:prstGeom>
          <a:noFill/>
        </p:spPr>
        <p:txBody>
          <a:bodyPr wrap="none" rtlCol="0">
            <a:spAutoFit/>
          </a:bodyPr>
          <a:lstStyle/>
          <a:p>
            <a:r>
              <a:rPr lang="en-US" sz="1600" dirty="0"/>
              <a:t>*Answers containing the correct translation along with any other information, were marked as invalid</a:t>
            </a:r>
            <a:endParaRPr lang="el-GR" sz="1600" dirty="0"/>
          </a:p>
        </p:txBody>
      </p:sp>
    </p:spTree>
    <p:extLst>
      <p:ext uri="{BB962C8B-B14F-4D97-AF65-F5344CB8AC3E}">
        <p14:creationId xmlns:p14="http://schemas.microsoft.com/office/powerpoint/2010/main" val="64381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E448-298D-C93F-4F62-6BD689CA28D1}"/>
              </a:ext>
            </a:extLst>
          </p:cNvPr>
          <p:cNvSpPr>
            <a:spLocks noGrp="1"/>
          </p:cNvSpPr>
          <p:nvPr>
            <p:ph type="title"/>
          </p:nvPr>
        </p:nvSpPr>
        <p:spPr/>
        <p:txBody>
          <a:bodyPr/>
          <a:lstStyle/>
          <a:p>
            <a:r>
              <a:rPr lang="en-US" dirty="0"/>
              <a:t>Translation Pipeline:</a:t>
            </a:r>
            <a:br>
              <a:rPr lang="en-US" dirty="0"/>
            </a:br>
            <a:r>
              <a:rPr lang="en-US" dirty="0"/>
              <a:t>Challenge of Dataset Translation</a:t>
            </a:r>
            <a:endParaRPr lang="el-GR" dirty="0"/>
          </a:p>
        </p:txBody>
      </p:sp>
      <p:sp>
        <p:nvSpPr>
          <p:cNvPr id="3" name="Content Placeholder 2">
            <a:extLst>
              <a:ext uri="{FF2B5EF4-FFF2-40B4-BE49-F238E27FC236}">
                <a16:creationId xmlns:a16="http://schemas.microsoft.com/office/drawing/2014/main" id="{DD9E3610-A89D-8757-4740-6151974C80D0}"/>
              </a:ext>
            </a:extLst>
          </p:cNvPr>
          <p:cNvSpPr>
            <a:spLocks noGrp="1"/>
          </p:cNvSpPr>
          <p:nvPr>
            <p:ph idx="1"/>
          </p:nvPr>
        </p:nvSpPr>
        <p:spPr/>
        <p:txBody>
          <a:bodyPr/>
          <a:lstStyle/>
          <a:p>
            <a:r>
              <a:rPr lang="en-US" dirty="0"/>
              <a:t>Ambiguity in Context and Domain Knowledge:</a:t>
            </a:r>
          </a:p>
          <a:p>
            <a:pPr lvl="1"/>
            <a:r>
              <a:rPr lang="en-US" dirty="0"/>
              <a:t>Schema information lacks clarity regarding its intended reference.</a:t>
            </a:r>
          </a:p>
          <a:p>
            <a:pPr lvl="1"/>
            <a:r>
              <a:rPr lang="en-US" dirty="0"/>
              <a:t>Some Abbreviations have unclear meanings </a:t>
            </a:r>
            <a:r>
              <a:rPr lang="en-US" dirty="0">
                <a:sym typeface="Wingdings" panose="05000000000000000000" pitchFamily="2" charset="2"/>
              </a:rPr>
              <a:t> </a:t>
            </a:r>
            <a:r>
              <a:rPr lang="en-US" dirty="0"/>
              <a:t>Validation through associated questions helps clarify the intended logic.</a:t>
            </a:r>
          </a:p>
          <a:p>
            <a:r>
              <a:rPr lang="en-US" dirty="0"/>
              <a:t>Non-1-1 Association:</a:t>
            </a:r>
          </a:p>
          <a:p>
            <a:pPr lvl="1"/>
            <a:r>
              <a:rPr lang="en-US" dirty="0"/>
              <a:t>Some English words lack exact equivalents in Greek.</a:t>
            </a:r>
          </a:p>
          <a:p>
            <a:r>
              <a:rPr lang="en-US" dirty="0"/>
              <a:t>Entity Polysemy:</a:t>
            </a:r>
          </a:p>
          <a:p>
            <a:pPr lvl="1"/>
            <a:r>
              <a:rPr lang="en-US" dirty="0"/>
              <a:t>Certain words in English have multiple meanings in Greek.</a:t>
            </a:r>
            <a:endParaRPr lang="el-GR" dirty="0"/>
          </a:p>
        </p:txBody>
      </p:sp>
    </p:spTree>
    <p:extLst>
      <p:ext uri="{BB962C8B-B14F-4D97-AF65-F5344CB8AC3E}">
        <p14:creationId xmlns:p14="http://schemas.microsoft.com/office/powerpoint/2010/main" val="18955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9B58-341F-C62A-CFCB-06CA361B2506}"/>
              </a:ext>
            </a:extLst>
          </p:cNvPr>
          <p:cNvSpPr>
            <a:spLocks noGrp="1"/>
          </p:cNvSpPr>
          <p:nvPr>
            <p:ph type="title"/>
          </p:nvPr>
        </p:nvSpPr>
        <p:spPr/>
        <p:txBody>
          <a:bodyPr/>
          <a:lstStyle/>
          <a:p>
            <a:r>
              <a:rPr lang="en-US" dirty="0"/>
              <a:t>Translation Pipeline:</a:t>
            </a:r>
            <a:br>
              <a:rPr lang="en-US" dirty="0"/>
            </a:br>
            <a:r>
              <a:rPr lang="en-US" dirty="0"/>
              <a:t>Dataset Analysis</a:t>
            </a:r>
            <a:endParaRPr lang="el-GR" dirty="0"/>
          </a:p>
        </p:txBody>
      </p:sp>
      <p:sp>
        <p:nvSpPr>
          <p:cNvPr id="3" name="Content Placeholder 2">
            <a:extLst>
              <a:ext uri="{FF2B5EF4-FFF2-40B4-BE49-F238E27FC236}">
                <a16:creationId xmlns:a16="http://schemas.microsoft.com/office/drawing/2014/main" id="{700E7F34-D994-ACE5-E77A-CDFC1220C676}"/>
              </a:ext>
            </a:extLst>
          </p:cNvPr>
          <p:cNvSpPr>
            <a:spLocks noGrp="1"/>
          </p:cNvSpPr>
          <p:nvPr>
            <p:ph idx="1"/>
          </p:nvPr>
        </p:nvSpPr>
        <p:spPr>
          <a:xfrm>
            <a:off x="838200" y="1856447"/>
            <a:ext cx="10709953" cy="4351338"/>
          </a:xfrm>
        </p:spPr>
        <p:txBody>
          <a:bodyPr>
            <a:normAutofit/>
          </a:bodyPr>
          <a:lstStyle/>
          <a:p>
            <a:r>
              <a:rPr lang="en-US" sz="2600" dirty="0"/>
              <a:t>Sentences were reorganized, unnecessary words were eliminated.</a:t>
            </a:r>
          </a:p>
          <a:p>
            <a:r>
              <a:rPr lang="en-US" sz="2600" dirty="0"/>
              <a:t>Table and column names were corrected where needed.</a:t>
            </a:r>
          </a:p>
          <a:p>
            <a:r>
              <a:rPr lang="en-US" sz="2600" dirty="0"/>
              <a:t>GPT occasionally did not strictly follow input keywords provided in the prompt, opting instead to translate content from scratch.</a:t>
            </a:r>
          </a:p>
        </p:txBody>
      </p:sp>
      <p:pic>
        <p:nvPicPr>
          <p:cNvPr id="5" name="Picture 4">
            <a:extLst>
              <a:ext uri="{FF2B5EF4-FFF2-40B4-BE49-F238E27FC236}">
                <a16:creationId xmlns:a16="http://schemas.microsoft.com/office/drawing/2014/main" id="{6E3B0E64-7140-636E-5D11-97AB398389C2}"/>
              </a:ext>
            </a:extLst>
          </p:cNvPr>
          <p:cNvPicPr>
            <a:picLocks noChangeAspect="1"/>
          </p:cNvPicPr>
          <p:nvPr/>
        </p:nvPicPr>
        <p:blipFill>
          <a:blip r:embed="rId3"/>
          <a:stretch>
            <a:fillRect/>
          </a:stretch>
        </p:blipFill>
        <p:spPr>
          <a:xfrm>
            <a:off x="2547442" y="4032116"/>
            <a:ext cx="7097115" cy="1428949"/>
          </a:xfrm>
          <a:prstGeom prst="rect">
            <a:avLst/>
          </a:prstGeom>
        </p:spPr>
      </p:pic>
      <p:sp>
        <p:nvSpPr>
          <p:cNvPr id="6" name="TextBox 5">
            <a:extLst>
              <a:ext uri="{FF2B5EF4-FFF2-40B4-BE49-F238E27FC236}">
                <a16:creationId xmlns:a16="http://schemas.microsoft.com/office/drawing/2014/main" id="{32CD939F-5FA7-D160-4E9E-7B12585B6668}"/>
              </a:ext>
            </a:extLst>
          </p:cNvPr>
          <p:cNvSpPr txBox="1"/>
          <p:nvPr/>
        </p:nvSpPr>
        <p:spPr>
          <a:xfrm>
            <a:off x="-10275" y="6519446"/>
            <a:ext cx="8846268" cy="338554"/>
          </a:xfrm>
          <a:prstGeom prst="rect">
            <a:avLst/>
          </a:prstGeom>
          <a:noFill/>
        </p:spPr>
        <p:txBody>
          <a:bodyPr wrap="none" rtlCol="0">
            <a:spAutoFit/>
          </a:bodyPr>
          <a:lstStyle/>
          <a:p>
            <a:r>
              <a:rPr lang="en-US" sz="1600" dirty="0"/>
              <a:t>*The Mini-Spider translation process required over two days in total for translation and data review.</a:t>
            </a:r>
            <a:endParaRPr lang="el-GR" sz="1600" dirty="0"/>
          </a:p>
        </p:txBody>
      </p:sp>
    </p:spTree>
    <p:extLst>
      <p:ext uri="{BB962C8B-B14F-4D97-AF65-F5344CB8AC3E}">
        <p14:creationId xmlns:p14="http://schemas.microsoft.com/office/powerpoint/2010/main" val="871420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4470</TotalTime>
  <Words>3740</Words>
  <Application>Microsoft Office PowerPoint</Application>
  <PresentationFormat>Ευρεία οθόνη</PresentationFormat>
  <Paragraphs>263</Paragraphs>
  <Slides>21</Slides>
  <Notes>19</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21</vt:i4>
      </vt:variant>
    </vt:vector>
  </HeadingPairs>
  <TitlesOfParts>
    <vt:vector size="30" baseType="lpstr">
      <vt:lpstr>Aptos</vt:lpstr>
      <vt:lpstr>Aptos Display</vt:lpstr>
      <vt:lpstr>Arial</vt:lpstr>
      <vt:lpstr>CMBX10</vt:lpstr>
      <vt:lpstr>CMR10</vt:lpstr>
      <vt:lpstr>CMR7</vt:lpstr>
      <vt:lpstr>CMTI10</vt:lpstr>
      <vt:lpstr>Wingdings</vt:lpstr>
      <vt:lpstr>Office Theme</vt:lpstr>
      <vt:lpstr>Gr-Spider: Revealing the Power of Greek Text-to-SQL</vt:lpstr>
      <vt:lpstr>Contents</vt:lpstr>
      <vt:lpstr>Introduction</vt:lpstr>
      <vt:lpstr>The Greek Spider Dataset</vt:lpstr>
      <vt:lpstr>The Greek Spider Dataset</vt:lpstr>
      <vt:lpstr>Translation Pipeline</vt:lpstr>
      <vt:lpstr>Translation Pipeline:  Large Language Models Evaluation</vt:lpstr>
      <vt:lpstr>Translation Pipeline: Challenge of Dataset Translation</vt:lpstr>
      <vt:lpstr>Translation Pipeline: Dataset Analysis</vt:lpstr>
      <vt:lpstr>Experiments</vt:lpstr>
      <vt:lpstr>Experiments: RAT-SQL</vt:lpstr>
      <vt:lpstr>Experiments: RAT-SQL - Setup</vt:lpstr>
      <vt:lpstr>Experiments: RAT-SQL – Results (1/2)</vt:lpstr>
      <vt:lpstr>Experiments: RAT-SQL – Results (2/2)</vt:lpstr>
      <vt:lpstr>Experiments: DAIL-SQL</vt:lpstr>
      <vt:lpstr>Experiments: DAIL-SQL - Setup</vt:lpstr>
      <vt:lpstr>Experiments: DAIL-SQL – Results</vt:lpstr>
      <vt:lpstr>Conclusion</vt:lpstr>
      <vt:lpstr>Feature Work</vt:lpstr>
      <vt:lpstr>Demo</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MultiSpider: Towards Benchmarking Multilingual Text-to-SQL Semantic Parsing</dc:title>
  <dc:creator>Giannis Fourfouris</dc:creator>
  <cp:lastModifiedBy>Πανος Κοροβεσης</cp:lastModifiedBy>
  <cp:revision>121</cp:revision>
  <dcterms:created xsi:type="dcterms:W3CDTF">2024-04-03T15:11:00Z</dcterms:created>
  <dcterms:modified xsi:type="dcterms:W3CDTF">2024-06-24T12:01:14Z</dcterms:modified>
</cp:coreProperties>
</file>