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88" r:id="rId5"/>
    <p:sldId id="260" r:id="rId6"/>
    <p:sldId id="263" r:id="rId7"/>
    <p:sldId id="265" r:id="rId8"/>
    <p:sldId id="267" r:id="rId9"/>
    <p:sldId id="290" r:id="rId10"/>
    <p:sldId id="271" r:id="rId11"/>
    <p:sldId id="280" r:id="rId12"/>
    <p:sldId id="279" r:id="rId13"/>
    <p:sldId id="289" r:id="rId14"/>
    <p:sldId id="284" r:id="rId15"/>
    <p:sldId id="287" r:id="rId16"/>
    <p:sldId id="274" r:id="rId17"/>
    <p:sldId id="272" r:id="rId18"/>
    <p:sldId id="277" r:id="rId19"/>
    <p:sldId id="291" r:id="rId20"/>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8692" autoAdjust="0"/>
  </p:normalViewPr>
  <p:slideViewPr>
    <p:cSldViewPr snapToGrid="0">
      <p:cViewPr varScale="1">
        <p:scale>
          <a:sx n="83" d="100"/>
          <a:sy n="83" d="100"/>
        </p:scale>
        <p:origin x="159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84F52A-5AE2-4062-AF77-CB63F6320DA2}" type="datetimeFigureOut">
              <a:rPr lang="en-US" smtClean="0"/>
              <a:t>4/14/2024</a:t>
            </a:fld>
            <a:endParaRPr lang="en-US"/>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8EBDBD-B5B6-4C5C-8990-1648C105756E}" type="slidenum">
              <a:rPr lang="en-US" smtClean="0"/>
              <a:t>‹#›</a:t>
            </a:fld>
            <a:endParaRPr lang="en-US"/>
          </a:p>
        </p:txBody>
      </p:sp>
    </p:spTree>
    <p:extLst>
      <p:ext uri="{BB962C8B-B14F-4D97-AF65-F5344CB8AC3E}">
        <p14:creationId xmlns:p14="http://schemas.microsoft.com/office/powerpoint/2010/main" val="2806794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We are going to present the work of </a:t>
            </a:r>
            <a:r>
              <a:rPr lang="en-US" dirty="0" err="1"/>
              <a:t>Multispider</a:t>
            </a:r>
            <a:r>
              <a:rPr lang="en-US" dirty="0"/>
              <a:t>, an extension of the Spider dataset designed for benchmarking text-to-SQL systems. This dataset contains examples in various languages, allowing for the evaluation of text-to-SQL models with inputs in languages beyond English.</a:t>
            </a:r>
          </a:p>
        </p:txBody>
      </p:sp>
      <p:sp>
        <p:nvSpPr>
          <p:cNvPr id="4" name="Θέση αριθμού διαφάνειας 3"/>
          <p:cNvSpPr>
            <a:spLocks noGrp="1"/>
          </p:cNvSpPr>
          <p:nvPr>
            <p:ph type="sldNum" sz="quarter" idx="5"/>
          </p:nvPr>
        </p:nvSpPr>
        <p:spPr/>
        <p:txBody>
          <a:bodyPr/>
          <a:lstStyle/>
          <a:p>
            <a:fld id="{5C8EBDBD-B5B6-4C5C-8990-1648C105756E}" type="slidenum">
              <a:rPr lang="en-US" smtClean="0"/>
              <a:t>1</a:t>
            </a:fld>
            <a:endParaRPr lang="en-US"/>
          </a:p>
        </p:txBody>
      </p:sp>
    </p:spTree>
    <p:extLst>
      <p:ext uri="{BB962C8B-B14F-4D97-AF65-F5344CB8AC3E}">
        <p14:creationId xmlns:p14="http://schemas.microsoft.com/office/powerpoint/2010/main" val="20392065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SAVe</a:t>
            </a:r>
            <a:r>
              <a:rPr lang="en-US" dirty="0"/>
              <a:t> framework increased performance by an average of around 1.8% in exact accuracy across all languages. This improvement is attributed to </a:t>
            </a:r>
            <a:r>
              <a:rPr lang="en-US" dirty="0" err="1"/>
              <a:t>SAVe</a:t>
            </a:r>
            <a:r>
              <a:rPr lang="en-US" dirty="0"/>
              <a:t> addressing the schema linking problem by synthesizing additional schema-token pairs and by enhancing the robustness of the text-to-SQL model by varying the schema input.</a:t>
            </a:r>
            <a:endParaRPr lang="el-GR" dirty="0"/>
          </a:p>
        </p:txBody>
      </p:sp>
      <p:sp>
        <p:nvSpPr>
          <p:cNvPr id="4" name="Slide Number Placeholder 3"/>
          <p:cNvSpPr>
            <a:spLocks noGrp="1"/>
          </p:cNvSpPr>
          <p:nvPr>
            <p:ph type="sldNum" sz="quarter" idx="5"/>
          </p:nvPr>
        </p:nvSpPr>
        <p:spPr/>
        <p:txBody>
          <a:bodyPr/>
          <a:lstStyle/>
          <a:p>
            <a:fld id="{5C8EBDBD-B5B6-4C5C-8990-1648C105756E}" type="slidenum">
              <a:rPr lang="en-US" smtClean="0"/>
              <a:t>15</a:t>
            </a:fld>
            <a:endParaRPr lang="en-US"/>
          </a:p>
        </p:txBody>
      </p:sp>
    </p:spTree>
    <p:extLst>
      <p:ext uri="{BB962C8B-B14F-4D97-AF65-F5344CB8AC3E}">
        <p14:creationId xmlns:p14="http://schemas.microsoft.com/office/powerpoint/2010/main" val="553391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highlight>
                  <a:srgbClr val="FFFFFF"/>
                </a:highlight>
                <a:latin typeface="Söhne"/>
              </a:rPr>
              <a:t>So, we'll begin with the introduction where we are going to explain some of the basic concepts. Then, we’ll dive into the fundamentals of </a:t>
            </a:r>
            <a:r>
              <a:rPr lang="en-US" b="0" i="0" dirty="0" err="1">
                <a:solidFill>
                  <a:srgbClr val="0D0D0D"/>
                </a:solidFill>
                <a:effectLst/>
                <a:highlight>
                  <a:srgbClr val="FFFFFF"/>
                </a:highlight>
                <a:latin typeface="Söhne"/>
              </a:rPr>
              <a:t>MultiSpider</a:t>
            </a:r>
            <a:r>
              <a:rPr lang="en-US" b="0" i="0" dirty="0">
                <a:solidFill>
                  <a:srgbClr val="0D0D0D"/>
                </a:solidFill>
                <a:effectLst/>
                <a:highlight>
                  <a:srgbClr val="FFFFFF"/>
                </a:highlight>
                <a:latin typeface="Söhne"/>
              </a:rPr>
              <a:t> and we'll discuss how data is translated and how the </a:t>
            </a:r>
            <a:r>
              <a:rPr lang="en-US" b="0" i="0" dirty="0" err="1">
                <a:solidFill>
                  <a:srgbClr val="0D0D0D"/>
                </a:solidFill>
                <a:effectLst/>
                <a:highlight>
                  <a:srgbClr val="FFFFFF"/>
                </a:highlight>
                <a:latin typeface="Söhne"/>
              </a:rPr>
              <a:t>SAVe</a:t>
            </a:r>
            <a:r>
              <a:rPr lang="en-US" b="0" i="0" dirty="0">
                <a:solidFill>
                  <a:srgbClr val="0D0D0D"/>
                </a:solidFill>
                <a:effectLst/>
                <a:highlight>
                  <a:srgbClr val="FFFFFF"/>
                </a:highlight>
                <a:latin typeface="Söhne"/>
              </a:rPr>
              <a:t> framework is utilized to enrich data schemas. Afterward, we'll review the experiments and their corresponding results. We will also reference some existing work. Finally, we'll conclude and provide an overview of our approach.</a:t>
            </a:r>
            <a:endParaRPr lang="el-GR" dirty="0"/>
          </a:p>
        </p:txBody>
      </p:sp>
      <p:sp>
        <p:nvSpPr>
          <p:cNvPr id="4" name="Slide Number Placeholder 3"/>
          <p:cNvSpPr>
            <a:spLocks noGrp="1"/>
          </p:cNvSpPr>
          <p:nvPr>
            <p:ph type="sldNum" sz="quarter" idx="5"/>
          </p:nvPr>
        </p:nvSpPr>
        <p:spPr/>
        <p:txBody>
          <a:bodyPr/>
          <a:lstStyle/>
          <a:p>
            <a:fld id="{5C8EBDBD-B5B6-4C5C-8990-1648C105756E}" type="slidenum">
              <a:rPr lang="en-US" smtClean="0"/>
              <a:t>2</a:t>
            </a:fld>
            <a:endParaRPr lang="en-US" dirty="0"/>
          </a:p>
        </p:txBody>
      </p:sp>
    </p:spTree>
    <p:extLst>
      <p:ext uri="{BB962C8B-B14F-4D97-AF65-F5344CB8AC3E}">
        <p14:creationId xmlns:p14="http://schemas.microsoft.com/office/powerpoint/2010/main" val="320340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start with, text-to-SQL or natural language-to-SQL is a task in natural language processing where the goal is to automatically generate SQL queries from natural language text*. To assess the behavior of NL2SQL models, a benchmark dataset is needed. One such dataset is Spider, which was developed by Yale University. The dataset consist of pairs of questions and SQL queries, where the SQL queries serve as responses to the questions. Additionally, it includes the definitions of the database, such as table names and column names, which are referenced in the SQL queries. The questions are grouped into categories like ‘easy, hard, extra hard’ based on the difficulty level of generating the corresponding SQL queries. </a:t>
            </a:r>
          </a:p>
          <a:p>
            <a:r>
              <a:rPr lang="en-US" dirty="0"/>
              <a:t>The spider creation pipeline can be viewed on the right of the screen.</a:t>
            </a:r>
          </a:p>
          <a:p>
            <a:endParaRPr lang="en-US" b="0" i="0" dirty="0">
              <a:solidFill>
                <a:srgbClr val="212529"/>
              </a:solidFill>
              <a:effectLst/>
              <a:highlight>
                <a:srgbClr val="FFFFFF"/>
              </a:highlight>
              <a:latin typeface="Lato" panose="020F0502020204030203" pitchFamily="34" charset="0"/>
            </a:endParaRPr>
          </a:p>
          <a:p>
            <a:r>
              <a:rPr lang="en-US" b="0" i="0" dirty="0">
                <a:solidFill>
                  <a:srgbClr val="212529"/>
                </a:solidFill>
                <a:effectLst/>
                <a:highlight>
                  <a:srgbClr val="FFFFFF"/>
                </a:highlight>
                <a:latin typeface="Lato" panose="020F0502020204030203" pitchFamily="34" charset="0"/>
              </a:rPr>
              <a:t>*The task involves converting the text input into a structured representation and then using this representation to generate a semantically correct SQL query that can be executed on a database.</a:t>
            </a:r>
            <a:endParaRPr lang="el-GR" dirty="0"/>
          </a:p>
        </p:txBody>
      </p:sp>
      <p:sp>
        <p:nvSpPr>
          <p:cNvPr id="4" name="Slide Number Placeholder 3"/>
          <p:cNvSpPr>
            <a:spLocks noGrp="1"/>
          </p:cNvSpPr>
          <p:nvPr>
            <p:ph type="sldNum" sz="quarter" idx="5"/>
          </p:nvPr>
        </p:nvSpPr>
        <p:spPr/>
        <p:txBody>
          <a:bodyPr/>
          <a:lstStyle/>
          <a:p>
            <a:fld id="{5C8EBDBD-B5B6-4C5C-8990-1648C105756E}" type="slidenum">
              <a:rPr lang="en-US" smtClean="0"/>
              <a:t>3</a:t>
            </a:fld>
            <a:endParaRPr lang="en-US" dirty="0"/>
          </a:p>
        </p:txBody>
      </p:sp>
    </p:spTree>
    <p:extLst>
      <p:ext uri="{BB962C8B-B14F-4D97-AF65-F5344CB8AC3E}">
        <p14:creationId xmlns:p14="http://schemas.microsoft.com/office/powerpoint/2010/main" val="4073850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about text-to-SQL datasets that are not in English? Generally, such datasets exist, but their translations are often described as poor and incomplete. This work aims to expand the Spider dataset to include seven mainstream languages: German, French, Spanish, Chinese, Japanese, Vietnamese and to introduce a novel schema augmentation method called </a:t>
            </a:r>
            <a:r>
              <a:rPr lang="en-US" dirty="0" err="1"/>
              <a:t>SAVe</a:t>
            </a:r>
            <a:r>
              <a:rPr lang="en-US" dirty="0"/>
              <a:t>. This method offers variations to the schema definition to improve generalization.</a:t>
            </a:r>
            <a:endParaRPr lang="el-GR" dirty="0"/>
          </a:p>
        </p:txBody>
      </p:sp>
      <p:sp>
        <p:nvSpPr>
          <p:cNvPr id="4" name="Slide Number Placeholder 3"/>
          <p:cNvSpPr>
            <a:spLocks noGrp="1"/>
          </p:cNvSpPr>
          <p:nvPr>
            <p:ph type="sldNum" sz="quarter" idx="5"/>
          </p:nvPr>
        </p:nvSpPr>
        <p:spPr/>
        <p:txBody>
          <a:bodyPr/>
          <a:lstStyle/>
          <a:p>
            <a:fld id="{5C8EBDBD-B5B6-4C5C-8990-1648C105756E}" type="slidenum">
              <a:rPr lang="en-US" smtClean="0"/>
              <a:t>4</a:t>
            </a:fld>
            <a:endParaRPr lang="en-US"/>
          </a:p>
        </p:txBody>
      </p:sp>
    </p:spTree>
    <p:extLst>
      <p:ext uri="{BB962C8B-B14F-4D97-AF65-F5344CB8AC3E}">
        <p14:creationId xmlns:p14="http://schemas.microsoft.com/office/powerpoint/2010/main" val="15344218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The challenges that </a:t>
            </a:r>
            <a:r>
              <a:rPr lang="en-US" dirty="0" err="1"/>
              <a:t>MultiSpider</a:t>
            </a:r>
            <a:r>
              <a:rPr lang="en-US" dirty="0"/>
              <a:t> faces are grouped into three categories: schema translation, lexical and structural challenges. Schema translation poses challenges due to insufficient context and domain knowledge for accurate translation. The lexical challenges involve dealing with entity polysemy, which may not be clear from the context of the question. Structural challenges refer to the complex logic or syntactic structure that leads inaccurate translation. It is clear that </a:t>
            </a:r>
            <a:r>
              <a:rPr lang="en-US" sz="1800" b="0" i="0" u="none" strike="noStrike" baseline="0" dirty="0">
                <a:latin typeface="NimbusRomNo9L-Regu"/>
              </a:rPr>
              <a:t>the lexical and structural challenges are further enhanced in </a:t>
            </a:r>
            <a:r>
              <a:rPr lang="en-US" sz="1800" dirty="0" err="1"/>
              <a:t>MultiSpider</a:t>
            </a:r>
            <a:r>
              <a:rPr lang="en-US" sz="1800" b="0" i="0" u="none" strike="noStrike" baseline="0" dirty="0">
                <a:latin typeface="NimbusRomNo9L-Regu"/>
              </a:rPr>
              <a:t> due to specific language properties.</a:t>
            </a:r>
            <a:endParaRPr lang="en-US" dirty="0"/>
          </a:p>
        </p:txBody>
      </p:sp>
      <p:sp>
        <p:nvSpPr>
          <p:cNvPr id="4" name="Θέση αριθμού διαφάνειας 3"/>
          <p:cNvSpPr>
            <a:spLocks noGrp="1"/>
          </p:cNvSpPr>
          <p:nvPr>
            <p:ph type="sldNum" sz="quarter" idx="5"/>
          </p:nvPr>
        </p:nvSpPr>
        <p:spPr/>
        <p:txBody>
          <a:bodyPr/>
          <a:lstStyle/>
          <a:p>
            <a:fld id="{5C8EBDBD-B5B6-4C5C-8990-1648C105756E}" type="slidenum">
              <a:rPr lang="en-US" smtClean="0"/>
              <a:t>5</a:t>
            </a:fld>
            <a:endParaRPr lang="en-US"/>
          </a:p>
        </p:txBody>
      </p:sp>
    </p:spTree>
    <p:extLst>
      <p:ext uri="{BB962C8B-B14F-4D97-AF65-F5344CB8AC3E}">
        <p14:creationId xmlns:p14="http://schemas.microsoft.com/office/powerpoint/2010/main" val="427794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To translate the original dataset, Google Neural Machine Translation was utilized. Firstly, schema translation was performed, followed by question translation to reference the translated schema. Then, highly qualified translators validated and improved the translation as needed. Finally, the best translation was chosen through voting among three annotators.</a:t>
            </a:r>
            <a:endParaRPr lang="el-GR" dirty="0"/>
          </a:p>
        </p:txBody>
      </p:sp>
      <p:sp>
        <p:nvSpPr>
          <p:cNvPr id="4" name="Slide Number Placeholder 3"/>
          <p:cNvSpPr>
            <a:spLocks noGrp="1"/>
          </p:cNvSpPr>
          <p:nvPr>
            <p:ph type="sldNum" sz="quarter" idx="5"/>
          </p:nvPr>
        </p:nvSpPr>
        <p:spPr/>
        <p:txBody>
          <a:bodyPr/>
          <a:lstStyle/>
          <a:p>
            <a:fld id="{5C8EBDBD-B5B6-4C5C-8990-1648C105756E}" type="slidenum">
              <a:rPr lang="en-US" smtClean="0"/>
              <a:t>7</a:t>
            </a:fld>
            <a:endParaRPr lang="en-US"/>
          </a:p>
        </p:txBody>
      </p:sp>
    </p:spTree>
    <p:extLst>
      <p:ext uri="{BB962C8B-B14F-4D97-AF65-F5344CB8AC3E}">
        <p14:creationId xmlns:p14="http://schemas.microsoft.com/office/powerpoint/2010/main" val="27363834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experimental results, the Exact Match Accuracy metric was used, which measures the percentage of queries for which the generated SQL query exactly matches the ground truth SQL query. In the monolingual training (using only target language training data), we observe that Rat-SQL with XLM-R outperformed the MBART performance both with and without the </a:t>
            </a:r>
            <a:r>
              <a:rPr lang="en-US" dirty="0" err="1"/>
              <a:t>SAVe</a:t>
            </a:r>
            <a:r>
              <a:rPr lang="en-US" dirty="0"/>
              <a:t> framework, achieving an average exact accuracy of 63.2% across all languages with the utilization of </a:t>
            </a:r>
            <a:r>
              <a:rPr lang="en-US" dirty="0" err="1"/>
              <a:t>SAVe</a:t>
            </a:r>
            <a:r>
              <a:rPr lang="en-US" dirty="0"/>
              <a:t>. Similarly, in the multilingual training (using training data from multiple languages), the corresponding result was 66.7%. It is noteworthy here that the </a:t>
            </a:r>
            <a:r>
              <a:rPr lang="en-US" dirty="0" err="1"/>
              <a:t>SAVe</a:t>
            </a:r>
            <a:r>
              <a:rPr lang="en-US" dirty="0"/>
              <a:t> framework boosted performance across all examined models. Additionally, it's important to mention that the best performance was achieved in the English language in all cases, indicating the potential growth of pretrained seq2seq models in text-to-SQL.</a:t>
            </a:r>
            <a:endParaRPr lang="el-GR" dirty="0"/>
          </a:p>
        </p:txBody>
      </p:sp>
      <p:sp>
        <p:nvSpPr>
          <p:cNvPr id="4" name="Slide Number Placeholder 3"/>
          <p:cNvSpPr>
            <a:spLocks noGrp="1"/>
          </p:cNvSpPr>
          <p:nvPr>
            <p:ph type="sldNum" sz="quarter" idx="5"/>
          </p:nvPr>
        </p:nvSpPr>
        <p:spPr/>
        <p:txBody>
          <a:bodyPr/>
          <a:lstStyle/>
          <a:p>
            <a:fld id="{5C8EBDBD-B5B6-4C5C-8990-1648C105756E}" type="slidenum">
              <a:rPr lang="en-US" smtClean="0"/>
              <a:t>12</a:t>
            </a:fld>
            <a:endParaRPr lang="en-US"/>
          </a:p>
        </p:txBody>
      </p:sp>
    </p:spTree>
    <p:extLst>
      <p:ext uri="{BB962C8B-B14F-4D97-AF65-F5344CB8AC3E}">
        <p14:creationId xmlns:p14="http://schemas.microsoft.com/office/powerpoint/2010/main" val="6179230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Regarding the zero-shot setting, we can observe that performance largely depends on the choice of pre-trained encoder, where a better model enables better zero-shot transfer. It is also evident that direct prediction yields better performance than translate-then-predict, since machine translation might introduce errors, especially in schema translation. Finally, it can be seen that with a strong pretrained language model and machine translation model, the translate-then-train-then-predict setting receives promising results.</a:t>
            </a:r>
            <a:endParaRPr lang="el-GR" dirty="0"/>
          </a:p>
        </p:txBody>
      </p:sp>
      <p:sp>
        <p:nvSpPr>
          <p:cNvPr id="4" name="Slide Number Placeholder 3"/>
          <p:cNvSpPr>
            <a:spLocks noGrp="1"/>
          </p:cNvSpPr>
          <p:nvPr>
            <p:ph type="sldNum" sz="quarter" idx="5"/>
          </p:nvPr>
        </p:nvSpPr>
        <p:spPr/>
        <p:txBody>
          <a:bodyPr/>
          <a:lstStyle/>
          <a:p>
            <a:fld id="{5C8EBDBD-B5B6-4C5C-8990-1648C105756E}" type="slidenum">
              <a:rPr lang="en-US" smtClean="0"/>
              <a:t>13</a:t>
            </a:fld>
            <a:endParaRPr lang="en-US"/>
          </a:p>
        </p:txBody>
      </p:sp>
    </p:spTree>
    <p:extLst>
      <p:ext uri="{BB962C8B-B14F-4D97-AF65-F5344CB8AC3E}">
        <p14:creationId xmlns:p14="http://schemas.microsoft.com/office/powerpoint/2010/main" val="2702620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mentioned earlier that there is a performance drop in non-English languages. Why is that? There are two kinds of mistakes that cause this reduction. Firstly, we have lexical mistakes, which refer to the schema not being grounded in SQL. This is usually caused by the syntactic differences between the schema and tokens, also known as the schema-linking problem. Then, we have structural mistakes, which refer to the incorrect prediction of SQL operators which caused by dialectal variations in question annotation.</a:t>
            </a:r>
            <a:endParaRPr lang="el-GR" dirty="0"/>
          </a:p>
        </p:txBody>
      </p:sp>
      <p:sp>
        <p:nvSpPr>
          <p:cNvPr id="4" name="Slide Number Placeholder 3"/>
          <p:cNvSpPr>
            <a:spLocks noGrp="1"/>
          </p:cNvSpPr>
          <p:nvPr>
            <p:ph type="sldNum" sz="quarter" idx="5"/>
          </p:nvPr>
        </p:nvSpPr>
        <p:spPr/>
        <p:txBody>
          <a:bodyPr/>
          <a:lstStyle/>
          <a:p>
            <a:fld id="{5C8EBDBD-B5B6-4C5C-8990-1648C105756E}" type="slidenum">
              <a:rPr lang="en-US" smtClean="0"/>
              <a:t>14</a:t>
            </a:fld>
            <a:endParaRPr lang="en-US" dirty="0"/>
          </a:p>
        </p:txBody>
      </p:sp>
    </p:spTree>
    <p:extLst>
      <p:ext uri="{BB962C8B-B14F-4D97-AF65-F5344CB8AC3E}">
        <p14:creationId xmlns:p14="http://schemas.microsoft.com/office/powerpoint/2010/main" val="3769344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1542B-6720-F9F8-F233-1F9E962E86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l-GR"/>
          </a:p>
        </p:txBody>
      </p:sp>
      <p:sp>
        <p:nvSpPr>
          <p:cNvPr id="3" name="Subtitle 2">
            <a:extLst>
              <a:ext uri="{FF2B5EF4-FFF2-40B4-BE49-F238E27FC236}">
                <a16:creationId xmlns:a16="http://schemas.microsoft.com/office/drawing/2014/main" id="{AEB4BF4B-8D96-C7EC-9437-6BC8DAF459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l-GR"/>
          </a:p>
        </p:txBody>
      </p:sp>
      <p:sp>
        <p:nvSpPr>
          <p:cNvPr id="4" name="Date Placeholder 3">
            <a:extLst>
              <a:ext uri="{FF2B5EF4-FFF2-40B4-BE49-F238E27FC236}">
                <a16:creationId xmlns:a16="http://schemas.microsoft.com/office/drawing/2014/main" id="{D49A22B7-2B9A-3AE6-98D1-BB9971556951}"/>
              </a:ext>
            </a:extLst>
          </p:cNvPr>
          <p:cNvSpPr>
            <a:spLocks noGrp="1"/>
          </p:cNvSpPr>
          <p:nvPr>
            <p:ph type="dt" sz="half" idx="10"/>
          </p:nvPr>
        </p:nvSpPr>
        <p:spPr/>
        <p:txBody>
          <a:bodyPr/>
          <a:lstStyle/>
          <a:p>
            <a:fld id="{84196782-5064-4F60-81B4-A0AB91B324D3}" type="datetimeFigureOut">
              <a:rPr lang="el-GR" smtClean="0"/>
              <a:t>14/4/2024</a:t>
            </a:fld>
            <a:endParaRPr lang="el-GR"/>
          </a:p>
        </p:txBody>
      </p:sp>
      <p:sp>
        <p:nvSpPr>
          <p:cNvPr id="5" name="Footer Placeholder 4">
            <a:extLst>
              <a:ext uri="{FF2B5EF4-FFF2-40B4-BE49-F238E27FC236}">
                <a16:creationId xmlns:a16="http://schemas.microsoft.com/office/drawing/2014/main" id="{185FAD00-B181-4394-AD85-963458F85C3B}"/>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D1A47B6C-575A-4463-502C-879840D6FB99}"/>
              </a:ext>
            </a:extLst>
          </p:cNvPr>
          <p:cNvSpPr>
            <a:spLocks noGrp="1"/>
          </p:cNvSpPr>
          <p:nvPr>
            <p:ph type="sldNum" sz="quarter" idx="12"/>
          </p:nvPr>
        </p:nvSpPr>
        <p:spPr/>
        <p:txBody>
          <a:bodyPr/>
          <a:lstStyle/>
          <a:p>
            <a:fld id="{2E8CE445-2FD3-49CE-ACEE-45242FC2DC86}" type="slidenum">
              <a:rPr lang="el-GR" smtClean="0"/>
              <a:t>‹#›</a:t>
            </a:fld>
            <a:endParaRPr lang="el-GR"/>
          </a:p>
        </p:txBody>
      </p:sp>
    </p:spTree>
    <p:extLst>
      <p:ext uri="{BB962C8B-B14F-4D97-AF65-F5344CB8AC3E}">
        <p14:creationId xmlns:p14="http://schemas.microsoft.com/office/powerpoint/2010/main" val="4093625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D4B5F-A247-37B4-6650-153DAFEA2A94}"/>
              </a:ext>
            </a:extLst>
          </p:cNvPr>
          <p:cNvSpPr>
            <a:spLocks noGrp="1"/>
          </p:cNvSpPr>
          <p:nvPr>
            <p:ph type="title"/>
          </p:nvPr>
        </p:nvSpPr>
        <p:spPr/>
        <p:txBody>
          <a:bodyPr/>
          <a:lstStyle/>
          <a:p>
            <a:r>
              <a:rPr lang="en-US"/>
              <a:t>Click to edit Master title style</a:t>
            </a:r>
            <a:endParaRPr lang="el-GR"/>
          </a:p>
        </p:txBody>
      </p:sp>
      <p:sp>
        <p:nvSpPr>
          <p:cNvPr id="3" name="Vertical Text Placeholder 2">
            <a:extLst>
              <a:ext uri="{FF2B5EF4-FFF2-40B4-BE49-F238E27FC236}">
                <a16:creationId xmlns:a16="http://schemas.microsoft.com/office/drawing/2014/main" id="{44BD4307-3E63-A031-AD22-F1A91810BB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99CAF377-2D39-2EBF-E10F-BF48D6257AB9}"/>
              </a:ext>
            </a:extLst>
          </p:cNvPr>
          <p:cNvSpPr>
            <a:spLocks noGrp="1"/>
          </p:cNvSpPr>
          <p:nvPr>
            <p:ph type="dt" sz="half" idx="10"/>
          </p:nvPr>
        </p:nvSpPr>
        <p:spPr/>
        <p:txBody>
          <a:bodyPr/>
          <a:lstStyle/>
          <a:p>
            <a:fld id="{84196782-5064-4F60-81B4-A0AB91B324D3}" type="datetimeFigureOut">
              <a:rPr lang="el-GR" smtClean="0"/>
              <a:t>14/4/2024</a:t>
            </a:fld>
            <a:endParaRPr lang="el-GR"/>
          </a:p>
        </p:txBody>
      </p:sp>
      <p:sp>
        <p:nvSpPr>
          <p:cNvPr id="5" name="Footer Placeholder 4">
            <a:extLst>
              <a:ext uri="{FF2B5EF4-FFF2-40B4-BE49-F238E27FC236}">
                <a16:creationId xmlns:a16="http://schemas.microsoft.com/office/drawing/2014/main" id="{047D7257-E2A9-06AA-5E47-EF96D0B23B1D}"/>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3303F0CF-321A-4394-AD76-4BDA23DF63D4}"/>
              </a:ext>
            </a:extLst>
          </p:cNvPr>
          <p:cNvSpPr>
            <a:spLocks noGrp="1"/>
          </p:cNvSpPr>
          <p:nvPr>
            <p:ph type="sldNum" sz="quarter" idx="12"/>
          </p:nvPr>
        </p:nvSpPr>
        <p:spPr/>
        <p:txBody>
          <a:bodyPr/>
          <a:lstStyle/>
          <a:p>
            <a:fld id="{2E8CE445-2FD3-49CE-ACEE-45242FC2DC86}" type="slidenum">
              <a:rPr lang="el-GR" smtClean="0"/>
              <a:t>‹#›</a:t>
            </a:fld>
            <a:endParaRPr lang="el-GR"/>
          </a:p>
        </p:txBody>
      </p:sp>
    </p:spTree>
    <p:extLst>
      <p:ext uri="{BB962C8B-B14F-4D97-AF65-F5344CB8AC3E}">
        <p14:creationId xmlns:p14="http://schemas.microsoft.com/office/powerpoint/2010/main" val="3015179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206053-3106-16D4-F012-AFDEA567B51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l-GR"/>
          </a:p>
        </p:txBody>
      </p:sp>
      <p:sp>
        <p:nvSpPr>
          <p:cNvPr id="3" name="Vertical Text Placeholder 2">
            <a:extLst>
              <a:ext uri="{FF2B5EF4-FFF2-40B4-BE49-F238E27FC236}">
                <a16:creationId xmlns:a16="http://schemas.microsoft.com/office/drawing/2014/main" id="{A9F6D7A8-88EE-4525-8184-54A6DC0190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81A3DA7E-6513-8030-26A0-22188E983570}"/>
              </a:ext>
            </a:extLst>
          </p:cNvPr>
          <p:cNvSpPr>
            <a:spLocks noGrp="1"/>
          </p:cNvSpPr>
          <p:nvPr>
            <p:ph type="dt" sz="half" idx="10"/>
          </p:nvPr>
        </p:nvSpPr>
        <p:spPr/>
        <p:txBody>
          <a:bodyPr/>
          <a:lstStyle/>
          <a:p>
            <a:fld id="{84196782-5064-4F60-81B4-A0AB91B324D3}" type="datetimeFigureOut">
              <a:rPr lang="el-GR" smtClean="0"/>
              <a:t>14/4/2024</a:t>
            </a:fld>
            <a:endParaRPr lang="el-GR"/>
          </a:p>
        </p:txBody>
      </p:sp>
      <p:sp>
        <p:nvSpPr>
          <p:cNvPr id="5" name="Footer Placeholder 4">
            <a:extLst>
              <a:ext uri="{FF2B5EF4-FFF2-40B4-BE49-F238E27FC236}">
                <a16:creationId xmlns:a16="http://schemas.microsoft.com/office/drawing/2014/main" id="{59AAB345-FA0D-31A4-CC11-F2E44E1F7933}"/>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7C7A83FF-3E9B-D065-4049-26A7432D196A}"/>
              </a:ext>
            </a:extLst>
          </p:cNvPr>
          <p:cNvSpPr>
            <a:spLocks noGrp="1"/>
          </p:cNvSpPr>
          <p:nvPr>
            <p:ph type="sldNum" sz="quarter" idx="12"/>
          </p:nvPr>
        </p:nvSpPr>
        <p:spPr/>
        <p:txBody>
          <a:bodyPr/>
          <a:lstStyle/>
          <a:p>
            <a:fld id="{2E8CE445-2FD3-49CE-ACEE-45242FC2DC86}" type="slidenum">
              <a:rPr lang="el-GR" smtClean="0"/>
              <a:t>‹#›</a:t>
            </a:fld>
            <a:endParaRPr lang="el-GR"/>
          </a:p>
        </p:txBody>
      </p:sp>
    </p:spTree>
    <p:extLst>
      <p:ext uri="{BB962C8B-B14F-4D97-AF65-F5344CB8AC3E}">
        <p14:creationId xmlns:p14="http://schemas.microsoft.com/office/powerpoint/2010/main" val="1508155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06842-6251-2A28-C103-4A6F4BFB0157}"/>
              </a:ext>
            </a:extLst>
          </p:cNvPr>
          <p:cNvSpPr>
            <a:spLocks noGrp="1"/>
          </p:cNvSpPr>
          <p:nvPr>
            <p:ph type="title"/>
          </p:nvPr>
        </p:nvSpPr>
        <p:spPr/>
        <p:txBody>
          <a:bodyPr/>
          <a:lstStyle/>
          <a:p>
            <a:r>
              <a:rPr lang="en-US"/>
              <a:t>Click to edit Master title style</a:t>
            </a:r>
            <a:endParaRPr lang="el-GR"/>
          </a:p>
        </p:txBody>
      </p:sp>
      <p:sp>
        <p:nvSpPr>
          <p:cNvPr id="3" name="Content Placeholder 2">
            <a:extLst>
              <a:ext uri="{FF2B5EF4-FFF2-40B4-BE49-F238E27FC236}">
                <a16:creationId xmlns:a16="http://schemas.microsoft.com/office/drawing/2014/main" id="{85074912-4C03-C3E6-1083-511A12D234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085FB39F-2EE2-5523-2335-85E86D23A4A4}"/>
              </a:ext>
            </a:extLst>
          </p:cNvPr>
          <p:cNvSpPr>
            <a:spLocks noGrp="1"/>
          </p:cNvSpPr>
          <p:nvPr>
            <p:ph type="dt" sz="half" idx="10"/>
          </p:nvPr>
        </p:nvSpPr>
        <p:spPr/>
        <p:txBody>
          <a:bodyPr/>
          <a:lstStyle/>
          <a:p>
            <a:fld id="{84196782-5064-4F60-81B4-A0AB91B324D3}" type="datetimeFigureOut">
              <a:rPr lang="el-GR" smtClean="0"/>
              <a:t>14/4/2024</a:t>
            </a:fld>
            <a:endParaRPr lang="el-GR"/>
          </a:p>
        </p:txBody>
      </p:sp>
      <p:sp>
        <p:nvSpPr>
          <p:cNvPr id="5" name="Footer Placeholder 4">
            <a:extLst>
              <a:ext uri="{FF2B5EF4-FFF2-40B4-BE49-F238E27FC236}">
                <a16:creationId xmlns:a16="http://schemas.microsoft.com/office/drawing/2014/main" id="{9C44417D-764D-DCCB-20BC-4ECA9BD8B661}"/>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1930237E-E066-1D16-36BF-3CDED0546F6B}"/>
              </a:ext>
            </a:extLst>
          </p:cNvPr>
          <p:cNvSpPr>
            <a:spLocks noGrp="1"/>
          </p:cNvSpPr>
          <p:nvPr>
            <p:ph type="sldNum" sz="quarter" idx="12"/>
          </p:nvPr>
        </p:nvSpPr>
        <p:spPr/>
        <p:txBody>
          <a:bodyPr/>
          <a:lstStyle/>
          <a:p>
            <a:fld id="{2E8CE445-2FD3-49CE-ACEE-45242FC2DC86}" type="slidenum">
              <a:rPr lang="el-GR" smtClean="0"/>
              <a:t>‹#›</a:t>
            </a:fld>
            <a:endParaRPr lang="el-GR"/>
          </a:p>
        </p:txBody>
      </p:sp>
    </p:spTree>
    <p:extLst>
      <p:ext uri="{BB962C8B-B14F-4D97-AF65-F5344CB8AC3E}">
        <p14:creationId xmlns:p14="http://schemas.microsoft.com/office/powerpoint/2010/main" val="832123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EECE2-90A1-DAE5-1CD5-2397097033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l-GR"/>
          </a:p>
        </p:txBody>
      </p:sp>
      <p:sp>
        <p:nvSpPr>
          <p:cNvPr id="3" name="Text Placeholder 2">
            <a:extLst>
              <a:ext uri="{FF2B5EF4-FFF2-40B4-BE49-F238E27FC236}">
                <a16:creationId xmlns:a16="http://schemas.microsoft.com/office/drawing/2014/main" id="{B6D32CB9-EEFE-96B5-BA4B-73DF8CD91A1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D17465-F608-D57B-A36C-664CD3A4738A}"/>
              </a:ext>
            </a:extLst>
          </p:cNvPr>
          <p:cNvSpPr>
            <a:spLocks noGrp="1"/>
          </p:cNvSpPr>
          <p:nvPr>
            <p:ph type="dt" sz="half" idx="10"/>
          </p:nvPr>
        </p:nvSpPr>
        <p:spPr/>
        <p:txBody>
          <a:bodyPr/>
          <a:lstStyle/>
          <a:p>
            <a:fld id="{84196782-5064-4F60-81B4-A0AB91B324D3}" type="datetimeFigureOut">
              <a:rPr lang="el-GR" smtClean="0"/>
              <a:t>14/4/2024</a:t>
            </a:fld>
            <a:endParaRPr lang="el-GR"/>
          </a:p>
        </p:txBody>
      </p:sp>
      <p:sp>
        <p:nvSpPr>
          <p:cNvPr id="5" name="Footer Placeholder 4">
            <a:extLst>
              <a:ext uri="{FF2B5EF4-FFF2-40B4-BE49-F238E27FC236}">
                <a16:creationId xmlns:a16="http://schemas.microsoft.com/office/drawing/2014/main" id="{1B24A3F9-F6B0-7D7F-4C8C-0E5E20CD678C}"/>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9D8F741A-575F-0CFF-4FA4-20798D7B44FF}"/>
              </a:ext>
            </a:extLst>
          </p:cNvPr>
          <p:cNvSpPr>
            <a:spLocks noGrp="1"/>
          </p:cNvSpPr>
          <p:nvPr>
            <p:ph type="sldNum" sz="quarter" idx="12"/>
          </p:nvPr>
        </p:nvSpPr>
        <p:spPr/>
        <p:txBody>
          <a:bodyPr/>
          <a:lstStyle/>
          <a:p>
            <a:fld id="{2E8CE445-2FD3-49CE-ACEE-45242FC2DC86}" type="slidenum">
              <a:rPr lang="el-GR" smtClean="0"/>
              <a:t>‹#›</a:t>
            </a:fld>
            <a:endParaRPr lang="el-GR"/>
          </a:p>
        </p:txBody>
      </p:sp>
    </p:spTree>
    <p:extLst>
      <p:ext uri="{BB962C8B-B14F-4D97-AF65-F5344CB8AC3E}">
        <p14:creationId xmlns:p14="http://schemas.microsoft.com/office/powerpoint/2010/main" val="532588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9C6F3-2953-3B61-C7AC-3BD471D3F1DF}"/>
              </a:ext>
            </a:extLst>
          </p:cNvPr>
          <p:cNvSpPr>
            <a:spLocks noGrp="1"/>
          </p:cNvSpPr>
          <p:nvPr>
            <p:ph type="title"/>
          </p:nvPr>
        </p:nvSpPr>
        <p:spPr/>
        <p:txBody>
          <a:bodyPr/>
          <a:lstStyle/>
          <a:p>
            <a:r>
              <a:rPr lang="en-US"/>
              <a:t>Click to edit Master title style</a:t>
            </a:r>
            <a:endParaRPr lang="el-GR"/>
          </a:p>
        </p:txBody>
      </p:sp>
      <p:sp>
        <p:nvSpPr>
          <p:cNvPr id="3" name="Content Placeholder 2">
            <a:extLst>
              <a:ext uri="{FF2B5EF4-FFF2-40B4-BE49-F238E27FC236}">
                <a16:creationId xmlns:a16="http://schemas.microsoft.com/office/drawing/2014/main" id="{565CE710-1AA0-48CE-C5A4-4F8984F80F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Content Placeholder 3">
            <a:extLst>
              <a:ext uri="{FF2B5EF4-FFF2-40B4-BE49-F238E27FC236}">
                <a16:creationId xmlns:a16="http://schemas.microsoft.com/office/drawing/2014/main" id="{D78FC4E7-FC94-5050-5102-93C8F17F74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Date Placeholder 4">
            <a:extLst>
              <a:ext uri="{FF2B5EF4-FFF2-40B4-BE49-F238E27FC236}">
                <a16:creationId xmlns:a16="http://schemas.microsoft.com/office/drawing/2014/main" id="{11A33747-ADC8-55B3-3847-82BB7CDF0471}"/>
              </a:ext>
            </a:extLst>
          </p:cNvPr>
          <p:cNvSpPr>
            <a:spLocks noGrp="1"/>
          </p:cNvSpPr>
          <p:nvPr>
            <p:ph type="dt" sz="half" idx="10"/>
          </p:nvPr>
        </p:nvSpPr>
        <p:spPr/>
        <p:txBody>
          <a:bodyPr/>
          <a:lstStyle/>
          <a:p>
            <a:fld id="{84196782-5064-4F60-81B4-A0AB91B324D3}" type="datetimeFigureOut">
              <a:rPr lang="el-GR" smtClean="0"/>
              <a:t>14/4/2024</a:t>
            </a:fld>
            <a:endParaRPr lang="el-GR"/>
          </a:p>
        </p:txBody>
      </p:sp>
      <p:sp>
        <p:nvSpPr>
          <p:cNvPr id="6" name="Footer Placeholder 5">
            <a:extLst>
              <a:ext uri="{FF2B5EF4-FFF2-40B4-BE49-F238E27FC236}">
                <a16:creationId xmlns:a16="http://schemas.microsoft.com/office/drawing/2014/main" id="{94439264-33F8-CBC6-49E8-EB3A87AF98D5}"/>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9EE6C7BD-EC9E-1A10-9770-76353090EBA3}"/>
              </a:ext>
            </a:extLst>
          </p:cNvPr>
          <p:cNvSpPr>
            <a:spLocks noGrp="1"/>
          </p:cNvSpPr>
          <p:nvPr>
            <p:ph type="sldNum" sz="quarter" idx="12"/>
          </p:nvPr>
        </p:nvSpPr>
        <p:spPr/>
        <p:txBody>
          <a:bodyPr/>
          <a:lstStyle/>
          <a:p>
            <a:fld id="{2E8CE445-2FD3-49CE-ACEE-45242FC2DC86}" type="slidenum">
              <a:rPr lang="el-GR" smtClean="0"/>
              <a:t>‹#›</a:t>
            </a:fld>
            <a:endParaRPr lang="el-GR"/>
          </a:p>
        </p:txBody>
      </p:sp>
    </p:spTree>
    <p:extLst>
      <p:ext uri="{BB962C8B-B14F-4D97-AF65-F5344CB8AC3E}">
        <p14:creationId xmlns:p14="http://schemas.microsoft.com/office/powerpoint/2010/main" val="641759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CE6A2-35A3-508C-266D-8B7CD8371A9B}"/>
              </a:ext>
            </a:extLst>
          </p:cNvPr>
          <p:cNvSpPr>
            <a:spLocks noGrp="1"/>
          </p:cNvSpPr>
          <p:nvPr>
            <p:ph type="title"/>
          </p:nvPr>
        </p:nvSpPr>
        <p:spPr>
          <a:xfrm>
            <a:off x="839788" y="365125"/>
            <a:ext cx="10515600" cy="1325563"/>
          </a:xfrm>
        </p:spPr>
        <p:txBody>
          <a:bodyPr/>
          <a:lstStyle/>
          <a:p>
            <a:r>
              <a:rPr lang="en-US"/>
              <a:t>Click to edit Master title style</a:t>
            </a:r>
            <a:endParaRPr lang="el-GR"/>
          </a:p>
        </p:txBody>
      </p:sp>
      <p:sp>
        <p:nvSpPr>
          <p:cNvPr id="3" name="Text Placeholder 2">
            <a:extLst>
              <a:ext uri="{FF2B5EF4-FFF2-40B4-BE49-F238E27FC236}">
                <a16:creationId xmlns:a16="http://schemas.microsoft.com/office/drawing/2014/main" id="{84FB3D1F-48DF-7C26-3313-6B53666EB1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A3D126-869D-14E9-E116-CC350987B2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Text Placeholder 4">
            <a:extLst>
              <a:ext uri="{FF2B5EF4-FFF2-40B4-BE49-F238E27FC236}">
                <a16:creationId xmlns:a16="http://schemas.microsoft.com/office/drawing/2014/main" id="{C9A22969-31C5-68DD-EE6C-0FD6272C69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E4AD4B-7F78-3226-22AD-BD21F02C7B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7" name="Date Placeholder 6">
            <a:extLst>
              <a:ext uri="{FF2B5EF4-FFF2-40B4-BE49-F238E27FC236}">
                <a16:creationId xmlns:a16="http://schemas.microsoft.com/office/drawing/2014/main" id="{05F54040-5E12-B613-90EF-38B2684C249B}"/>
              </a:ext>
            </a:extLst>
          </p:cNvPr>
          <p:cNvSpPr>
            <a:spLocks noGrp="1"/>
          </p:cNvSpPr>
          <p:nvPr>
            <p:ph type="dt" sz="half" idx="10"/>
          </p:nvPr>
        </p:nvSpPr>
        <p:spPr/>
        <p:txBody>
          <a:bodyPr/>
          <a:lstStyle/>
          <a:p>
            <a:fld id="{84196782-5064-4F60-81B4-A0AB91B324D3}" type="datetimeFigureOut">
              <a:rPr lang="el-GR" smtClean="0"/>
              <a:t>14/4/2024</a:t>
            </a:fld>
            <a:endParaRPr lang="el-GR"/>
          </a:p>
        </p:txBody>
      </p:sp>
      <p:sp>
        <p:nvSpPr>
          <p:cNvPr id="8" name="Footer Placeholder 7">
            <a:extLst>
              <a:ext uri="{FF2B5EF4-FFF2-40B4-BE49-F238E27FC236}">
                <a16:creationId xmlns:a16="http://schemas.microsoft.com/office/drawing/2014/main" id="{738F8376-87A6-345A-06F9-202A8AAF8BEB}"/>
              </a:ext>
            </a:extLst>
          </p:cNvPr>
          <p:cNvSpPr>
            <a:spLocks noGrp="1"/>
          </p:cNvSpPr>
          <p:nvPr>
            <p:ph type="ftr" sz="quarter" idx="11"/>
          </p:nvPr>
        </p:nvSpPr>
        <p:spPr/>
        <p:txBody>
          <a:bodyPr/>
          <a:lstStyle/>
          <a:p>
            <a:endParaRPr lang="el-GR"/>
          </a:p>
        </p:txBody>
      </p:sp>
      <p:sp>
        <p:nvSpPr>
          <p:cNvPr id="9" name="Slide Number Placeholder 8">
            <a:extLst>
              <a:ext uri="{FF2B5EF4-FFF2-40B4-BE49-F238E27FC236}">
                <a16:creationId xmlns:a16="http://schemas.microsoft.com/office/drawing/2014/main" id="{4C4E54D0-3CE8-2E3B-1815-C88159592D41}"/>
              </a:ext>
            </a:extLst>
          </p:cNvPr>
          <p:cNvSpPr>
            <a:spLocks noGrp="1"/>
          </p:cNvSpPr>
          <p:nvPr>
            <p:ph type="sldNum" sz="quarter" idx="12"/>
          </p:nvPr>
        </p:nvSpPr>
        <p:spPr/>
        <p:txBody>
          <a:bodyPr/>
          <a:lstStyle/>
          <a:p>
            <a:fld id="{2E8CE445-2FD3-49CE-ACEE-45242FC2DC86}" type="slidenum">
              <a:rPr lang="el-GR" smtClean="0"/>
              <a:t>‹#›</a:t>
            </a:fld>
            <a:endParaRPr lang="el-GR"/>
          </a:p>
        </p:txBody>
      </p:sp>
    </p:spTree>
    <p:extLst>
      <p:ext uri="{BB962C8B-B14F-4D97-AF65-F5344CB8AC3E}">
        <p14:creationId xmlns:p14="http://schemas.microsoft.com/office/powerpoint/2010/main" val="3569014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8C374-5954-17C3-797E-5BA28D99DE6B}"/>
              </a:ext>
            </a:extLst>
          </p:cNvPr>
          <p:cNvSpPr>
            <a:spLocks noGrp="1"/>
          </p:cNvSpPr>
          <p:nvPr>
            <p:ph type="title"/>
          </p:nvPr>
        </p:nvSpPr>
        <p:spPr/>
        <p:txBody>
          <a:bodyPr/>
          <a:lstStyle/>
          <a:p>
            <a:r>
              <a:rPr lang="en-US"/>
              <a:t>Click to edit Master title style</a:t>
            </a:r>
            <a:endParaRPr lang="el-GR"/>
          </a:p>
        </p:txBody>
      </p:sp>
      <p:sp>
        <p:nvSpPr>
          <p:cNvPr id="3" name="Date Placeholder 2">
            <a:extLst>
              <a:ext uri="{FF2B5EF4-FFF2-40B4-BE49-F238E27FC236}">
                <a16:creationId xmlns:a16="http://schemas.microsoft.com/office/drawing/2014/main" id="{5757B8FE-E89B-93E8-5815-85029EDF3323}"/>
              </a:ext>
            </a:extLst>
          </p:cNvPr>
          <p:cNvSpPr>
            <a:spLocks noGrp="1"/>
          </p:cNvSpPr>
          <p:nvPr>
            <p:ph type="dt" sz="half" idx="10"/>
          </p:nvPr>
        </p:nvSpPr>
        <p:spPr/>
        <p:txBody>
          <a:bodyPr/>
          <a:lstStyle/>
          <a:p>
            <a:fld id="{84196782-5064-4F60-81B4-A0AB91B324D3}" type="datetimeFigureOut">
              <a:rPr lang="el-GR" smtClean="0"/>
              <a:t>14/4/2024</a:t>
            </a:fld>
            <a:endParaRPr lang="el-GR"/>
          </a:p>
        </p:txBody>
      </p:sp>
      <p:sp>
        <p:nvSpPr>
          <p:cNvPr id="4" name="Footer Placeholder 3">
            <a:extLst>
              <a:ext uri="{FF2B5EF4-FFF2-40B4-BE49-F238E27FC236}">
                <a16:creationId xmlns:a16="http://schemas.microsoft.com/office/drawing/2014/main" id="{8E577F6E-26FE-41B5-1707-FC61706360FE}"/>
              </a:ext>
            </a:extLst>
          </p:cNvPr>
          <p:cNvSpPr>
            <a:spLocks noGrp="1"/>
          </p:cNvSpPr>
          <p:nvPr>
            <p:ph type="ftr" sz="quarter" idx="11"/>
          </p:nvPr>
        </p:nvSpPr>
        <p:spPr/>
        <p:txBody>
          <a:bodyPr/>
          <a:lstStyle/>
          <a:p>
            <a:endParaRPr lang="el-GR"/>
          </a:p>
        </p:txBody>
      </p:sp>
      <p:sp>
        <p:nvSpPr>
          <p:cNvPr id="5" name="Slide Number Placeholder 4">
            <a:extLst>
              <a:ext uri="{FF2B5EF4-FFF2-40B4-BE49-F238E27FC236}">
                <a16:creationId xmlns:a16="http://schemas.microsoft.com/office/drawing/2014/main" id="{FF121DE2-5CE7-09C1-662C-1B6798D08578}"/>
              </a:ext>
            </a:extLst>
          </p:cNvPr>
          <p:cNvSpPr>
            <a:spLocks noGrp="1"/>
          </p:cNvSpPr>
          <p:nvPr>
            <p:ph type="sldNum" sz="quarter" idx="12"/>
          </p:nvPr>
        </p:nvSpPr>
        <p:spPr/>
        <p:txBody>
          <a:bodyPr/>
          <a:lstStyle/>
          <a:p>
            <a:fld id="{2E8CE445-2FD3-49CE-ACEE-45242FC2DC86}" type="slidenum">
              <a:rPr lang="el-GR" smtClean="0"/>
              <a:t>‹#›</a:t>
            </a:fld>
            <a:endParaRPr lang="el-GR"/>
          </a:p>
        </p:txBody>
      </p:sp>
    </p:spTree>
    <p:extLst>
      <p:ext uri="{BB962C8B-B14F-4D97-AF65-F5344CB8AC3E}">
        <p14:creationId xmlns:p14="http://schemas.microsoft.com/office/powerpoint/2010/main" val="1920704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CFB045-9365-865F-C28B-E4C6AC65B772}"/>
              </a:ext>
            </a:extLst>
          </p:cNvPr>
          <p:cNvSpPr>
            <a:spLocks noGrp="1"/>
          </p:cNvSpPr>
          <p:nvPr>
            <p:ph type="dt" sz="half" idx="10"/>
          </p:nvPr>
        </p:nvSpPr>
        <p:spPr/>
        <p:txBody>
          <a:bodyPr/>
          <a:lstStyle/>
          <a:p>
            <a:fld id="{84196782-5064-4F60-81B4-A0AB91B324D3}" type="datetimeFigureOut">
              <a:rPr lang="el-GR" smtClean="0"/>
              <a:t>14/4/2024</a:t>
            </a:fld>
            <a:endParaRPr lang="el-GR"/>
          </a:p>
        </p:txBody>
      </p:sp>
      <p:sp>
        <p:nvSpPr>
          <p:cNvPr id="3" name="Footer Placeholder 2">
            <a:extLst>
              <a:ext uri="{FF2B5EF4-FFF2-40B4-BE49-F238E27FC236}">
                <a16:creationId xmlns:a16="http://schemas.microsoft.com/office/drawing/2014/main" id="{1594E8C7-0B85-FF96-0452-A7A61C94AE0B}"/>
              </a:ext>
            </a:extLst>
          </p:cNvPr>
          <p:cNvSpPr>
            <a:spLocks noGrp="1"/>
          </p:cNvSpPr>
          <p:nvPr>
            <p:ph type="ftr" sz="quarter" idx="11"/>
          </p:nvPr>
        </p:nvSpPr>
        <p:spPr/>
        <p:txBody>
          <a:bodyPr/>
          <a:lstStyle/>
          <a:p>
            <a:endParaRPr lang="el-GR"/>
          </a:p>
        </p:txBody>
      </p:sp>
      <p:sp>
        <p:nvSpPr>
          <p:cNvPr id="4" name="Slide Number Placeholder 3">
            <a:extLst>
              <a:ext uri="{FF2B5EF4-FFF2-40B4-BE49-F238E27FC236}">
                <a16:creationId xmlns:a16="http://schemas.microsoft.com/office/drawing/2014/main" id="{9C82B556-B5C9-5341-E61E-A8268D4E6124}"/>
              </a:ext>
            </a:extLst>
          </p:cNvPr>
          <p:cNvSpPr>
            <a:spLocks noGrp="1"/>
          </p:cNvSpPr>
          <p:nvPr>
            <p:ph type="sldNum" sz="quarter" idx="12"/>
          </p:nvPr>
        </p:nvSpPr>
        <p:spPr/>
        <p:txBody>
          <a:bodyPr/>
          <a:lstStyle/>
          <a:p>
            <a:fld id="{2E8CE445-2FD3-49CE-ACEE-45242FC2DC86}" type="slidenum">
              <a:rPr lang="el-GR" smtClean="0"/>
              <a:t>‹#›</a:t>
            </a:fld>
            <a:endParaRPr lang="el-GR"/>
          </a:p>
        </p:txBody>
      </p:sp>
    </p:spTree>
    <p:extLst>
      <p:ext uri="{BB962C8B-B14F-4D97-AF65-F5344CB8AC3E}">
        <p14:creationId xmlns:p14="http://schemas.microsoft.com/office/powerpoint/2010/main" val="2847181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01121-99EE-A386-7E82-EDBDFE3F90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l-GR"/>
          </a:p>
        </p:txBody>
      </p:sp>
      <p:sp>
        <p:nvSpPr>
          <p:cNvPr id="3" name="Content Placeholder 2">
            <a:extLst>
              <a:ext uri="{FF2B5EF4-FFF2-40B4-BE49-F238E27FC236}">
                <a16:creationId xmlns:a16="http://schemas.microsoft.com/office/drawing/2014/main" id="{1B642A3F-67AC-1912-B6F5-0D0476391A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Text Placeholder 3">
            <a:extLst>
              <a:ext uri="{FF2B5EF4-FFF2-40B4-BE49-F238E27FC236}">
                <a16:creationId xmlns:a16="http://schemas.microsoft.com/office/drawing/2014/main" id="{24F1C7B0-04C5-BEEC-7332-4E1E34B56B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9591B2-4348-A83C-1A4F-E98EEB6B26E3}"/>
              </a:ext>
            </a:extLst>
          </p:cNvPr>
          <p:cNvSpPr>
            <a:spLocks noGrp="1"/>
          </p:cNvSpPr>
          <p:nvPr>
            <p:ph type="dt" sz="half" idx="10"/>
          </p:nvPr>
        </p:nvSpPr>
        <p:spPr/>
        <p:txBody>
          <a:bodyPr/>
          <a:lstStyle/>
          <a:p>
            <a:fld id="{84196782-5064-4F60-81B4-A0AB91B324D3}" type="datetimeFigureOut">
              <a:rPr lang="el-GR" smtClean="0"/>
              <a:t>14/4/2024</a:t>
            </a:fld>
            <a:endParaRPr lang="el-GR"/>
          </a:p>
        </p:txBody>
      </p:sp>
      <p:sp>
        <p:nvSpPr>
          <p:cNvPr id="6" name="Footer Placeholder 5">
            <a:extLst>
              <a:ext uri="{FF2B5EF4-FFF2-40B4-BE49-F238E27FC236}">
                <a16:creationId xmlns:a16="http://schemas.microsoft.com/office/drawing/2014/main" id="{242CBCE9-4CCD-7F41-24B8-D3B1C46115F4}"/>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4B590258-9625-E7C5-0B5A-1860050E2CC5}"/>
              </a:ext>
            </a:extLst>
          </p:cNvPr>
          <p:cNvSpPr>
            <a:spLocks noGrp="1"/>
          </p:cNvSpPr>
          <p:nvPr>
            <p:ph type="sldNum" sz="quarter" idx="12"/>
          </p:nvPr>
        </p:nvSpPr>
        <p:spPr/>
        <p:txBody>
          <a:bodyPr/>
          <a:lstStyle/>
          <a:p>
            <a:fld id="{2E8CE445-2FD3-49CE-ACEE-45242FC2DC86}" type="slidenum">
              <a:rPr lang="el-GR" smtClean="0"/>
              <a:t>‹#›</a:t>
            </a:fld>
            <a:endParaRPr lang="el-GR"/>
          </a:p>
        </p:txBody>
      </p:sp>
    </p:spTree>
    <p:extLst>
      <p:ext uri="{BB962C8B-B14F-4D97-AF65-F5344CB8AC3E}">
        <p14:creationId xmlns:p14="http://schemas.microsoft.com/office/powerpoint/2010/main" val="3581046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EF3E0-9C35-0EE6-7AC9-0416A3722C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l-GR"/>
          </a:p>
        </p:txBody>
      </p:sp>
      <p:sp>
        <p:nvSpPr>
          <p:cNvPr id="3" name="Picture Placeholder 2">
            <a:extLst>
              <a:ext uri="{FF2B5EF4-FFF2-40B4-BE49-F238E27FC236}">
                <a16:creationId xmlns:a16="http://schemas.microsoft.com/office/drawing/2014/main" id="{A98C7CD4-C008-685C-DDCE-96528B4C7E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Text Placeholder 3">
            <a:extLst>
              <a:ext uri="{FF2B5EF4-FFF2-40B4-BE49-F238E27FC236}">
                <a16:creationId xmlns:a16="http://schemas.microsoft.com/office/drawing/2014/main" id="{B08646C8-C743-B5B2-BEA9-C933A61CB5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F27BA6-C9CB-6DB4-367D-8BB16939C434}"/>
              </a:ext>
            </a:extLst>
          </p:cNvPr>
          <p:cNvSpPr>
            <a:spLocks noGrp="1"/>
          </p:cNvSpPr>
          <p:nvPr>
            <p:ph type="dt" sz="half" idx="10"/>
          </p:nvPr>
        </p:nvSpPr>
        <p:spPr/>
        <p:txBody>
          <a:bodyPr/>
          <a:lstStyle/>
          <a:p>
            <a:fld id="{84196782-5064-4F60-81B4-A0AB91B324D3}" type="datetimeFigureOut">
              <a:rPr lang="el-GR" smtClean="0"/>
              <a:t>14/4/2024</a:t>
            </a:fld>
            <a:endParaRPr lang="el-GR"/>
          </a:p>
        </p:txBody>
      </p:sp>
      <p:sp>
        <p:nvSpPr>
          <p:cNvPr id="6" name="Footer Placeholder 5">
            <a:extLst>
              <a:ext uri="{FF2B5EF4-FFF2-40B4-BE49-F238E27FC236}">
                <a16:creationId xmlns:a16="http://schemas.microsoft.com/office/drawing/2014/main" id="{EE14E5E9-583A-8A2D-A91D-7A1C93C464C2}"/>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E5B5366B-A821-47C7-791D-BB2EE650B98F}"/>
              </a:ext>
            </a:extLst>
          </p:cNvPr>
          <p:cNvSpPr>
            <a:spLocks noGrp="1"/>
          </p:cNvSpPr>
          <p:nvPr>
            <p:ph type="sldNum" sz="quarter" idx="12"/>
          </p:nvPr>
        </p:nvSpPr>
        <p:spPr/>
        <p:txBody>
          <a:bodyPr/>
          <a:lstStyle/>
          <a:p>
            <a:fld id="{2E8CE445-2FD3-49CE-ACEE-45242FC2DC86}" type="slidenum">
              <a:rPr lang="el-GR" smtClean="0"/>
              <a:t>‹#›</a:t>
            </a:fld>
            <a:endParaRPr lang="el-GR"/>
          </a:p>
        </p:txBody>
      </p:sp>
    </p:spTree>
    <p:extLst>
      <p:ext uri="{BB962C8B-B14F-4D97-AF65-F5344CB8AC3E}">
        <p14:creationId xmlns:p14="http://schemas.microsoft.com/office/powerpoint/2010/main" val="623316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BE8A5B-F37D-C730-DE55-9D3CB34913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l-GR"/>
          </a:p>
        </p:txBody>
      </p:sp>
      <p:sp>
        <p:nvSpPr>
          <p:cNvPr id="3" name="Text Placeholder 2">
            <a:extLst>
              <a:ext uri="{FF2B5EF4-FFF2-40B4-BE49-F238E27FC236}">
                <a16:creationId xmlns:a16="http://schemas.microsoft.com/office/drawing/2014/main" id="{53CE6C90-EA55-A955-FB8A-7898179D34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EFC8D74F-8E67-3756-12E8-5315FAD57B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196782-5064-4F60-81B4-A0AB91B324D3}" type="datetimeFigureOut">
              <a:rPr lang="el-GR" smtClean="0"/>
              <a:t>14/4/2024</a:t>
            </a:fld>
            <a:endParaRPr lang="el-GR"/>
          </a:p>
        </p:txBody>
      </p:sp>
      <p:sp>
        <p:nvSpPr>
          <p:cNvPr id="5" name="Footer Placeholder 4">
            <a:extLst>
              <a:ext uri="{FF2B5EF4-FFF2-40B4-BE49-F238E27FC236}">
                <a16:creationId xmlns:a16="http://schemas.microsoft.com/office/drawing/2014/main" id="{439B328E-856D-1FDE-27C2-5C526D3ED5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l-GR"/>
          </a:p>
        </p:txBody>
      </p:sp>
      <p:sp>
        <p:nvSpPr>
          <p:cNvPr id="6" name="Slide Number Placeholder 5">
            <a:extLst>
              <a:ext uri="{FF2B5EF4-FFF2-40B4-BE49-F238E27FC236}">
                <a16:creationId xmlns:a16="http://schemas.microsoft.com/office/drawing/2014/main" id="{1A36B2FF-AF7F-8891-0F19-B5EBA862A1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E8CE445-2FD3-49CE-ACEE-45242FC2DC86}" type="slidenum">
              <a:rPr lang="el-GR" smtClean="0"/>
              <a:t>‹#›</a:t>
            </a:fld>
            <a:endParaRPr lang="el-GR"/>
          </a:p>
        </p:txBody>
      </p:sp>
    </p:spTree>
    <p:extLst>
      <p:ext uri="{BB962C8B-B14F-4D97-AF65-F5344CB8AC3E}">
        <p14:creationId xmlns:p14="http://schemas.microsoft.com/office/powerpoint/2010/main" val="788601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85F30-842B-7735-17E1-0FEED8F5401D}"/>
              </a:ext>
            </a:extLst>
          </p:cNvPr>
          <p:cNvSpPr>
            <a:spLocks noGrp="1"/>
          </p:cNvSpPr>
          <p:nvPr>
            <p:ph type="ctrTitle"/>
          </p:nvPr>
        </p:nvSpPr>
        <p:spPr/>
        <p:txBody>
          <a:bodyPr>
            <a:normAutofit fontScale="90000"/>
          </a:bodyPr>
          <a:lstStyle/>
          <a:p>
            <a:r>
              <a:rPr lang="en-US" dirty="0" err="1"/>
              <a:t>MultiSpider</a:t>
            </a:r>
            <a:r>
              <a:rPr lang="en-US" dirty="0"/>
              <a:t>: Towards Benchmarking Multilingual Text-to-SQL Semantic Parsing</a:t>
            </a:r>
            <a:endParaRPr lang="el-GR" dirty="0"/>
          </a:p>
        </p:txBody>
      </p:sp>
      <p:sp>
        <p:nvSpPr>
          <p:cNvPr id="3" name="Subtitle 2">
            <a:extLst>
              <a:ext uri="{FF2B5EF4-FFF2-40B4-BE49-F238E27FC236}">
                <a16:creationId xmlns:a16="http://schemas.microsoft.com/office/drawing/2014/main" id="{7AFA62F2-6D4C-E57A-28C3-B6BA63598A54}"/>
              </a:ext>
            </a:extLst>
          </p:cNvPr>
          <p:cNvSpPr>
            <a:spLocks noGrp="1"/>
          </p:cNvSpPr>
          <p:nvPr>
            <p:ph type="subTitle" idx="1"/>
          </p:nvPr>
        </p:nvSpPr>
        <p:spPr>
          <a:xfrm>
            <a:off x="819150" y="3792538"/>
            <a:ext cx="10553700" cy="2271378"/>
          </a:xfrm>
        </p:spPr>
        <p:txBody>
          <a:bodyPr>
            <a:normAutofit fontScale="92500" lnSpcReduction="10000"/>
          </a:bodyPr>
          <a:lstStyle/>
          <a:p>
            <a:pPr>
              <a:lnSpc>
                <a:spcPct val="107000"/>
              </a:lnSpc>
              <a:spcAft>
                <a:spcPts val="800"/>
              </a:spcAft>
            </a:pPr>
            <a:r>
              <a:rPr lang="en-US" kern="100" dirty="0" err="1">
                <a:effectLst/>
                <a:latin typeface="Aptos" panose="020B0004020202020204" pitchFamily="34" charset="0"/>
                <a:ea typeface="Aptos" panose="020B0004020202020204" pitchFamily="34" charset="0"/>
                <a:cs typeface="Times New Roman" panose="02020603050405020304" pitchFamily="18" charset="0"/>
              </a:rPr>
              <a:t>Longxu</a:t>
            </a:r>
            <a:r>
              <a:rPr lang="en-US" kern="100" dirty="0">
                <a:effectLst/>
                <a:latin typeface="Aptos" panose="020B0004020202020204" pitchFamily="34" charset="0"/>
                <a:ea typeface="Aptos" panose="020B0004020202020204" pitchFamily="34" charset="0"/>
                <a:cs typeface="Times New Roman" panose="02020603050405020304" pitchFamily="18" charset="0"/>
              </a:rPr>
              <a:t> Dou</a:t>
            </a:r>
            <a:r>
              <a:rPr lang="en-US" kern="100" baseline="30000" dirty="0">
                <a:effectLst/>
                <a:latin typeface="Aptos" panose="020B0004020202020204" pitchFamily="34" charset="0"/>
                <a:ea typeface="Aptos" panose="020B0004020202020204" pitchFamily="34" charset="0"/>
                <a:cs typeface="Times New Roman" panose="02020603050405020304" pitchFamily="18" charset="0"/>
              </a:rPr>
              <a:t>1</a:t>
            </a:r>
            <a:r>
              <a:rPr lang="en-US" kern="100" dirty="0">
                <a:effectLst/>
                <a:latin typeface="Aptos" panose="020B0004020202020204" pitchFamily="34" charset="0"/>
                <a:ea typeface="Aptos" panose="020B0004020202020204" pitchFamily="34" charset="0"/>
                <a:cs typeface="Times New Roman" panose="02020603050405020304" pitchFamily="18" charset="0"/>
              </a:rPr>
              <a:t>, Yan Gao</a:t>
            </a:r>
            <a:r>
              <a:rPr lang="en-US" kern="100" baseline="30000" dirty="0">
                <a:effectLst/>
                <a:latin typeface="Aptos" panose="020B0004020202020204" pitchFamily="34" charset="0"/>
                <a:ea typeface="Aptos" panose="020B0004020202020204" pitchFamily="34" charset="0"/>
                <a:cs typeface="Times New Roman" panose="02020603050405020304" pitchFamily="18" charset="0"/>
              </a:rPr>
              <a:t>2</a:t>
            </a:r>
            <a:r>
              <a:rPr lang="en-US" kern="100" dirty="0">
                <a:effectLst/>
                <a:latin typeface="Aptos" panose="020B0004020202020204" pitchFamily="34" charset="0"/>
                <a:ea typeface="Aptos" panose="020B0004020202020204" pitchFamily="34" charset="0"/>
                <a:cs typeface="Times New Roman" panose="02020603050405020304" pitchFamily="18" charset="0"/>
              </a:rPr>
              <a:t>, </a:t>
            </a:r>
            <a:r>
              <a:rPr lang="en-US" kern="100" dirty="0" err="1">
                <a:effectLst/>
                <a:latin typeface="Aptos" panose="020B0004020202020204" pitchFamily="34" charset="0"/>
                <a:ea typeface="Aptos" panose="020B0004020202020204" pitchFamily="34" charset="0"/>
                <a:cs typeface="Times New Roman" panose="02020603050405020304" pitchFamily="18" charset="0"/>
              </a:rPr>
              <a:t>Mingyang</a:t>
            </a:r>
            <a:r>
              <a:rPr lang="en-US" kern="100" dirty="0">
                <a:effectLst/>
                <a:latin typeface="Aptos" panose="020B0004020202020204" pitchFamily="34" charset="0"/>
                <a:ea typeface="Aptos" panose="020B0004020202020204" pitchFamily="34" charset="0"/>
                <a:cs typeface="Times New Roman" panose="02020603050405020304" pitchFamily="18" charset="0"/>
              </a:rPr>
              <a:t> Pan</a:t>
            </a:r>
            <a:r>
              <a:rPr lang="en-US" kern="100" baseline="30000" dirty="0">
                <a:effectLst/>
                <a:latin typeface="Aptos" panose="020B0004020202020204" pitchFamily="34" charset="0"/>
                <a:ea typeface="Aptos" panose="020B0004020202020204" pitchFamily="34" charset="0"/>
                <a:cs typeface="Times New Roman" panose="02020603050405020304" pitchFamily="18" charset="0"/>
              </a:rPr>
              <a:t>1</a:t>
            </a:r>
            <a:r>
              <a:rPr lang="en-US" kern="100" dirty="0">
                <a:effectLst/>
                <a:latin typeface="Aptos" panose="020B0004020202020204" pitchFamily="34" charset="0"/>
                <a:ea typeface="Aptos" panose="020B0004020202020204" pitchFamily="34" charset="0"/>
                <a:cs typeface="Times New Roman" panose="02020603050405020304" pitchFamily="18" charset="0"/>
              </a:rPr>
              <a:t>, </a:t>
            </a:r>
            <a:r>
              <a:rPr lang="en-US" kern="100" dirty="0" err="1">
                <a:effectLst/>
                <a:latin typeface="Aptos" panose="020B0004020202020204" pitchFamily="34" charset="0"/>
                <a:ea typeface="Aptos" panose="020B0004020202020204" pitchFamily="34" charset="0"/>
                <a:cs typeface="Times New Roman" panose="02020603050405020304" pitchFamily="18" charset="0"/>
              </a:rPr>
              <a:t>Dingzirui</a:t>
            </a:r>
            <a:r>
              <a:rPr lang="en-US" kern="100" dirty="0">
                <a:effectLst/>
                <a:latin typeface="Aptos" panose="020B0004020202020204" pitchFamily="34" charset="0"/>
                <a:ea typeface="Aptos" panose="020B0004020202020204" pitchFamily="34" charset="0"/>
                <a:cs typeface="Times New Roman" panose="02020603050405020304" pitchFamily="18" charset="0"/>
              </a:rPr>
              <a:t> Wang</a:t>
            </a:r>
            <a:r>
              <a:rPr lang="en-US" kern="100" baseline="30000" dirty="0">
                <a:effectLst/>
                <a:latin typeface="Aptos" panose="020B0004020202020204" pitchFamily="34" charset="0"/>
                <a:ea typeface="Aptos" panose="020B0004020202020204" pitchFamily="34" charset="0"/>
                <a:cs typeface="Times New Roman" panose="02020603050405020304" pitchFamily="18" charset="0"/>
              </a:rPr>
              <a:t>1</a:t>
            </a:r>
            <a:r>
              <a:rPr lang="en-US" kern="100" dirty="0">
                <a:effectLst/>
                <a:latin typeface="Aptos" panose="020B0004020202020204" pitchFamily="34" charset="0"/>
                <a:ea typeface="Aptos" panose="020B0004020202020204" pitchFamily="34" charset="0"/>
                <a:cs typeface="Times New Roman" panose="02020603050405020304" pitchFamily="18" charset="0"/>
              </a:rPr>
              <a:t>, </a:t>
            </a:r>
            <a:r>
              <a:rPr lang="en-US" kern="100" dirty="0" err="1">
                <a:effectLst/>
                <a:latin typeface="Aptos" panose="020B0004020202020204" pitchFamily="34" charset="0"/>
                <a:ea typeface="Aptos" panose="020B0004020202020204" pitchFamily="34" charset="0"/>
                <a:cs typeface="Times New Roman" panose="02020603050405020304" pitchFamily="18" charset="0"/>
              </a:rPr>
              <a:t>Wanxiang</a:t>
            </a:r>
            <a:r>
              <a:rPr lang="en-US" kern="100" dirty="0">
                <a:effectLst/>
                <a:latin typeface="Aptos" panose="020B0004020202020204" pitchFamily="34" charset="0"/>
                <a:ea typeface="Aptos" panose="020B0004020202020204" pitchFamily="34" charset="0"/>
                <a:cs typeface="Times New Roman" panose="02020603050405020304" pitchFamily="18" charset="0"/>
              </a:rPr>
              <a:t> Che</a:t>
            </a:r>
            <a:r>
              <a:rPr lang="en-US" kern="100" baseline="30000" dirty="0">
                <a:effectLst/>
                <a:latin typeface="Aptos" panose="020B0004020202020204" pitchFamily="34" charset="0"/>
                <a:ea typeface="Aptos" panose="020B0004020202020204" pitchFamily="34" charset="0"/>
                <a:cs typeface="Times New Roman" panose="02020603050405020304" pitchFamily="18" charset="0"/>
              </a:rPr>
              <a:t>1</a:t>
            </a:r>
            <a:r>
              <a:rPr lang="en-US" kern="100" dirty="0">
                <a:effectLst/>
                <a:latin typeface="Aptos" panose="020B0004020202020204" pitchFamily="34" charset="0"/>
                <a:ea typeface="Aptos" panose="020B0004020202020204" pitchFamily="34" charset="0"/>
                <a:cs typeface="Times New Roman" panose="02020603050405020304" pitchFamily="18" charset="0"/>
              </a:rPr>
              <a:t>, Dechen Zhan</a:t>
            </a:r>
            <a:r>
              <a:rPr lang="en-US" kern="100" baseline="30000" dirty="0">
                <a:effectLst/>
                <a:latin typeface="Aptos" panose="020B0004020202020204" pitchFamily="34" charset="0"/>
                <a:ea typeface="Aptos" panose="020B0004020202020204" pitchFamily="34" charset="0"/>
                <a:cs typeface="Times New Roman" panose="02020603050405020304" pitchFamily="18" charset="0"/>
              </a:rPr>
              <a:t>1</a:t>
            </a:r>
            <a:r>
              <a:rPr lang="en-US" kern="100" dirty="0">
                <a:effectLst/>
                <a:latin typeface="Aptos" panose="020B0004020202020204" pitchFamily="34" charset="0"/>
                <a:ea typeface="Aptos" panose="020B0004020202020204" pitchFamily="34" charset="0"/>
                <a:cs typeface="Times New Roman" panose="02020603050405020304" pitchFamily="18" charset="0"/>
              </a:rPr>
              <a:t>, Jian-Guang Lou</a:t>
            </a:r>
            <a:r>
              <a:rPr lang="en-US" kern="100" baseline="30000" dirty="0">
                <a:effectLst/>
                <a:latin typeface="Aptos" panose="020B0004020202020204" pitchFamily="34" charset="0"/>
                <a:ea typeface="Aptos" panose="020B0004020202020204" pitchFamily="34" charset="0"/>
                <a:cs typeface="Times New Roman" panose="02020603050405020304" pitchFamily="18" charset="0"/>
              </a:rPr>
              <a:t>2</a:t>
            </a:r>
            <a:endParaRPr lang="el-GR" kern="100" dirty="0">
              <a:effectLst/>
              <a:latin typeface="Aptos" panose="020B0004020202020204" pitchFamily="34" charset="0"/>
              <a:ea typeface="Aptos" panose="020B0004020202020204" pitchFamily="34" charset="0"/>
              <a:cs typeface="Times New Roman" panose="02020603050405020304" pitchFamily="18" charset="0"/>
            </a:endParaRPr>
          </a:p>
          <a:p>
            <a:pPr>
              <a:spcBef>
                <a:spcPts val="600"/>
              </a:spcBef>
            </a:pPr>
            <a:r>
              <a:rPr lang="en-US" kern="100" baseline="30000" dirty="0">
                <a:effectLst/>
                <a:latin typeface="Aptos" panose="020B0004020202020204" pitchFamily="34" charset="0"/>
                <a:ea typeface="Aptos" panose="020B0004020202020204" pitchFamily="34" charset="0"/>
                <a:cs typeface="Times New Roman" panose="02020603050405020304" pitchFamily="18" charset="0"/>
              </a:rPr>
              <a:t>1</a:t>
            </a:r>
            <a:r>
              <a:rPr lang="en-US" kern="100" dirty="0">
                <a:effectLst/>
                <a:latin typeface="Aptos" panose="020B0004020202020204" pitchFamily="34" charset="0"/>
                <a:ea typeface="Aptos" panose="020B0004020202020204" pitchFamily="34" charset="0"/>
                <a:cs typeface="Times New Roman" panose="02020603050405020304" pitchFamily="18" charset="0"/>
              </a:rPr>
              <a:t>Harbin Institute of Technology</a:t>
            </a:r>
            <a:endParaRPr lang="el-GR" kern="100" dirty="0">
              <a:effectLst/>
              <a:latin typeface="Aptos" panose="020B0004020202020204" pitchFamily="34" charset="0"/>
              <a:ea typeface="Aptos" panose="020B0004020202020204" pitchFamily="34" charset="0"/>
              <a:cs typeface="Times New Roman" panose="02020603050405020304" pitchFamily="18" charset="0"/>
            </a:endParaRPr>
          </a:p>
          <a:p>
            <a:r>
              <a:rPr lang="en-US" kern="100" baseline="30000" dirty="0">
                <a:effectLst/>
                <a:latin typeface="Aptos" panose="020B0004020202020204" pitchFamily="34" charset="0"/>
                <a:ea typeface="Aptos" panose="020B0004020202020204" pitchFamily="34" charset="0"/>
                <a:cs typeface="Times New Roman" panose="02020603050405020304" pitchFamily="18" charset="0"/>
              </a:rPr>
              <a:t>2</a:t>
            </a:r>
            <a:r>
              <a:rPr lang="en-US" kern="100" dirty="0">
                <a:effectLst/>
                <a:latin typeface="Aptos" panose="020B0004020202020204" pitchFamily="34" charset="0"/>
                <a:ea typeface="Aptos" panose="020B0004020202020204" pitchFamily="34" charset="0"/>
                <a:cs typeface="Times New Roman" panose="02020603050405020304" pitchFamily="18" charset="0"/>
              </a:rPr>
              <a:t>Microsoft Research Asia</a:t>
            </a:r>
          </a:p>
          <a:p>
            <a:r>
              <a:rPr lang="en-US" kern="100" dirty="0">
                <a:effectLst/>
                <a:latin typeface="Aptos" panose="020B0004020202020204" pitchFamily="34" charset="0"/>
                <a:ea typeface="Aptos" panose="020B0004020202020204" pitchFamily="34" charset="0"/>
                <a:cs typeface="Times New Roman" panose="02020603050405020304" pitchFamily="18" charset="0"/>
              </a:rPr>
              <a:t>In Proceedings of the AAAI Conference on Artificial Intelligence (Vol. 37, No. 11, pp. 12745-12753)</a:t>
            </a:r>
          </a:p>
          <a:p>
            <a:endParaRPr lang="el-GR"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407820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3788B-D4D3-87B5-403C-2F986F7AAE79}"/>
              </a:ext>
            </a:extLst>
          </p:cNvPr>
          <p:cNvSpPr>
            <a:spLocks noGrp="1"/>
          </p:cNvSpPr>
          <p:nvPr>
            <p:ph type="title"/>
          </p:nvPr>
        </p:nvSpPr>
        <p:spPr/>
        <p:txBody>
          <a:bodyPr/>
          <a:lstStyle/>
          <a:p>
            <a:r>
              <a:rPr lang="en-US" dirty="0"/>
              <a:t>Experiment Setup</a:t>
            </a:r>
            <a:endParaRPr lang="el-GR" dirty="0"/>
          </a:p>
        </p:txBody>
      </p:sp>
      <p:sp>
        <p:nvSpPr>
          <p:cNvPr id="3" name="Content Placeholder 2">
            <a:extLst>
              <a:ext uri="{FF2B5EF4-FFF2-40B4-BE49-F238E27FC236}">
                <a16:creationId xmlns:a16="http://schemas.microsoft.com/office/drawing/2014/main" id="{AA60930B-6F41-DE31-3F25-86B79C04E1A0}"/>
              </a:ext>
            </a:extLst>
          </p:cNvPr>
          <p:cNvSpPr>
            <a:spLocks noGrp="1"/>
          </p:cNvSpPr>
          <p:nvPr>
            <p:ph idx="1"/>
          </p:nvPr>
        </p:nvSpPr>
        <p:spPr/>
        <p:txBody>
          <a:bodyPr>
            <a:normAutofit/>
          </a:bodyPr>
          <a:lstStyle/>
          <a:p>
            <a:r>
              <a:rPr lang="en-US" dirty="0"/>
              <a:t>Baseline Models:</a:t>
            </a:r>
          </a:p>
          <a:p>
            <a:pPr lvl="1"/>
            <a:r>
              <a:rPr lang="en-US" dirty="0"/>
              <a:t>Task-specific model: RAT-SQL</a:t>
            </a:r>
          </a:p>
          <a:p>
            <a:pPr lvl="2"/>
            <a:r>
              <a:rPr lang="en-US" dirty="0"/>
              <a:t>With the pre-trained multilingual encoder: </a:t>
            </a:r>
            <a:r>
              <a:rPr lang="en-US" dirty="0" err="1"/>
              <a:t>mBert</a:t>
            </a:r>
            <a:r>
              <a:rPr lang="en-US" dirty="0"/>
              <a:t>.</a:t>
            </a:r>
          </a:p>
          <a:p>
            <a:pPr lvl="2"/>
            <a:r>
              <a:rPr lang="en-US" dirty="0"/>
              <a:t>With the pre-trained multilingual encoder: XLM-Roberta-Large.</a:t>
            </a:r>
          </a:p>
          <a:p>
            <a:pPr lvl="1"/>
            <a:r>
              <a:rPr lang="en-US" dirty="0"/>
              <a:t>Pretrained multilingual encoder-decoder: </a:t>
            </a:r>
            <a:r>
              <a:rPr lang="en-US" dirty="0" err="1"/>
              <a:t>mBart</a:t>
            </a:r>
            <a:r>
              <a:rPr lang="en-US" dirty="0"/>
              <a:t>.</a:t>
            </a:r>
          </a:p>
          <a:p>
            <a:r>
              <a:rPr lang="en-US" dirty="0"/>
              <a:t>Evaluation Metric: exact match accuracy on all examples</a:t>
            </a:r>
          </a:p>
          <a:p>
            <a:r>
              <a:rPr lang="en-US" dirty="0">
                <a:highlight>
                  <a:srgbClr val="FFFF00"/>
                </a:highlight>
              </a:rPr>
              <a:t>For the training process, the augmented data were used in the first epochs. Then the model was finetuned using the translated training data</a:t>
            </a:r>
          </a:p>
        </p:txBody>
      </p:sp>
    </p:spTree>
    <p:extLst>
      <p:ext uri="{BB962C8B-B14F-4D97-AF65-F5344CB8AC3E}">
        <p14:creationId xmlns:p14="http://schemas.microsoft.com/office/powerpoint/2010/main" val="2274718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C6182-C529-C98F-A3DC-BC16F54046CB}"/>
              </a:ext>
            </a:extLst>
          </p:cNvPr>
          <p:cNvSpPr>
            <a:spLocks noGrp="1"/>
          </p:cNvSpPr>
          <p:nvPr>
            <p:ph type="title"/>
          </p:nvPr>
        </p:nvSpPr>
        <p:spPr/>
        <p:txBody>
          <a:bodyPr/>
          <a:lstStyle/>
          <a:p>
            <a:r>
              <a:rPr lang="en-US" dirty="0"/>
              <a:t>Experiment Settings</a:t>
            </a:r>
            <a:endParaRPr lang="el-GR" dirty="0"/>
          </a:p>
        </p:txBody>
      </p:sp>
      <p:sp>
        <p:nvSpPr>
          <p:cNvPr id="3" name="Content Placeholder 2">
            <a:extLst>
              <a:ext uri="{FF2B5EF4-FFF2-40B4-BE49-F238E27FC236}">
                <a16:creationId xmlns:a16="http://schemas.microsoft.com/office/drawing/2014/main" id="{EA090717-9016-F690-3020-35AECBA37BD1}"/>
              </a:ext>
            </a:extLst>
          </p:cNvPr>
          <p:cNvSpPr>
            <a:spLocks noGrp="1"/>
          </p:cNvSpPr>
          <p:nvPr>
            <p:ph idx="1"/>
          </p:nvPr>
        </p:nvSpPr>
        <p:spPr/>
        <p:txBody>
          <a:bodyPr>
            <a:normAutofit/>
          </a:bodyPr>
          <a:lstStyle/>
          <a:p>
            <a:r>
              <a:rPr lang="en-US" dirty="0"/>
              <a:t>Monolingual</a:t>
            </a:r>
            <a:r>
              <a:rPr lang="el-GR" dirty="0"/>
              <a:t>:</a:t>
            </a:r>
            <a:r>
              <a:rPr lang="en-US" dirty="0"/>
              <a:t> The parser is trained in the human-translated dataset in the target language.</a:t>
            </a:r>
          </a:p>
          <a:p>
            <a:r>
              <a:rPr lang="en-US" dirty="0"/>
              <a:t>Multilingual: The parser is trained on the concatenation of train data from all languages.</a:t>
            </a:r>
          </a:p>
          <a:p>
            <a:r>
              <a:rPr lang="en-US" dirty="0"/>
              <a:t>Zero-Shot: The parser is trained only on the English Dataset. </a:t>
            </a:r>
          </a:p>
          <a:p>
            <a:pPr lvl="1"/>
            <a:r>
              <a:rPr lang="en-US" dirty="0"/>
              <a:t>Directly Predict: Predict with question and schema in the target language.</a:t>
            </a:r>
          </a:p>
          <a:p>
            <a:pPr lvl="1"/>
            <a:r>
              <a:rPr lang="en-US" dirty="0"/>
              <a:t>Translate-then-Predict: Translate from Target to English (NMT) → Predict.</a:t>
            </a:r>
          </a:p>
          <a:p>
            <a:pPr lvl="1"/>
            <a:r>
              <a:rPr lang="en-US" dirty="0"/>
              <a:t>Translate-then-Train: Translate from English to Target → Train → Predict.</a:t>
            </a:r>
          </a:p>
        </p:txBody>
      </p:sp>
    </p:spTree>
    <p:extLst>
      <p:ext uri="{BB962C8B-B14F-4D97-AF65-F5344CB8AC3E}">
        <p14:creationId xmlns:p14="http://schemas.microsoft.com/office/powerpoint/2010/main" val="774484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5E6F6-88D5-4FF4-4945-52F798797C0F}"/>
              </a:ext>
            </a:extLst>
          </p:cNvPr>
          <p:cNvSpPr>
            <a:spLocks noGrp="1"/>
          </p:cNvSpPr>
          <p:nvPr>
            <p:ph type="title"/>
          </p:nvPr>
        </p:nvSpPr>
        <p:spPr/>
        <p:txBody>
          <a:bodyPr/>
          <a:lstStyle/>
          <a:p>
            <a:r>
              <a:rPr lang="en-US" dirty="0"/>
              <a:t>Experiment Results (1/2)</a:t>
            </a:r>
            <a:endParaRPr lang="el-GR" dirty="0"/>
          </a:p>
        </p:txBody>
      </p:sp>
      <p:pic>
        <p:nvPicPr>
          <p:cNvPr id="5" name="Content Placeholder 4">
            <a:extLst>
              <a:ext uri="{FF2B5EF4-FFF2-40B4-BE49-F238E27FC236}">
                <a16:creationId xmlns:a16="http://schemas.microsoft.com/office/drawing/2014/main" id="{11F102C7-C99C-6306-8C5E-2186A6C5CBB3}"/>
              </a:ext>
            </a:extLst>
          </p:cNvPr>
          <p:cNvPicPr>
            <a:picLocks noGrp="1" noChangeAspect="1"/>
          </p:cNvPicPr>
          <p:nvPr>
            <p:ph idx="1"/>
          </p:nvPr>
        </p:nvPicPr>
        <p:blipFill>
          <a:blip r:embed="rId3"/>
          <a:stretch>
            <a:fillRect/>
          </a:stretch>
        </p:blipFill>
        <p:spPr>
          <a:xfrm>
            <a:off x="838200" y="1690688"/>
            <a:ext cx="10515600" cy="4280987"/>
          </a:xfrm>
        </p:spPr>
      </p:pic>
    </p:spTree>
    <p:extLst>
      <p:ext uri="{BB962C8B-B14F-4D97-AF65-F5344CB8AC3E}">
        <p14:creationId xmlns:p14="http://schemas.microsoft.com/office/powerpoint/2010/main" val="3212534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E58158C-ED5F-7D6F-054D-6700D673CA7A}"/>
              </a:ext>
            </a:extLst>
          </p:cNvPr>
          <p:cNvSpPr>
            <a:spLocks noGrp="1"/>
          </p:cNvSpPr>
          <p:nvPr>
            <p:ph type="title"/>
          </p:nvPr>
        </p:nvSpPr>
        <p:spPr/>
        <p:txBody>
          <a:bodyPr/>
          <a:lstStyle/>
          <a:p>
            <a:r>
              <a:rPr lang="en-US" dirty="0"/>
              <a:t>Experiment Results (2/2)</a:t>
            </a:r>
          </a:p>
        </p:txBody>
      </p:sp>
      <p:pic>
        <p:nvPicPr>
          <p:cNvPr id="11" name="Εικόνα 10">
            <a:extLst>
              <a:ext uri="{FF2B5EF4-FFF2-40B4-BE49-F238E27FC236}">
                <a16:creationId xmlns:a16="http://schemas.microsoft.com/office/drawing/2014/main" id="{2F34F1E7-42CF-DDB8-C457-516B67287428}"/>
              </a:ext>
            </a:extLst>
          </p:cNvPr>
          <p:cNvPicPr>
            <a:picLocks noChangeAspect="1"/>
          </p:cNvPicPr>
          <p:nvPr/>
        </p:nvPicPr>
        <p:blipFill>
          <a:blip r:embed="rId3"/>
          <a:stretch>
            <a:fillRect/>
          </a:stretch>
        </p:blipFill>
        <p:spPr>
          <a:xfrm>
            <a:off x="3109495" y="1728167"/>
            <a:ext cx="5973009" cy="4448796"/>
          </a:xfrm>
          <a:prstGeom prst="rect">
            <a:avLst/>
          </a:prstGeom>
        </p:spPr>
      </p:pic>
    </p:spTree>
    <p:extLst>
      <p:ext uri="{BB962C8B-B14F-4D97-AF65-F5344CB8AC3E}">
        <p14:creationId xmlns:p14="http://schemas.microsoft.com/office/powerpoint/2010/main" val="164674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22414-2E90-14C1-DD7A-34DB10E21045}"/>
              </a:ext>
            </a:extLst>
          </p:cNvPr>
          <p:cNvSpPr>
            <a:spLocks noGrp="1"/>
          </p:cNvSpPr>
          <p:nvPr>
            <p:ph type="title"/>
          </p:nvPr>
        </p:nvSpPr>
        <p:spPr/>
        <p:txBody>
          <a:bodyPr/>
          <a:lstStyle/>
          <a:p>
            <a:r>
              <a:rPr lang="en-US" dirty="0"/>
              <a:t>Performance Drop in Non-English Languages</a:t>
            </a:r>
            <a:endParaRPr lang="el-GR" dirty="0"/>
          </a:p>
        </p:txBody>
      </p:sp>
      <p:sp>
        <p:nvSpPr>
          <p:cNvPr id="3" name="Content Placeholder 2">
            <a:extLst>
              <a:ext uri="{FF2B5EF4-FFF2-40B4-BE49-F238E27FC236}">
                <a16:creationId xmlns:a16="http://schemas.microsoft.com/office/drawing/2014/main" id="{685B51B2-15B0-9578-0B24-8F9ABBB0CF77}"/>
              </a:ext>
            </a:extLst>
          </p:cNvPr>
          <p:cNvSpPr>
            <a:spLocks noGrp="1"/>
          </p:cNvSpPr>
          <p:nvPr>
            <p:ph idx="1"/>
          </p:nvPr>
        </p:nvSpPr>
        <p:spPr/>
        <p:txBody>
          <a:bodyPr>
            <a:normAutofit/>
          </a:bodyPr>
          <a:lstStyle/>
          <a:p>
            <a:r>
              <a:rPr lang="en-US" dirty="0"/>
              <a:t>Lexical Mistakes:</a:t>
            </a:r>
          </a:p>
          <a:p>
            <a:pPr lvl="1"/>
            <a:r>
              <a:rPr lang="en-US" dirty="0"/>
              <a:t>Caused by the schema-linking problem (i.e. the syntactic difference between question tokens and schema).</a:t>
            </a:r>
          </a:p>
          <a:p>
            <a:r>
              <a:rPr lang="en-US" dirty="0"/>
              <a:t>Structural Mistakes:</a:t>
            </a:r>
          </a:p>
          <a:p>
            <a:pPr lvl="1"/>
            <a:r>
              <a:rPr lang="en-US" dirty="0"/>
              <a:t>The languages in </a:t>
            </a:r>
            <a:r>
              <a:rPr lang="en-US" dirty="0" err="1"/>
              <a:t>MultiSpider</a:t>
            </a:r>
            <a:r>
              <a:rPr lang="en-US" dirty="0"/>
              <a:t> contain more dialectal variations than English, resulting to incorrect predictions of SQL Operators.</a:t>
            </a:r>
          </a:p>
        </p:txBody>
      </p:sp>
    </p:spTree>
    <p:extLst>
      <p:ext uri="{BB962C8B-B14F-4D97-AF65-F5344CB8AC3E}">
        <p14:creationId xmlns:p14="http://schemas.microsoft.com/office/powerpoint/2010/main" val="1740462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5D7F6-F7A8-6AAE-74C3-F4E7371195B7}"/>
              </a:ext>
            </a:extLst>
          </p:cNvPr>
          <p:cNvSpPr>
            <a:spLocks noGrp="1"/>
          </p:cNvSpPr>
          <p:nvPr>
            <p:ph type="title"/>
          </p:nvPr>
        </p:nvSpPr>
        <p:spPr/>
        <p:txBody>
          <a:bodyPr/>
          <a:lstStyle/>
          <a:p>
            <a:r>
              <a:rPr lang="en-US" dirty="0"/>
              <a:t>The effect of </a:t>
            </a:r>
            <a:r>
              <a:rPr lang="en-US" dirty="0" err="1"/>
              <a:t>SAVe</a:t>
            </a:r>
            <a:endParaRPr lang="el-GR" dirty="0"/>
          </a:p>
        </p:txBody>
      </p:sp>
      <p:sp>
        <p:nvSpPr>
          <p:cNvPr id="3" name="Content Placeholder 2">
            <a:extLst>
              <a:ext uri="{FF2B5EF4-FFF2-40B4-BE49-F238E27FC236}">
                <a16:creationId xmlns:a16="http://schemas.microsoft.com/office/drawing/2014/main" id="{FA049C5F-99D5-CE2D-586F-4BFC10159DC8}"/>
              </a:ext>
            </a:extLst>
          </p:cNvPr>
          <p:cNvSpPr>
            <a:spLocks noGrp="1"/>
          </p:cNvSpPr>
          <p:nvPr>
            <p:ph idx="1"/>
          </p:nvPr>
        </p:nvSpPr>
        <p:spPr/>
        <p:txBody>
          <a:bodyPr>
            <a:normAutofit/>
          </a:bodyPr>
          <a:lstStyle/>
          <a:p>
            <a:r>
              <a:rPr lang="en-US" dirty="0"/>
              <a:t>Performance Gain by 1.8% in all Languages:</a:t>
            </a:r>
          </a:p>
          <a:p>
            <a:pPr lvl="1"/>
            <a:r>
              <a:rPr lang="en-US" dirty="0"/>
              <a:t>Addressing the schema linking problem by synthesizing more schema-token pairs.</a:t>
            </a:r>
          </a:p>
          <a:p>
            <a:pPr lvl="1"/>
            <a:r>
              <a:rPr lang="en-US" dirty="0"/>
              <a:t>Improving the robustness of the text-to-SQL model through varies the schema input.</a:t>
            </a:r>
          </a:p>
        </p:txBody>
      </p:sp>
    </p:spTree>
    <p:extLst>
      <p:ext uri="{BB962C8B-B14F-4D97-AF65-F5344CB8AC3E}">
        <p14:creationId xmlns:p14="http://schemas.microsoft.com/office/powerpoint/2010/main" val="3855080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05004-14B2-195C-AA5F-71F5F8D504F9}"/>
              </a:ext>
            </a:extLst>
          </p:cNvPr>
          <p:cNvSpPr>
            <a:spLocks noGrp="1"/>
          </p:cNvSpPr>
          <p:nvPr>
            <p:ph type="title"/>
          </p:nvPr>
        </p:nvSpPr>
        <p:spPr/>
        <p:txBody>
          <a:bodyPr/>
          <a:lstStyle/>
          <a:p>
            <a:r>
              <a:rPr lang="en-US" dirty="0"/>
              <a:t>Related Work</a:t>
            </a:r>
            <a:endParaRPr lang="el-GR" dirty="0"/>
          </a:p>
        </p:txBody>
      </p:sp>
      <p:sp>
        <p:nvSpPr>
          <p:cNvPr id="3" name="Content Placeholder 2">
            <a:extLst>
              <a:ext uri="{FF2B5EF4-FFF2-40B4-BE49-F238E27FC236}">
                <a16:creationId xmlns:a16="http://schemas.microsoft.com/office/drawing/2014/main" id="{1BB02845-0AD4-D789-3407-E6CA5894AAE7}"/>
              </a:ext>
            </a:extLst>
          </p:cNvPr>
          <p:cNvSpPr>
            <a:spLocks noGrp="1"/>
          </p:cNvSpPr>
          <p:nvPr>
            <p:ph idx="1"/>
          </p:nvPr>
        </p:nvSpPr>
        <p:spPr>
          <a:xfrm>
            <a:off x="838200" y="1690688"/>
            <a:ext cx="10515600" cy="4351338"/>
          </a:xfrm>
        </p:spPr>
        <p:txBody>
          <a:bodyPr>
            <a:normAutofit/>
          </a:bodyPr>
          <a:lstStyle/>
          <a:p>
            <a:r>
              <a:rPr lang="en-US" dirty="0"/>
              <a:t>Multilingual Text-to-SQL Datasets:</a:t>
            </a:r>
          </a:p>
          <a:p>
            <a:pPr lvl="1"/>
            <a:r>
              <a:rPr lang="en-US" dirty="0"/>
              <a:t>Vietnamese, Chinese, Portuguese – Spider.</a:t>
            </a:r>
          </a:p>
          <a:p>
            <a:r>
              <a:rPr lang="en-US" dirty="0"/>
              <a:t>Multilingual Text-to-SQL Systems:</a:t>
            </a:r>
          </a:p>
          <a:p>
            <a:pPr lvl="1"/>
            <a:r>
              <a:rPr lang="en-US" dirty="0"/>
              <a:t>NL2SQL Models: </a:t>
            </a:r>
          </a:p>
          <a:p>
            <a:pPr lvl="2"/>
            <a:r>
              <a:rPr lang="en-US" dirty="0"/>
              <a:t>RAT-SQL: adopts relation-aware transformer. Utilizes multilingual encoders (</a:t>
            </a:r>
            <a:r>
              <a:rPr lang="en-US" dirty="0" err="1"/>
              <a:t>mBert</a:t>
            </a:r>
            <a:r>
              <a:rPr lang="en-US" dirty="0"/>
              <a:t>, </a:t>
            </a:r>
            <a:r>
              <a:rPr lang="en-US" dirty="0" err="1"/>
              <a:t>PhoBert</a:t>
            </a:r>
            <a:r>
              <a:rPr lang="en-US" dirty="0"/>
              <a:t>, XLM-R).</a:t>
            </a:r>
          </a:p>
          <a:p>
            <a:pPr lvl="1"/>
            <a:r>
              <a:rPr lang="en-US" dirty="0"/>
              <a:t>Encoder-Decoders: Attempt to formulate the SQL Translation task as a seq2seq translation problem.</a:t>
            </a:r>
          </a:p>
          <a:p>
            <a:pPr lvl="2"/>
            <a:r>
              <a:rPr lang="en-US" dirty="0" err="1"/>
              <a:t>mBart</a:t>
            </a:r>
            <a:r>
              <a:rPr lang="en-US" dirty="0"/>
              <a:t>, mT5.</a:t>
            </a:r>
          </a:p>
        </p:txBody>
      </p:sp>
    </p:spTree>
    <p:extLst>
      <p:ext uri="{BB962C8B-B14F-4D97-AF65-F5344CB8AC3E}">
        <p14:creationId xmlns:p14="http://schemas.microsoft.com/office/powerpoint/2010/main" val="772987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80B7A-B19B-F373-814D-20F149BE0190}"/>
              </a:ext>
            </a:extLst>
          </p:cNvPr>
          <p:cNvSpPr>
            <a:spLocks noGrp="1"/>
          </p:cNvSpPr>
          <p:nvPr>
            <p:ph type="title"/>
          </p:nvPr>
        </p:nvSpPr>
        <p:spPr/>
        <p:txBody>
          <a:bodyPr/>
          <a:lstStyle/>
          <a:p>
            <a:r>
              <a:rPr lang="en-US" dirty="0"/>
              <a:t>Conclusion</a:t>
            </a:r>
            <a:endParaRPr lang="el-GR" dirty="0"/>
          </a:p>
        </p:txBody>
      </p:sp>
      <p:sp>
        <p:nvSpPr>
          <p:cNvPr id="3" name="Content Placeholder 2">
            <a:extLst>
              <a:ext uri="{FF2B5EF4-FFF2-40B4-BE49-F238E27FC236}">
                <a16:creationId xmlns:a16="http://schemas.microsoft.com/office/drawing/2014/main" id="{9E63830D-B92F-A37A-A591-F443F0B2CDE5}"/>
              </a:ext>
            </a:extLst>
          </p:cNvPr>
          <p:cNvSpPr>
            <a:spLocks noGrp="1"/>
          </p:cNvSpPr>
          <p:nvPr>
            <p:ph idx="1"/>
          </p:nvPr>
        </p:nvSpPr>
        <p:spPr/>
        <p:txBody>
          <a:bodyPr>
            <a:normAutofit/>
          </a:bodyPr>
          <a:lstStyle/>
          <a:p>
            <a:r>
              <a:rPr lang="en-US" dirty="0"/>
              <a:t>MULTISPIDER Dataset:</a:t>
            </a:r>
          </a:p>
          <a:p>
            <a:pPr lvl="1"/>
            <a:r>
              <a:rPr lang="en-US" dirty="0"/>
              <a:t>Largest dataset covering seven mainstream languages for multilingual text-to-SQL.</a:t>
            </a:r>
          </a:p>
          <a:p>
            <a:pPr lvl="1"/>
            <a:r>
              <a:rPr lang="en-US" dirty="0"/>
              <a:t>Quality ensured through qualified translators and multi-round checking.</a:t>
            </a:r>
          </a:p>
          <a:p>
            <a:pPr lvl="1"/>
            <a:r>
              <a:rPr lang="en-US" dirty="0"/>
              <a:t>Natural, accurate and challenging for text-to-SQL tasks.</a:t>
            </a:r>
          </a:p>
          <a:p>
            <a:r>
              <a:rPr lang="en-US" dirty="0"/>
              <a:t>Schema Augmentation </a:t>
            </a:r>
            <a:r>
              <a:rPr lang="en-US" dirty="0" err="1"/>
              <a:t>SAVe</a:t>
            </a:r>
            <a:r>
              <a:rPr lang="en-US" dirty="0"/>
              <a:t>:</a:t>
            </a:r>
          </a:p>
          <a:p>
            <a:pPr lvl="1"/>
            <a:r>
              <a:rPr lang="en-US" dirty="0"/>
              <a:t>Expands the training data with schema variations.</a:t>
            </a:r>
          </a:p>
          <a:p>
            <a:pPr lvl="1"/>
            <a:r>
              <a:rPr lang="en-US" dirty="0"/>
              <a:t>Boosts model performance.</a:t>
            </a:r>
          </a:p>
          <a:p>
            <a:r>
              <a:rPr lang="en-US" dirty="0"/>
              <a:t>Challenges in Multilingual Text-to-SQL:</a:t>
            </a:r>
          </a:p>
          <a:p>
            <a:pPr lvl="1"/>
            <a:r>
              <a:rPr lang="en-US" dirty="0"/>
              <a:t>Exploration of lexical and structural challenges.</a:t>
            </a:r>
          </a:p>
        </p:txBody>
      </p:sp>
    </p:spTree>
    <p:extLst>
      <p:ext uri="{BB962C8B-B14F-4D97-AF65-F5344CB8AC3E}">
        <p14:creationId xmlns:p14="http://schemas.microsoft.com/office/powerpoint/2010/main" val="34502156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0BAB3-2E4B-1FA8-BFD0-8ADB5158BA8E}"/>
              </a:ext>
            </a:extLst>
          </p:cNvPr>
          <p:cNvSpPr>
            <a:spLocks noGrp="1"/>
          </p:cNvSpPr>
          <p:nvPr>
            <p:ph type="title"/>
          </p:nvPr>
        </p:nvSpPr>
        <p:spPr/>
        <p:txBody>
          <a:bodyPr/>
          <a:lstStyle/>
          <a:p>
            <a:r>
              <a:rPr lang="en-US" dirty="0"/>
              <a:t>Our Approach</a:t>
            </a:r>
            <a:endParaRPr lang="el-GR" dirty="0"/>
          </a:p>
        </p:txBody>
      </p:sp>
      <p:sp>
        <p:nvSpPr>
          <p:cNvPr id="3" name="Content Placeholder 2">
            <a:extLst>
              <a:ext uri="{FF2B5EF4-FFF2-40B4-BE49-F238E27FC236}">
                <a16:creationId xmlns:a16="http://schemas.microsoft.com/office/drawing/2014/main" id="{9896457A-9576-EFBE-9A3A-3754877C286E}"/>
              </a:ext>
            </a:extLst>
          </p:cNvPr>
          <p:cNvSpPr>
            <a:spLocks noGrp="1"/>
          </p:cNvSpPr>
          <p:nvPr>
            <p:ph idx="1"/>
          </p:nvPr>
        </p:nvSpPr>
        <p:spPr>
          <a:xfrm>
            <a:off x="838200" y="1825624"/>
            <a:ext cx="10515600" cy="4667251"/>
          </a:xfrm>
        </p:spPr>
        <p:txBody>
          <a:bodyPr>
            <a:normAutofit fontScale="70000" lnSpcReduction="20000"/>
          </a:bodyPr>
          <a:lstStyle/>
          <a:p>
            <a:r>
              <a:rPr lang="en-US" dirty="0"/>
              <a:t>G-Spider</a:t>
            </a:r>
          </a:p>
          <a:p>
            <a:pPr lvl="1"/>
            <a:r>
              <a:rPr lang="en-US" dirty="0"/>
              <a:t>Greek version of the Spider Dataset, following the same translation technique (schema + questions).</a:t>
            </a:r>
          </a:p>
          <a:p>
            <a:pPr lvl="1"/>
            <a:r>
              <a:rPr lang="en-US" dirty="0"/>
              <a:t>Utilize Meltemi LLM in place of Google-NMT.</a:t>
            </a:r>
          </a:p>
          <a:p>
            <a:r>
              <a:rPr lang="en-US" dirty="0" err="1"/>
              <a:t>SAVe</a:t>
            </a:r>
            <a:r>
              <a:rPr lang="en-US" dirty="0"/>
              <a:t> Implementation will be implemented if there is enough time.</a:t>
            </a:r>
          </a:p>
          <a:p>
            <a:r>
              <a:rPr lang="en-US" dirty="0"/>
              <a:t>Benchmarking Techniques</a:t>
            </a:r>
          </a:p>
          <a:p>
            <a:pPr lvl="1"/>
            <a:r>
              <a:rPr lang="en-US" dirty="0"/>
              <a:t>Multilingual</a:t>
            </a:r>
          </a:p>
          <a:p>
            <a:pPr lvl="1"/>
            <a:r>
              <a:rPr lang="en-US" dirty="0"/>
              <a:t>Monolingual</a:t>
            </a:r>
          </a:p>
          <a:p>
            <a:pPr lvl="1"/>
            <a:r>
              <a:rPr lang="en-US" dirty="0"/>
              <a:t>Zero-Shot</a:t>
            </a:r>
          </a:p>
          <a:p>
            <a:r>
              <a:rPr lang="en-US" dirty="0">
                <a:highlight>
                  <a:srgbClr val="FFFF00"/>
                </a:highlight>
              </a:rPr>
              <a:t>Benchmarking Tools // in each epoch I save a checkpoint</a:t>
            </a:r>
          </a:p>
          <a:p>
            <a:pPr lvl="1"/>
            <a:r>
              <a:rPr lang="en-US" dirty="0" err="1">
                <a:highlight>
                  <a:srgbClr val="FFFF00"/>
                </a:highlight>
              </a:rPr>
              <a:t>mRat</a:t>
            </a:r>
            <a:r>
              <a:rPr lang="en-US" dirty="0">
                <a:highlight>
                  <a:srgbClr val="FFFF00"/>
                </a:highlight>
              </a:rPr>
              <a:t>-SQL </a:t>
            </a:r>
          </a:p>
          <a:p>
            <a:pPr lvl="2"/>
            <a:r>
              <a:rPr lang="en-US" dirty="0" err="1">
                <a:highlight>
                  <a:srgbClr val="FFFF00"/>
                </a:highlight>
              </a:rPr>
              <a:t>Enoder</a:t>
            </a:r>
            <a:r>
              <a:rPr lang="en-US" dirty="0">
                <a:highlight>
                  <a:srgbClr val="FFFF00"/>
                </a:highlight>
              </a:rPr>
              <a:t> options: </a:t>
            </a:r>
            <a:r>
              <a:rPr lang="en-US" dirty="0" err="1">
                <a:highlight>
                  <a:srgbClr val="FFFF00"/>
                </a:highlight>
              </a:rPr>
              <a:t>mBert</a:t>
            </a:r>
            <a:r>
              <a:rPr lang="en-US" dirty="0">
                <a:highlight>
                  <a:srgbClr val="FFFF00"/>
                </a:highlight>
              </a:rPr>
              <a:t>, mT5 (large, base), ??</a:t>
            </a:r>
          </a:p>
          <a:p>
            <a:pPr lvl="1"/>
            <a:r>
              <a:rPr lang="en-US" dirty="0">
                <a:highlight>
                  <a:srgbClr val="FFFF00"/>
                </a:highlight>
              </a:rPr>
              <a:t>DAIL-SQL ?</a:t>
            </a:r>
          </a:p>
          <a:p>
            <a:pPr lvl="2"/>
            <a:r>
              <a:rPr lang="en-US" dirty="0">
                <a:highlight>
                  <a:srgbClr val="FFFF00"/>
                </a:highlight>
              </a:rPr>
              <a:t>Due to it being few-shot</a:t>
            </a:r>
          </a:p>
          <a:p>
            <a:pPr lvl="1"/>
            <a:r>
              <a:rPr lang="en-US" dirty="0">
                <a:highlight>
                  <a:srgbClr val="FFFF00"/>
                </a:highlight>
              </a:rPr>
              <a:t>Seq2Seq</a:t>
            </a:r>
          </a:p>
          <a:p>
            <a:pPr lvl="2"/>
            <a:r>
              <a:rPr lang="en-US" dirty="0">
                <a:highlight>
                  <a:srgbClr val="FFFF00"/>
                </a:highlight>
              </a:rPr>
              <a:t>mT5, </a:t>
            </a:r>
            <a:r>
              <a:rPr lang="en-US" dirty="0" err="1">
                <a:highlight>
                  <a:srgbClr val="FFFF00"/>
                </a:highlight>
              </a:rPr>
              <a:t>mBart</a:t>
            </a:r>
            <a:r>
              <a:rPr lang="en-US" dirty="0">
                <a:highlight>
                  <a:srgbClr val="FFFF00"/>
                </a:highlight>
              </a:rPr>
              <a:t> (???) with finetuning</a:t>
            </a:r>
          </a:p>
          <a:p>
            <a:r>
              <a:rPr lang="en-US" dirty="0"/>
              <a:t>Backup: Some </a:t>
            </a:r>
            <a:r>
              <a:rPr lang="en-US" dirty="0" err="1"/>
              <a:t>gpt</a:t>
            </a:r>
            <a:r>
              <a:rPr lang="en-US" dirty="0"/>
              <a:t> model with prompt engineering, (question &amp; schema as input).</a:t>
            </a:r>
          </a:p>
        </p:txBody>
      </p:sp>
    </p:spTree>
    <p:extLst>
      <p:ext uri="{BB962C8B-B14F-4D97-AF65-F5344CB8AC3E}">
        <p14:creationId xmlns:p14="http://schemas.microsoft.com/office/powerpoint/2010/main" val="4731685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Images – Browse 282,620 Stock Photos, Vectors, and Video | Adobe  Stock">
            <a:extLst>
              <a:ext uri="{FF2B5EF4-FFF2-40B4-BE49-F238E27FC236}">
                <a16:creationId xmlns:a16="http://schemas.microsoft.com/office/drawing/2014/main" id="{CDD56559-44DE-42E2-8A48-78BDA549B5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6925" y="1714500"/>
            <a:ext cx="805815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760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7D52F-AC69-EEAB-D63C-D8F3A05E2DAE}"/>
              </a:ext>
            </a:extLst>
          </p:cNvPr>
          <p:cNvSpPr>
            <a:spLocks noGrp="1"/>
          </p:cNvSpPr>
          <p:nvPr>
            <p:ph type="title"/>
          </p:nvPr>
        </p:nvSpPr>
        <p:spPr/>
        <p:txBody>
          <a:bodyPr/>
          <a:lstStyle/>
          <a:p>
            <a:r>
              <a:rPr lang="en-US" dirty="0"/>
              <a:t>Contents</a:t>
            </a:r>
            <a:endParaRPr lang="el-GR" dirty="0"/>
          </a:p>
        </p:txBody>
      </p:sp>
      <p:sp>
        <p:nvSpPr>
          <p:cNvPr id="3" name="Content Placeholder 2">
            <a:extLst>
              <a:ext uri="{FF2B5EF4-FFF2-40B4-BE49-F238E27FC236}">
                <a16:creationId xmlns:a16="http://schemas.microsoft.com/office/drawing/2014/main" id="{DC5F23A2-BCDB-4B8E-6F22-886CB4B39F08}"/>
              </a:ext>
            </a:extLst>
          </p:cNvPr>
          <p:cNvSpPr>
            <a:spLocks noGrp="1"/>
          </p:cNvSpPr>
          <p:nvPr>
            <p:ph idx="1"/>
          </p:nvPr>
        </p:nvSpPr>
        <p:spPr/>
        <p:txBody>
          <a:bodyPr/>
          <a:lstStyle/>
          <a:p>
            <a:r>
              <a:rPr lang="en-US" dirty="0"/>
              <a:t>Introduction</a:t>
            </a:r>
          </a:p>
          <a:p>
            <a:r>
              <a:rPr lang="en-US" dirty="0" err="1"/>
              <a:t>MultiSpider</a:t>
            </a:r>
            <a:endParaRPr lang="en-US" dirty="0"/>
          </a:p>
          <a:p>
            <a:r>
              <a:rPr lang="en-US" dirty="0"/>
              <a:t>Translation Pipeline</a:t>
            </a:r>
          </a:p>
          <a:p>
            <a:r>
              <a:rPr lang="en-US" dirty="0"/>
              <a:t>Schema Augmentation: </a:t>
            </a:r>
            <a:r>
              <a:rPr lang="en-US" dirty="0" err="1"/>
              <a:t>SAVe</a:t>
            </a:r>
            <a:endParaRPr lang="en-US" dirty="0"/>
          </a:p>
          <a:p>
            <a:r>
              <a:rPr lang="en-US" dirty="0"/>
              <a:t>Experiment Settings, Results &amp; Discussion</a:t>
            </a:r>
          </a:p>
          <a:p>
            <a:r>
              <a:rPr lang="en-US" dirty="0"/>
              <a:t>Related Work</a:t>
            </a:r>
          </a:p>
          <a:p>
            <a:r>
              <a:rPr lang="en-US" dirty="0"/>
              <a:t>Conclusion</a:t>
            </a:r>
          </a:p>
          <a:p>
            <a:r>
              <a:rPr lang="en-US" dirty="0"/>
              <a:t>Our Approach</a:t>
            </a:r>
          </a:p>
        </p:txBody>
      </p:sp>
    </p:spTree>
    <p:extLst>
      <p:ext uri="{BB962C8B-B14F-4D97-AF65-F5344CB8AC3E}">
        <p14:creationId xmlns:p14="http://schemas.microsoft.com/office/powerpoint/2010/main" val="3989824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0892A-E464-8637-8D32-1C53AE713ED2}"/>
              </a:ext>
            </a:extLst>
          </p:cNvPr>
          <p:cNvSpPr>
            <a:spLocks noGrp="1"/>
          </p:cNvSpPr>
          <p:nvPr>
            <p:ph type="title"/>
          </p:nvPr>
        </p:nvSpPr>
        <p:spPr/>
        <p:txBody>
          <a:bodyPr/>
          <a:lstStyle/>
          <a:p>
            <a:r>
              <a:rPr lang="en-US" dirty="0"/>
              <a:t>Introduction</a:t>
            </a:r>
            <a:endParaRPr lang="el-GR" dirty="0"/>
          </a:p>
        </p:txBody>
      </p:sp>
      <p:sp>
        <p:nvSpPr>
          <p:cNvPr id="3" name="Content Placeholder 2">
            <a:extLst>
              <a:ext uri="{FF2B5EF4-FFF2-40B4-BE49-F238E27FC236}">
                <a16:creationId xmlns:a16="http://schemas.microsoft.com/office/drawing/2014/main" id="{700729C8-6D83-EA85-AD7E-A59F6C4C5707}"/>
              </a:ext>
            </a:extLst>
          </p:cNvPr>
          <p:cNvSpPr>
            <a:spLocks noGrp="1"/>
          </p:cNvSpPr>
          <p:nvPr>
            <p:ph idx="1"/>
          </p:nvPr>
        </p:nvSpPr>
        <p:spPr>
          <a:xfrm>
            <a:off x="838201" y="1825625"/>
            <a:ext cx="6743700" cy="4351338"/>
          </a:xfrm>
        </p:spPr>
        <p:txBody>
          <a:bodyPr>
            <a:normAutofit/>
          </a:bodyPr>
          <a:lstStyle/>
          <a:p>
            <a:r>
              <a:rPr lang="en-US" dirty="0"/>
              <a:t>Natural Language to SQL (NL2SQL): converting natural language queries into structured SQL queries.</a:t>
            </a:r>
          </a:p>
          <a:p>
            <a:r>
              <a:rPr lang="en-US" dirty="0"/>
              <a:t>Spider (NL2SQL) Dataset: </a:t>
            </a:r>
          </a:p>
          <a:p>
            <a:pPr lvl="1"/>
            <a:r>
              <a:rPr lang="en-US" dirty="0"/>
              <a:t>Large-scale, complex, and cross-domain semantic parsing and text-to-SQL dataset.</a:t>
            </a:r>
          </a:p>
          <a:p>
            <a:pPr lvl="1"/>
            <a:r>
              <a:rPr lang="en-US" dirty="0"/>
              <a:t>Developed by Yale University.</a:t>
            </a:r>
          </a:p>
          <a:p>
            <a:pPr lvl="1"/>
            <a:r>
              <a:rPr lang="en-US" dirty="0"/>
              <a:t>Consists of 9691 questions and 5263 SQL queries over 166 databases.</a:t>
            </a:r>
          </a:p>
          <a:p>
            <a:pPr lvl="1"/>
            <a:endParaRPr lang="en-US" dirty="0"/>
          </a:p>
          <a:p>
            <a:endParaRPr lang="en-US" dirty="0"/>
          </a:p>
        </p:txBody>
      </p:sp>
      <p:pic>
        <p:nvPicPr>
          <p:cNvPr id="5" name="Εικόνα 4">
            <a:extLst>
              <a:ext uri="{FF2B5EF4-FFF2-40B4-BE49-F238E27FC236}">
                <a16:creationId xmlns:a16="http://schemas.microsoft.com/office/drawing/2014/main" id="{5439FCCA-F2E5-27E8-C812-53D5B64DE69C}"/>
              </a:ext>
            </a:extLst>
          </p:cNvPr>
          <p:cNvPicPr>
            <a:picLocks noChangeAspect="1"/>
          </p:cNvPicPr>
          <p:nvPr/>
        </p:nvPicPr>
        <p:blipFill>
          <a:blip r:embed="rId3"/>
          <a:stretch>
            <a:fillRect/>
          </a:stretch>
        </p:blipFill>
        <p:spPr>
          <a:xfrm>
            <a:off x="7293142" y="2299973"/>
            <a:ext cx="4727801" cy="2258054"/>
          </a:xfrm>
          <a:prstGeom prst="rect">
            <a:avLst/>
          </a:prstGeom>
        </p:spPr>
      </p:pic>
    </p:spTree>
    <p:extLst>
      <p:ext uri="{BB962C8B-B14F-4D97-AF65-F5344CB8AC3E}">
        <p14:creationId xmlns:p14="http://schemas.microsoft.com/office/powerpoint/2010/main" val="4181155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9A58EFB-2A8E-6BA6-E656-AD97BD9AB881}"/>
              </a:ext>
            </a:extLst>
          </p:cNvPr>
          <p:cNvSpPr>
            <a:spLocks noGrp="1"/>
          </p:cNvSpPr>
          <p:nvPr>
            <p:ph type="title"/>
          </p:nvPr>
        </p:nvSpPr>
        <p:spPr/>
        <p:txBody>
          <a:bodyPr/>
          <a:lstStyle/>
          <a:p>
            <a:r>
              <a:rPr lang="en-US" dirty="0" err="1"/>
              <a:t>MultiSpider</a:t>
            </a:r>
            <a:endParaRPr lang="en-US" dirty="0"/>
          </a:p>
        </p:txBody>
      </p:sp>
      <p:sp>
        <p:nvSpPr>
          <p:cNvPr id="5" name="Θέση περιεχομένου 4">
            <a:extLst>
              <a:ext uri="{FF2B5EF4-FFF2-40B4-BE49-F238E27FC236}">
                <a16:creationId xmlns:a16="http://schemas.microsoft.com/office/drawing/2014/main" id="{86BC762B-3BBE-9A7D-361F-2D65F7C248EB}"/>
              </a:ext>
            </a:extLst>
          </p:cNvPr>
          <p:cNvSpPr>
            <a:spLocks noGrp="1"/>
          </p:cNvSpPr>
          <p:nvPr>
            <p:ph idx="1"/>
          </p:nvPr>
        </p:nvSpPr>
        <p:spPr>
          <a:xfrm>
            <a:off x="838200" y="1825625"/>
            <a:ext cx="6027821" cy="4351338"/>
          </a:xfrm>
        </p:spPr>
        <p:txBody>
          <a:bodyPr/>
          <a:lstStyle/>
          <a:p>
            <a:r>
              <a:rPr lang="en-US" dirty="0"/>
              <a:t>Multilingual NL2SQL datasets exist</a:t>
            </a:r>
            <a:r>
              <a:rPr lang="en-US" sz="2400" dirty="0"/>
              <a:t>*</a:t>
            </a:r>
            <a:r>
              <a:rPr lang="en-US" dirty="0"/>
              <a:t> but suffer from low-quality translations and incomplete translations.</a:t>
            </a:r>
          </a:p>
          <a:p>
            <a:r>
              <a:rPr lang="en-US" dirty="0"/>
              <a:t>Expands the Spider dataset, covering seven main-stream languages.</a:t>
            </a:r>
          </a:p>
          <a:p>
            <a:r>
              <a:rPr lang="en-US" dirty="0"/>
              <a:t>Introduces a novel schema augmentation method (</a:t>
            </a:r>
            <a:r>
              <a:rPr lang="en-US" dirty="0" err="1"/>
              <a:t>SAVe</a:t>
            </a:r>
            <a:r>
              <a:rPr lang="en-US" dirty="0"/>
              <a:t>)</a:t>
            </a:r>
          </a:p>
        </p:txBody>
      </p:sp>
      <p:sp>
        <p:nvSpPr>
          <p:cNvPr id="8" name="TextBox 7">
            <a:extLst>
              <a:ext uri="{FF2B5EF4-FFF2-40B4-BE49-F238E27FC236}">
                <a16:creationId xmlns:a16="http://schemas.microsoft.com/office/drawing/2014/main" id="{099E8C6F-8C3C-DE5B-A1EE-A01D91D222FE}"/>
              </a:ext>
            </a:extLst>
          </p:cNvPr>
          <p:cNvSpPr txBox="1"/>
          <p:nvPr/>
        </p:nvSpPr>
        <p:spPr>
          <a:xfrm>
            <a:off x="0" y="6492875"/>
            <a:ext cx="4009816" cy="646331"/>
          </a:xfrm>
          <a:prstGeom prst="rect">
            <a:avLst/>
          </a:prstGeom>
          <a:noFill/>
        </p:spPr>
        <p:txBody>
          <a:bodyPr wrap="none" rtlCol="0">
            <a:spAutoFit/>
          </a:bodyPr>
          <a:lstStyle/>
          <a:p>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r>
              <a:rPr lang="el-GR" sz="1800" kern="100" dirty="0" err="1">
                <a:effectLst/>
                <a:latin typeface="Aptos" panose="020B0004020202020204" pitchFamily="34" charset="0"/>
                <a:ea typeface="Aptos" panose="020B0004020202020204" pitchFamily="34" charset="0"/>
                <a:cs typeface="Times New Roman" panose="02020603050405020304" pitchFamily="18" charset="0"/>
              </a:rPr>
              <a:t>Chinese</a:t>
            </a:r>
            <a:r>
              <a:rPr lang="el-GR" sz="1800" kern="100" dirty="0">
                <a:effectLst/>
                <a:latin typeface="Aptos" panose="020B0004020202020204" pitchFamily="34" charset="0"/>
                <a:ea typeface="Aptos" panose="020B0004020202020204" pitchFamily="34" charset="0"/>
                <a:cs typeface="Times New Roman" panose="02020603050405020304" pitchFamily="18" charset="0"/>
              </a:rPr>
              <a:t>, </a:t>
            </a:r>
            <a:r>
              <a:rPr lang="el-GR" sz="1800" kern="100" dirty="0" err="1">
                <a:effectLst/>
                <a:latin typeface="Aptos" panose="020B0004020202020204" pitchFamily="34" charset="0"/>
                <a:ea typeface="Aptos" panose="020B0004020202020204" pitchFamily="34" charset="0"/>
                <a:cs typeface="Times New Roman" panose="02020603050405020304" pitchFamily="18" charset="0"/>
              </a:rPr>
              <a:t>Vietnamese</a:t>
            </a:r>
            <a:r>
              <a:rPr lang="el-GR" sz="1800" kern="100" dirty="0">
                <a:effectLst/>
                <a:latin typeface="Aptos" panose="020B0004020202020204" pitchFamily="34" charset="0"/>
                <a:ea typeface="Aptos" panose="020B0004020202020204" pitchFamily="34" charset="0"/>
                <a:cs typeface="Times New Roman" panose="02020603050405020304" pitchFamily="18" charset="0"/>
              </a:rPr>
              <a:t> and </a:t>
            </a:r>
            <a:r>
              <a:rPr lang="el-GR" sz="1800" kern="100" dirty="0" err="1">
                <a:effectLst/>
                <a:latin typeface="Aptos" panose="020B0004020202020204" pitchFamily="34" charset="0"/>
                <a:ea typeface="Aptos" panose="020B0004020202020204" pitchFamily="34" charset="0"/>
                <a:cs typeface="Times New Roman" panose="02020603050405020304" pitchFamily="18" charset="0"/>
              </a:rPr>
              <a:t>Portuguese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pic>
        <p:nvPicPr>
          <p:cNvPr id="10" name="Picture 13" descr="Εικόνα που περιέχει κείμενο, ηλεκτρονικές συσκευές, στιγμιότυπο οθόνης, γραμματοσειρά&#10;&#10;Περιγραφή που δημιουργήθηκε αυτόματα">
            <a:extLst>
              <a:ext uri="{FF2B5EF4-FFF2-40B4-BE49-F238E27FC236}">
                <a16:creationId xmlns:a16="http://schemas.microsoft.com/office/drawing/2014/main" id="{75F48FF9-EB39-883F-EC73-51CADFC490DC}"/>
              </a:ext>
            </a:extLst>
          </p:cNvPr>
          <p:cNvPicPr>
            <a:picLocks noChangeAspect="1"/>
          </p:cNvPicPr>
          <p:nvPr/>
        </p:nvPicPr>
        <p:blipFill>
          <a:blip r:embed="rId3"/>
          <a:stretch>
            <a:fillRect/>
          </a:stretch>
        </p:blipFill>
        <p:spPr>
          <a:xfrm>
            <a:off x="6689558" y="1019558"/>
            <a:ext cx="5309937" cy="4818884"/>
          </a:xfrm>
          <a:prstGeom prst="rect">
            <a:avLst/>
          </a:prstGeom>
        </p:spPr>
      </p:pic>
    </p:spTree>
    <p:extLst>
      <p:ext uri="{BB962C8B-B14F-4D97-AF65-F5344CB8AC3E}">
        <p14:creationId xmlns:p14="http://schemas.microsoft.com/office/powerpoint/2010/main" val="2721671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FC229-9121-2EDA-5B0C-66628BB5C730}"/>
              </a:ext>
            </a:extLst>
          </p:cNvPr>
          <p:cNvSpPr>
            <a:spLocks noGrp="1"/>
          </p:cNvSpPr>
          <p:nvPr>
            <p:ph type="title"/>
          </p:nvPr>
        </p:nvSpPr>
        <p:spPr/>
        <p:txBody>
          <a:bodyPr/>
          <a:lstStyle/>
          <a:p>
            <a:r>
              <a:rPr lang="en-US" dirty="0"/>
              <a:t>Challenges in </a:t>
            </a:r>
            <a:r>
              <a:rPr lang="en-US" dirty="0" err="1"/>
              <a:t>MultiSpider</a:t>
            </a:r>
            <a:endParaRPr lang="el-GR" dirty="0"/>
          </a:p>
        </p:txBody>
      </p:sp>
      <p:sp>
        <p:nvSpPr>
          <p:cNvPr id="7" name="Content Placeholder 6">
            <a:extLst>
              <a:ext uri="{FF2B5EF4-FFF2-40B4-BE49-F238E27FC236}">
                <a16:creationId xmlns:a16="http://schemas.microsoft.com/office/drawing/2014/main" id="{FBD1B59E-AFE4-F294-6CD6-C504C464F163}"/>
              </a:ext>
            </a:extLst>
          </p:cNvPr>
          <p:cNvSpPr>
            <a:spLocks noGrp="1"/>
          </p:cNvSpPr>
          <p:nvPr>
            <p:ph idx="1"/>
          </p:nvPr>
        </p:nvSpPr>
        <p:spPr>
          <a:xfrm>
            <a:off x="469232" y="1353804"/>
            <a:ext cx="11722768" cy="4822825"/>
          </a:xfrm>
        </p:spPr>
        <p:txBody>
          <a:bodyPr>
            <a:normAutofit/>
          </a:bodyPr>
          <a:lstStyle/>
          <a:p>
            <a:r>
              <a:rPr lang="en-US" dirty="0"/>
              <a:t>Schema Translation:</a:t>
            </a:r>
          </a:p>
          <a:p>
            <a:pPr lvl="1"/>
            <a:r>
              <a:rPr lang="en-US" dirty="0"/>
              <a:t>Insufficient context and domain knowledge for proper translation.</a:t>
            </a:r>
          </a:p>
          <a:p>
            <a:r>
              <a:rPr lang="en-US" dirty="0"/>
              <a:t>Lexical Challenges:</a:t>
            </a:r>
          </a:p>
          <a:p>
            <a:pPr lvl="1"/>
            <a:r>
              <a:rPr lang="en-US" dirty="0"/>
              <a:t>The context of the questions might not be enough to cope with entity polysemy.</a:t>
            </a:r>
          </a:p>
          <a:p>
            <a:r>
              <a:rPr lang="en-US" dirty="0"/>
              <a:t>Structural Challenges:</a:t>
            </a:r>
          </a:p>
          <a:p>
            <a:pPr lvl="1"/>
            <a:r>
              <a:rPr lang="en-US" dirty="0"/>
              <a:t>Complex</a:t>
            </a:r>
            <a:r>
              <a:rPr lang="fr-FR" dirty="0"/>
              <a:t> </a:t>
            </a:r>
            <a:r>
              <a:rPr lang="en-US" dirty="0"/>
              <a:t>syntax</a:t>
            </a:r>
            <a:r>
              <a:rPr lang="fr-FR" dirty="0"/>
              <a:t> or </a:t>
            </a:r>
            <a:r>
              <a:rPr lang="en-US" dirty="0"/>
              <a:t>logic</a:t>
            </a:r>
            <a:r>
              <a:rPr lang="fr-FR" dirty="0"/>
              <a:t> cause </a:t>
            </a:r>
            <a:r>
              <a:rPr lang="en-US" dirty="0"/>
              <a:t>inaccurate</a:t>
            </a:r>
            <a:r>
              <a:rPr lang="fr-FR" dirty="0"/>
              <a:t> translations.</a:t>
            </a:r>
            <a:endParaRPr lang="en-US" dirty="0"/>
          </a:p>
        </p:txBody>
      </p:sp>
      <p:pic>
        <p:nvPicPr>
          <p:cNvPr id="4" name="Εικόνα 3">
            <a:extLst>
              <a:ext uri="{FF2B5EF4-FFF2-40B4-BE49-F238E27FC236}">
                <a16:creationId xmlns:a16="http://schemas.microsoft.com/office/drawing/2014/main" id="{3C565403-98A5-528C-89F4-400A62D41201}"/>
              </a:ext>
            </a:extLst>
          </p:cNvPr>
          <p:cNvPicPr>
            <a:picLocks noChangeAspect="1"/>
          </p:cNvPicPr>
          <p:nvPr/>
        </p:nvPicPr>
        <p:blipFill>
          <a:blip r:embed="rId3"/>
          <a:stretch>
            <a:fillRect/>
          </a:stretch>
        </p:blipFill>
        <p:spPr>
          <a:xfrm>
            <a:off x="1032827" y="4074694"/>
            <a:ext cx="10126346" cy="2257677"/>
          </a:xfrm>
          <a:prstGeom prst="rect">
            <a:avLst/>
          </a:prstGeom>
        </p:spPr>
      </p:pic>
      <p:sp>
        <p:nvSpPr>
          <p:cNvPr id="3" name="TextBox 2">
            <a:extLst>
              <a:ext uri="{FF2B5EF4-FFF2-40B4-BE49-F238E27FC236}">
                <a16:creationId xmlns:a16="http://schemas.microsoft.com/office/drawing/2014/main" id="{06635652-B4BE-B194-C03A-165806222488}"/>
              </a:ext>
            </a:extLst>
          </p:cNvPr>
          <p:cNvSpPr txBox="1"/>
          <p:nvPr/>
        </p:nvSpPr>
        <p:spPr>
          <a:xfrm>
            <a:off x="11159173" y="4923126"/>
            <a:ext cx="976902" cy="923330"/>
          </a:xfrm>
          <a:prstGeom prst="rect">
            <a:avLst/>
          </a:prstGeom>
          <a:noFill/>
          <a:ln>
            <a:solidFill>
              <a:schemeClr val="tx1"/>
            </a:solidFill>
          </a:ln>
        </p:spPr>
        <p:txBody>
          <a:bodyPr wrap="square" rtlCol="0">
            <a:spAutoFit/>
          </a:bodyPr>
          <a:lstStyle/>
          <a:p>
            <a:pPr algn="ctr"/>
            <a:r>
              <a:rPr lang="en-US" dirty="0"/>
              <a:t>From old to young</a:t>
            </a:r>
            <a:endParaRPr lang="el-GR" dirty="0"/>
          </a:p>
        </p:txBody>
      </p:sp>
      <p:cxnSp>
        <p:nvCxnSpPr>
          <p:cNvPr id="9" name="Straight Arrow Connector 8">
            <a:extLst>
              <a:ext uri="{FF2B5EF4-FFF2-40B4-BE49-F238E27FC236}">
                <a16:creationId xmlns:a16="http://schemas.microsoft.com/office/drawing/2014/main" id="{72B23D88-52E8-17BA-F2D9-4367F025591E}"/>
              </a:ext>
            </a:extLst>
          </p:cNvPr>
          <p:cNvCxnSpPr>
            <a:cxnSpLocks/>
          </p:cNvCxnSpPr>
          <p:nvPr/>
        </p:nvCxnSpPr>
        <p:spPr>
          <a:xfrm>
            <a:off x="10579261" y="5370653"/>
            <a:ext cx="57991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4213927D-DE77-902F-F3DC-4C3C63F26891}"/>
              </a:ext>
            </a:extLst>
          </p:cNvPr>
          <p:cNvSpPr txBox="1"/>
          <p:nvPr/>
        </p:nvSpPr>
        <p:spPr>
          <a:xfrm>
            <a:off x="10982426" y="4124612"/>
            <a:ext cx="1209574" cy="646331"/>
          </a:xfrm>
          <a:prstGeom prst="rect">
            <a:avLst/>
          </a:prstGeom>
          <a:noFill/>
          <a:ln>
            <a:solidFill>
              <a:schemeClr val="tx1"/>
            </a:solidFill>
          </a:ln>
        </p:spPr>
        <p:txBody>
          <a:bodyPr wrap="square" rtlCol="0">
            <a:spAutoFit/>
          </a:bodyPr>
          <a:lstStyle/>
          <a:p>
            <a:pPr algn="ctr"/>
            <a:r>
              <a:rPr lang="en-US" dirty="0"/>
              <a:t>Dominant hand</a:t>
            </a:r>
            <a:endParaRPr lang="el-GR" dirty="0"/>
          </a:p>
        </p:txBody>
      </p:sp>
      <p:sp>
        <p:nvSpPr>
          <p:cNvPr id="12" name="TextBox 11">
            <a:extLst>
              <a:ext uri="{FF2B5EF4-FFF2-40B4-BE49-F238E27FC236}">
                <a16:creationId xmlns:a16="http://schemas.microsoft.com/office/drawing/2014/main" id="{D04199B6-A0FD-D108-6E24-D1D72803D547}"/>
              </a:ext>
            </a:extLst>
          </p:cNvPr>
          <p:cNvSpPr txBox="1"/>
          <p:nvPr/>
        </p:nvSpPr>
        <p:spPr>
          <a:xfrm>
            <a:off x="10982426" y="3318637"/>
            <a:ext cx="1209574" cy="646331"/>
          </a:xfrm>
          <a:prstGeom prst="rect">
            <a:avLst/>
          </a:prstGeom>
          <a:noFill/>
          <a:ln>
            <a:solidFill>
              <a:schemeClr val="tx1"/>
            </a:solidFill>
          </a:ln>
        </p:spPr>
        <p:txBody>
          <a:bodyPr wrap="square" rtlCol="0">
            <a:spAutoFit/>
          </a:bodyPr>
          <a:lstStyle/>
          <a:p>
            <a:pPr algn="ctr"/>
            <a:r>
              <a:rPr lang="en-US" dirty="0"/>
              <a:t>Left-handed</a:t>
            </a:r>
            <a:endParaRPr lang="el-GR" dirty="0"/>
          </a:p>
        </p:txBody>
      </p:sp>
      <p:cxnSp>
        <p:nvCxnSpPr>
          <p:cNvPr id="13" name="Straight Arrow Connector 12">
            <a:extLst>
              <a:ext uri="{FF2B5EF4-FFF2-40B4-BE49-F238E27FC236}">
                <a16:creationId xmlns:a16="http://schemas.microsoft.com/office/drawing/2014/main" id="{03D35308-BF1B-3A25-1144-D2105014FC47}"/>
              </a:ext>
            </a:extLst>
          </p:cNvPr>
          <p:cNvCxnSpPr>
            <a:cxnSpLocks/>
            <a:endCxn id="11" idx="1"/>
          </p:cNvCxnSpPr>
          <p:nvPr/>
        </p:nvCxnSpPr>
        <p:spPr>
          <a:xfrm flipV="1">
            <a:off x="10402514" y="4447778"/>
            <a:ext cx="579912" cy="19559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5FECD5E4-5601-17F2-FF21-B9051735D4DE}"/>
              </a:ext>
            </a:extLst>
          </p:cNvPr>
          <p:cNvCxnSpPr>
            <a:cxnSpLocks/>
          </p:cNvCxnSpPr>
          <p:nvPr/>
        </p:nvCxnSpPr>
        <p:spPr>
          <a:xfrm flipV="1">
            <a:off x="10402514" y="3641802"/>
            <a:ext cx="579912" cy="8059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7736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D8517-E13D-5EA2-3501-55AC48B11D9E}"/>
              </a:ext>
            </a:extLst>
          </p:cNvPr>
          <p:cNvSpPr>
            <a:spLocks noGrp="1"/>
          </p:cNvSpPr>
          <p:nvPr>
            <p:ph type="title"/>
          </p:nvPr>
        </p:nvSpPr>
        <p:spPr/>
        <p:txBody>
          <a:bodyPr/>
          <a:lstStyle/>
          <a:p>
            <a:r>
              <a:rPr lang="en-US" dirty="0"/>
              <a:t>Up to now Work</a:t>
            </a:r>
            <a:endParaRPr lang="el-GR" dirty="0"/>
          </a:p>
        </p:txBody>
      </p:sp>
      <p:sp>
        <p:nvSpPr>
          <p:cNvPr id="3" name="Content Placeholder 2">
            <a:extLst>
              <a:ext uri="{FF2B5EF4-FFF2-40B4-BE49-F238E27FC236}">
                <a16:creationId xmlns:a16="http://schemas.microsoft.com/office/drawing/2014/main" id="{9A8D0F94-56D4-CD03-5C98-F78AB828AE56}"/>
              </a:ext>
            </a:extLst>
          </p:cNvPr>
          <p:cNvSpPr>
            <a:spLocks noGrp="1"/>
          </p:cNvSpPr>
          <p:nvPr>
            <p:ph idx="1"/>
          </p:nvPr>
        </p:nvSpPr>
        <p:spPr/>
        <p:txBody>
          <a:bodyPr/>
          <a:lstStyle/>
          <a:p>
            <a:r>
              <a:rPr lang="en-US" dirty="0"/>
              <a:t>Two well-known extensions of Spider exist:</a:t>
            </a:r>
          </a:p>
          <a:p>
            <a:pPr lvl="1"/>
            <a:r>
              <a:rPr lang="en-US" dirty="0" err="1"/>
              <a:t>Cspider</a:t>
            </a:r>
            <a:r>
              <a:rPr lang="en-US" dirty="0"/>
              <a:t> (Chinese): Focuses on translating the schema from Chinese to English, improving existing translation quality.</a:t>
            </a:r>
          </a:p>
          <a:p>
            <a:pPr lvl="1"/>
            <a:r>
              <a:rPr lang="en-US" dirty="0" err="1"/>
              <a:t>Vspider</a:t>
            </a:r>
            <a:r>
              <a:rPr lang="en-US" dirty="0"/>
              <a:t> (Vietnamese): Re-partitions the dataset to ensure fair comparison with other languages. </a:t>
            </a:r>
            <a:r>
              <a:rPr lang="en-US" dirty="0">
                <a:highlight>
                  <a:srgbClr val="FFFF00"/>
                </a:highlight>
              </a:rPr>
              <a:t>It retains English values (e.g., location and name) in questions to maintain consistency with the database content.</a:t>
            </a:r>
            <a:endParaRPr lang="el-GR" dirty="0">
              <a:highlight>
                <a:srgbClr val="FFFF00"/>
              </a:highlight>
            </a:endParaRPr>
          </a:p>
        </p:txBody>
      </p:sp>
    </p:spTree>
    <p:extLst>
      <p:ext uri="{BB962C8B-B14F-4D97-AF65-F5344CB8AC3E}">
        <p14:creationId xmlns:p14="http://schemas.microsoft.com/office/powerpoint/2010/main" val="3607568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6F4AE-0BDE-DC2C-40F9-AFDA8F82B0CE}"/>
              </a:ext>
            </a:extLst>
          </p:cNvPr>
          <p:cNvSpPr>
            <a:spLocks noGrp="1"/>
          </p:cNvSpPr>
          <p:nvPr>
            <p:ph type="title"/>
          </p:nvPr>
        </p:nvSpPr>
        <p:spPr/>
        <p:txBody>
          <a:bodyPr/>
          <a:lstStyle/>
          <a:p>
            <a:r>
              <a:rPr lang="en-US" dirty="0"/>
              <a:t>Translation Pipeline</a:t>
            </a:r>
            <a:endParaRPr lang="el-GR" dirty="0"/>
          </a:p>
        </p:txBody>
      </p:sp>
      <p:sp>
        <p:nvSpPr>
          <p:cNvPr id="3" name="Content Placeholder 2">
            <a:extLst>
              <a:ext uri="{FF2B5EF4-FFF2-40B4-BE49-F238E27FC236}">
                <a16:creationId xmlns:a16="http://schemas.microsoft.com/office/drawing/2014/main" id="{4C30ADBA-A0A6-CDD8-9B6E-64B5A51FAE73}"/>
              </a:ext>
            </a:extLst>
          </p:cNvPr>
          <p:cNvSpPr>
            <a:spLocks noGrp="1"/>
          </p:cNvSpPr>
          <p:nvPr>
            <p:ph idx="1"/>
          </p:nvPr>
        </p:nvSpPr>
        <p:spPr>
          <a:xfrm>
            <a:off x="838200" y="1825624"/>
            <a:ext cx="5097379" cy="4174788"/>
          </a:xfrm>
        </p:spPr>
        <p:txBody>
          <a:bodyPr>
            <a:normAutofit lnSpcReduction="10000"/>
          </a:bodyPr>
          <a:lstStyle/>
          <a:p>
            <a:r>
              <a:rPr lang="en-US" dirty="0"/>
              <a:t>Google Neural Machine Translation (NMT) was first used to translate the Spider.</a:t>
            </a:r>
          </a:p>
          <a:p>
            <a:r>
              <a:rPr lang="en-US" dirty="0"/>
              <a:t>Translation Order: Schema → Questions.</a:t>
            </a:r>
          </a:p>
          <a:p>
            <a:r>
              <a:rPr lang="en-US" dirty="0"/>
              <a:t>Highly qualified translators were employed to validate and post-edit the translations.</a:t>
            </a:r>
          </a:p>
          <a:p>
            <a:r>
              <a:rPr lang="en-US" dirty="0"/>
              <a:t>Final translation occurred with cross validation.</a:t>
            </a:r>
          </a:p>
        </p:txBody>
      </p:sp>
      <p:pic>
        <p:nvPicPr>
          <p:cNvPr id="5" name="Picture 4">
            <a:extLst>
              <a:ext uri="{FF2B5EF4-FFF2-40B4-BE49-F238E27FC236}">
                <a16:creationId xmlns:a16="http://schemas.microsoft.com/office/drawing/2014/main" id="{B8A3C1C8-934B-083B-4804-DA963AC45DA6}"/>
              </a:ext>
            </a:extLst>
          </p:cNvPr>
          <p:cNvPicPr>
            <a:picLocks noChangeAspect="1"/>
          </p:cNvPicPr>
          <p:nvPr/>
        </p:nvPicPr>
        <p:blipFill>
          <a:blip r:embed="rId3"/>
          <a:stretch>
            <a:fillRect/>
          </a:stretch>
        </p:blipFill>
        <p:spPr>
          <a:xfrm>
            <a:off x="5935579" y="1690688"/>
            <a:ext cx="6056658" cy="3487735"/>
          </a:xfrm>
          <a:prstGeom prst="rect">
            <a:avLst/>
          </a:prstGeom>
        </p:spPr>
      </p:pic>
    </p:spTree>
    <p:extLst>
      <p:ext uri="{BB962C8B-B14F-4D97-AF65-F5344CB8AC3E}">
        <p14:creationId xmlns:p14="http://schemas.microsoft.com/office/powerpoint/2010/main" val="2649424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DBA37-7245-CDA7-C38A-1B7B072EE559}"/>
              </a:ext>
            </a:extLst>
          </p:cNvPr>
          <p:cNvSpPr>
            <a:spLocks noGrp="1"/>
          </p:cNvSpPr>
          <p:nvPr>
            <p:ph type="title"/>
          </p:nvPr>
        </p:nvSpPr>
        <p:spPr/>
        <p:txBody>
          <a:bodyPr/>
          <a:lstStyle/>
          <a:p>
            <a:r>
              <a:rPr lang="en-US" dirty="0"/>
              <a:t>Schema Augmentation: </a:t>
            </a:r>
            <a:r>
              <a:rPr lang="en-US" dirty="0" err="1"/>
              <a:t>SAVe</a:t>
            </a:r>
            <a:endParaRPr lang="el-GR" dirty="0"/>
          </a:p>
        </p:txBody>
      </p:sp>
      <p:sp>
        <p:nvSpPr>
          <p:cNvPr id="3" name="Content Placeholder 2">
            <a:extLst>
              <a:ext uri="{FF2B5EF4-FFF2-40B4-BE49-F238E27FC236}">
                <a16:creationId xmlns:a16="http://schemas.microsoft.com/office/drawing/2014/main" id="{36CC6EDD-8645-555D-D8CC-2FAF0A7BD87A}"/>
              </a:ext>
            </a:extLst>
          </p:cNvPr>
          <p:cNvSpPr>
            <a:spLocks noGrp="1"/>
          </p:cNvSpPr>
          <p:nvPr>
            <p:ph idx="1"/>
          </p:nvPr>
        </p:nvSpPr>
        <p:spPr>
          <a:xfrm>
            <a:off x="838200" y="1825625"/>
            <a:ext cx="10515600" cy="4351338"/>
          </a:xfrm>
        </p:spPr>
        <p:txBody>
          <a:bodyPr>
            <a:normAutofit/>
          </a:bodyPr>
          <a:lstStyle/>
          <a:p>
            <a:r>
              <a:rPr lang="en-US" dirty="0"/>
              <a:t>Aim: Generate more schema variations to enhance the grounding ability of the parser.</a:t>
            </a:r>
          </a:p>
          <a:p>
            <a:r>
              <a:rPr lang="en-US" dirty="0"/>
              <a:t>Schema Augmentation categories:</a:t>
            </a:r>
          </a:p>
          <a:p>
            <a:pPr lvl="1"/>
            <a:r>
              <a:rPr lang="en-US" dirty="0"/>
              <a:t>Synonyms with different lemmas.</a:t>
            </a:r>
          </a:p>
          <a:p>
            <a:pPr lvl="1"/>
            <a:r>
              <a:rPr lang="en-US" dirty="0"/>
              <a:t>Morphological variants (i.e. syntactic changes).</a:t>
            </a:r>
          </a:p>
          <a:p>
            <a:endParaRPr lang="en-US" dirty="0"/>
          </a:p>
        </p:txBody>
      </p:sp>
    </p:spTree>
    <p:extLst>
      <p:ext uri="{BB962C8B-B14F-4D97-AF65-F5344CB8AC3E}">
        <p14:creationId xmlns:p14="http://schemas.microsoft.com/office/powerpoint/2010/main" val="590803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9C8DEBB-C746-1848-4744-1CCC9950F7E4}"/>
              </a:ext>
            </a:extLst>
          </p:cNvPr>
          <p:cNvSpPr>
            <a:spLocks noGrp="1"/>
          </p:cNvSpPr>
          <p:nvPr>
            <p:ph type="title"/>
          </p:nvPr>
        </p:nvSpPr>
        <p:spPr/>
        <p:txBody>
          <a:bodyPr/>
          <a:lstStyle/>
          <a:p>
            <a:r>
              <a:rPr lang="en-US" dirty="0" err="1"/>
              <a:t>SAVe</a:t>
            </a:r>
            <a:r>
              <a:rPr lang="en-US" dirty="0"/>
              <a:t>: Methodology</a:t>
            </a:r>
          </a:p>
        </p:txBody>
      </p:sp>
      <p:sp>
        <p:nvSpPr>
          <p:cNvPr id="3" name="Θέση περιεχομένου 2">
            <a:extLst>
              <a:ext uri="{FF2B5EF4-FFF2-40B4-BE49-F238E27FC236}">
                <a16:creationId xmlns:a16="http://schemas.microsoft.com/office/drawing/2014/main" id="{9E5849D5-414F-8E70-44EF-6CA1E3D9B446}"/>
              </a:ext>
            </a:extLst>
          </p:cNvPr>
          <p:cNvSpPr>
            <a:spLocks noGrp="1"/>
          </p:cNvSpPr>
          <p:nvPr>
            <p:ph idx="1"/>
          </p:nvPr>
        </p:nvSpPr>
        <p:spPr>
          <a:xfrm>
            <a:off x="838200" y="1825625"/>
            <a:ext cx="5257800" cy="4351338"/>
          </a:xfrm>
        </p:spPr>
        <p:txBody>
          <a:bodyPr>
            <a:normAutofit fontScale="92500"/>
          </a:bodyPr>
          <a:lstStyle/>
          <a:p>
            <a:r>
              <a:rPr lang="en-US" i="1" dirty="0"/>
              <a:t>Back Translation</a:t>
            </a:r>
            <a:r>
              <a:rPr lang="en-US" dirty="0"/>
              <a:t>: generates synonym candidates of schema, using a special template to utilize the context of the schema. </a:t>
            </a:r>
          </a:p>
          <a:p>
            <a:r>
              <a:rPr lang="en-US" i="1" dirty="0"/>
              <a:t>Candidate Collection</a:t>
            </a:r>
            <a:r>
              <a:rPr lang="en-US" dirty="0"/>
              <a:t>: </a:t>
            </a:r>
            <a:r>
              <a:rPr lang="en-US" kern="100" dirty="0">
                <a:effectLst/>
                <a:ea typeface="Aptos" panose="020B0004020202020204" pitchFamily="34" charset="0"/>
                <a:cs typeface="Times New Roman" panose="02020603050405020304" pitchFamily="18" charset="0"/>
              </a:rPr>
              <a:t>(K * N)</a:t>
            </a:r>
            <a:r>
              <a:rPr lang="en-US" kern="100" baseline="30000" dirty="0">
                <a:effectLst/>
                <a:ea typeface="Aptos" panose="020B0004020202020204" pitchFamily="34" charset="0"/>
                <a:cs typeface="Times New Roman" panose="02020603050405020304" pitchFamily="18" charset="0"/>
              </a:rPr>
              <a:t>[1]</a:t>
            </a:r>
            <a:r>
              <a:rPr lang="en-US" kern="100" baseline="30000" dirty="0">
                <a:ea typeface="Aptos" panose="020B0004020202020204" pitchFamily="34" charset="0"/>
                <a:cs typeface="Times New Roman" panose="02020603050405020304" pitchFamily="18" charset="0"/>
              </a:rPr>
              <a:t>  </a:t>
            </a:r>
            <a:r>
              <a:rPr lang="en-US" dirty="0"/>
              <a:t>synonyms are generated for each entity.</a:t>
            </a:r>
            <a:endParaRPr lang="en-US" i="1" dirty="0"/>
          </a:p>
          <a:p>
            <a:r>
              <a:rPr lang="en-US" i="1" dirty="0"/>
              <a:t>Schema Verification</a:t>
            </a:r>
            <a:r>
              <a:rPr lang="en-US" dirty="0"/>
              <a:t>: Natural language inference model is employed for selecting semantic equivalency candidates.</a:t>
            </a:r>
          </a:p>
        </p:txBody>
      </p:sp>
      <p:pic>
        <p:nvPicPr>
          <p:cNvPr id="4" name="Picture 4">
            <a:extLst>
              <a:ext uri="{FF2B5EF4-FFF2-40B4-BE49-F238E27FC236}">
                <a16:creationId xmlns:a16="http://schemas.microsoft.com/office/drawing/2014/main" id="{D565D9F6-92A1-17B7-4E96-C105DF50FE77}"/>
              </a:ext>
            </a:extLst>
          </p:cNvPr>
          <p:cNvPicPr>
            <a:picLocks noChangeAspect="1"/>
          </p:cNvPicPr>
          <p:nvPr/>
        </p:nvPicPr>
        <p:blipFill>
          <a:blip r:embed="rId2"/>
          <a:stretch>
            <a:fillRect/>
          </a:stretch>
        </p:blipFill>
        <p:spPr>
          <a:xfrm>
            <a:off x="7317664" y="1825625"/>
            <a:ext cx="4036136" cy="4351339"/>
          </a:xfrm>
          <a:prstGeom prst="rect">
            <a:avLst/>
          </a:prstGeom>
        </p:spPr>
      </p:pic>
      <p:sp>
        <p:nvSpPr>
          <p:cNvPr id="5" name="TextBox 4">
            <a:extLst>
              <a:ext uri="{FF2B5EF4-FFF2-40B4-BE49-F238E27FC236}">
                <a16:creationId xmlns:a16="http://schemas.microsoft.com/office/drawing/2014/main" id="{E3C2DA0A-8A13-B1FA-EA86-C468FEAB9D2D}"/>
              </a:ext>
            </a:extLst>
          </p:cNvPr>
          <p:cNvSpPr txBox="1"/>
          <p:nvPr/>
        </p:nvSpPr>
        <p:spPr>
          <a:xfrm>
            <a:off x="0" y="6488668"/>
            <a:ext cx="4383251" cy="369332"/>
          </a:xfrm>
          <a:prstGeom prst="rect">
            <a:avLst/>
          </a:prstGeom>
          <a:noFill/>
        </p:spPr>
        <p:txBody>
          <a:bodyPr wrap="none" rtlCol="0">
            <a:spAutoFit/>
          </a:bodyPr>
          <a:lstStyle/>
          <a:p>
            <a:r>
              <a:rPr lang="en-US" dirty="0"/>
              <a:t>[1]: K: Languages, N: Rounds of translation</a:t>
            </a:r>
          </a:p>
        </p:txBody>
      </p:sp>
    </p:spTree>
    <p:extLst>
      <p:ext uri="{BB962C8B-B14F-4D97-AF65-F5344CB8AC3E}">
        <p14:creationId xmlns:p14="http://schemas.microsoft.com/office/powerpoint/2010/main" val="5825479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3804</TotalTime>
  <Words>1790</Words>
  <Application>Microsoft Office PowerPoint</Application>
  <PresentationFormat>Widescreen</PresentationFormat>
  <Paragraphs>138</Paragraphs>
  <Slides>19</Slides>
  <Notes>10</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Aptos</vt:lpstr>
      <vt:lpstr>Aptos Display</vt:lpstr>
      <vt:lpstr>Arial</vt:lpstr>
      <vt:lpstr>Lato</vt:lpstr>
      <vt:lpstr>NimbusRomNo9L-Regu</vt:lpstr>
      <vt:lpstr>Söhne</vt:lpstr>
      <vt:lpstr>Office Theme</vt:lpstr>
      <vt:lpstr>MultiSpider: Towards Benchmarking Multilingual Text-to-SQL Semantic Parsing</vt:lpstr>
      <vt:lpstr>Contents</vt:lpstr>
      <vt:lpstr>Introduction</vt:lpstr>
      <vt:lpstr>MultiSpider</vt:lpstr>
      <vt:lpstr>Challenges in MultiSpider</vt:lpstr>
      <vt:lpstr>Up to now Work</vt:lpstr>
      <vt:lpstr>Translation Pipeline</vt:lpstr>
      <vt:lpstr>Schema Augmentation: SAVe</vt:lpstr>
      <vt:lpstr>SAVe: Methodology</vt:lpstr>
      <vt:lpstr>Experiment Setup</vt:lpstr>
      <vt:lpstr>Experiment Settings</vt:lpstr>
      <vt:lpstr>Experiment Results (1/2)</vt:lpstr>
      <vt:lpstr>Experiment Results (2/2)</vt:lpstr>
      <vt:lpstr>Performance Drop in Non-English Languages</vt:lpstr>
      <vt:lpstr>The effect of SAVe</vt:lpstr>
      <vt:lpstr>Related Work</vt:lpstr>
      <vt:lpstr>Conclusion</vt:lpstr>
      <vt:lpstr>Our Approach</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MultiSpider: Towards Benchmarking Multilingual Text-to-SQL Semantic Parsing</dc:title>
  <dc:creator>Giannis Fourfouris</dc:creator>
  <cp:lastModifiedBy>Giannis Fourfouris</cp:lastModifiedBy>
  <cp:revision>44</cp:revision>
  <dcterms:created xsi:type="dcterms:W3CDTF">2024-04-03T15:11:00Z</dcterms:created>
  <dcterms:modified xsi:type="dcterms:W3CDTF">2024-04-14T09:38:02Z</dcterms:modified>
</cp:coreProperties>
</file>