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7A05-E9CC-44A2-AF04-EB1F58F3AFD9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938A6-39D0-4325-8865-010FEAC407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86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6206FC-6AD4-4747-AAFB-A203F41AFBD3}" type="datetime1">
              <a:rPr lang="en-US" smtClean="0"/>
              <a:t>11/2/2022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08B635-0868-4527-A843-8AD1CE7795A5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5AE7F-3A81-48BB-8F5E-359D431FCA83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65764-BD44-4EE7-9440-A1FCD8A9629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020029-EECC-43AA-8766-17AE9C17DEAB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871EC-D02D-4C1E-A931-E29C606650B7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21A38-F707-4F87-ADA0-AA470AD2391D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22D9A-AE04-4781-BB7D-6C831C937771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00E8E-2825-473B-8260-F001935C1B1E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4D592BC-68A6-4B33-A973-B7950F79A4DD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E29BA0-0908-4700-91E2-86BE15BA0F17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090004-27D9-4F6C-A160-973C0E6EB7CA}" type="datetime1">
              <a:rPr lang="en-US" smtClean="0"/>
              <a:t>11/2/2022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973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/>
              <a:t>A </a:t>
            </a:r>
            <a:r>
              <a:rPr lang="en-US" sz="2800" b="1" dirty="0" err="1"/>
              <a:t>Multilabel</a:t>
            </a:r>
            <a:r>
              <a:rPr lang="en-US" sz="2800" b="1" dirty="0"/>
              <a:t> Image Classification based Solver for </a:t>
            </a:r>
            <a:r>
              <a:rPr lang="en-US" sz="2800" b="1" dirty="0" err="1"/>
              <a:t>reCAPTCHA</a:t>
            </a:r>
            <a:r>
              <a:rPr lang="en-US" sz="2800" b="1" dirty="0"/>
              <a:t> </a:t>
            </a:r>
            <a:r>
              <a:rPr lang="en-US" sz="2800" b="1" dirty="0" smtClean="0"/>
              <a:t>v2</a:t>
            </a:r>
            <a:endParaRPr lang="el-GR" sz="2800" dirty="0"/>
          </a:p>
        </p:txBody>
      </p:sp>
      <p:pic>
        <p:nvPicPr>
          <p:cNvPr id="4" name="Picture 2" descr="Home - Data Science and Information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3149"/>
            <a:ext cx="1676400" cy="11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74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399" y="32747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Bot</a:t>
            </a:r>
            <a:endParaRPr lang="el-GR" dirty="0"/>
          </a:p>
        </p:txBody>
      </p:sp>
      <p:pic>
        <p:nvPicPr>
          <p:cNvPr id="4" name="Picture 3" descr="Graphical user interface, application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2694940" cy="1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ight Arrow 5"/>
          <p:cNvSpPr/>
          <p:nvPr/>
        </p:nvSpPr>
        <p:spPr>
          <a:xfrm>
            <a:off x="3886200" y="2514600"/>
            <a:ext cx="762000" cy="1730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743" y="1173386"/>
            <a:ext cx="27146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410200" y="1295400"/>
            <a:ext cx="1295400" cy="533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54198" y="914400"/>
            <a:ext cx="0" cy="38308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00040" y="676359"/>
            <a:ext cx="89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Title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4879319"/>
            <a:ext cx="348057" cy="381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7086600" y="4800600"/>
            <a:ext cx="918768" cy="50663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08028" y="5260319"/>
            <a:ext cx="0" cy="3022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>
            <a:off x="7545984" y="5307236"/>
            <a:ext cx="0" cy="25536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5400" y="5562600"/>
            <a:ext cx="1194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Skip Button</a:t>
            </a:r>
            <a:endParaRPr lang="el-GR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48664" y="5576500"/>
            <a:ext cx="1194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Verify Button</a:t>
            </a:r>
            <a:endParaRPr lang="el-GR" sz="1200" dirty="0">
              <a:solidFill>
                <a:srgbClr val="FF0000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6" grpId="0" animBg="1"/>
      <p:bldP spid="18" grpId="0" animBg="1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Bot Activity </a:t>
            </a:r>
            <a:r>
              <a:rPr lang="en-US" dirty="0" smtClean="0">
                <a:effectLst/>
              </a:rPr>
              <a:t>Diagram</a:t>
            </a:r>
            <a:endParaRPr lang="el-GR" dirty="0"/>
          </a:p>
        </p:txBody>
      </p:sp>
      <p:pic>
        <p:nvPicPr>
          <p:cNvPr id="4" name="Picture 3" descr="Diagram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7745"/>
            <a:ext cx="5791199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object detection model which can also solve the 2</a:t>
            </a:r>
            <a:r>
              <a:rPr lang="en-US" baseline="30000" dirty="0" smtClean="0"/>
              <a:t>nd</a:t>
            </a:r>
            <a:r>
              <a:rPr lang="en-US" dirty="0" smtClean="0"/>
              <a:t> type of </a:t>
            </a:r>
            <a:r>
              <a:rPr lang="en-US" dirty="0" err="1" smtClean="0"/>
              <a:t>reCaptcha</a:t>
            </a:r>
            <a:r>
              <a:rPr lang="en-US" dirty="0" smtClean="0"/>
              <a:t> challenge</a:t>
            </a:r>
          </a:p>
          <a:p>
            <a:r>
              <a:rPr lang="en-US" dirty="0" smtClean="0"/>
              <a:t>Create a Bot which can solve </a:t>
            </a:r>
            <a:r>
              <a:rPr lang="en-US" smtClean="0"/>
              <a:t>any kind </a:t>
            </a:r>
            <a:r>
              <a:rPr lang="en-US" dirty="0" smtClean="0"/>
              <a:t>of Captcha challenge 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reCaptcha</a:t>
            </a:r>
            <a:r>
              <a:rPr lang="en-US" sz="3600" dirty="0" smtClean="0"/>
              <a:t> v2 Challenge</a:t>
            </a:r>
            <a:endParaRPr lang="el-GR" sz="3600" dirty="0"/>
          </a:p>
        </p:txBody>
      </p:sp>
      <p:pic>
        <p:nvPicPr>
          <p:cNvPr id="4" name="Content Placeholder 3" descr="A picture containing text, screenshot, different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47799"/>
            <a:ext cx="3200400" cy="4114800"/>
          </a:xfrm>
          <a:prstGeom prst="rect">
            <a:avLst/>
          </a:prstGeom>
        </p:spPr>
      </p:pic>
      <p:pic>
        <p:nvPicPr>
          <p:cNvPr id="5" name="Picture 4" descr="A picture containing text, gras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1447799"/>
            <a:ext cx="3272211" cy="4114800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3352800" y="5638800"/>
            <a:ext cx="381000" cy="685800"/>
          </a:xfrm>
          <a:prstGeom prst="up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5105400"/>
            <a:ext cx="990600" cy="4571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bg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5715000" y="5597551"/>
            <a:ext cx="381000" cy="685800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38800" y="5085877"/>
            <a:ext cx="533400" cy="4571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9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666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Selenium bot triggers </a:t>
            </a:r>
            <a:r>
              <a:rPr lang="en-US" sz="1800" dirty="0" err="1" smtClean="0"/>
              <a:t>reCaptcha</a:t>
            </a:r>
            <a:r>
              <a:rPr lang="en-US" sz="1800" dirty="0" smtClean="0"/>
              <a:t> challenge</a:t>
            </a:r>
          </a:p>
          <a:p>
            <a:r>
              <a:rPr lang="en-US" sz="1800" dirty="0" smtClean="0"/>
              <a:t>Downloads and splits the images</a:t>
            </a:r>
          </a:p>
          <a:p>
            <a:r>
              <a:rPr lang="en-US" sz="1800" dirty="0" smtClean="0"/>
              <a:t>Hand-powered </a:t>
            </a:r>
            <a:r>
              <a:rPr lang="en-US" sz="1800" dirty="0" err="1" smtClean="0"/>
              <a:t>multilabel</a:t>
            </a:r>
            <a:r>
              <a:rPr lang="en-US" sz="1800" dirty="0" smtClean="0"/>
              <a:t> annotation</a:t>
            </a:r>
          </a:p>
          <a:p>
            <a:r>
              <a:rPr lang="en-US" sz="1800" dirty="0" smtClean="0"/>
              <a:t>Total 4026 images belonging to 11 distinct classes</a:t>
            </a:r>
          </a:p>
          <a:p>
            <a:pPr marL="109728" indent="0">
              <a:buNone/>
            </a:pPr>
            <a:endParaRPr lang="el-G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Dataset </a:t>
            </a:r>
            <a:r>
              <a:rPr lang="en-US" sz="3200" dirty="0" smtClean="0"/>
              <a:t>(1/2)</a:t>
            </a:r>
            <a:endParaRPr lang="el-GR" sz="3200" dirty="0"/>
          </a:p>
        </p:txBody>
      </p:sp>
      <p:pic>
        <p:nvPicPr>
          <p:cNvPr id="4" name="image2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28800" y="2514600"/>
            <a:ext cx="5495925" cy="3697605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2400"/>
            <a:ext cx="8229600" cy="94456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600" dirty="0" smtClean="0"/>
              <a:t>Dataset </a:t>
            </a:r>
            <a:r>
              <a:rPr lang="en-US" sz="3200" dirty="0" smtClean="0"/>
              <a:t>(2/2)</a:t>
            </a:r>
            <a:endParaRPr lang="el-G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19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Classes</a:t>
            </a:r>
            <a:r>
              <a:rPr lang="en-US" sz="1600" dirty="0" smtClean="0"/>
              <a:t>:  bicycle | bridge |traffic light | car | bus | motorcycle | palm tree | crosswalk |	chimney | fire hydrant | boat</a:t>
            </a:r>
            <a:endParaRPr lang="el-GR" sz="1600" dirty="0"/>
          </a:p>
        </p:txBody>
      </p:sp>
      <p:pic>
        <p:nvPicPr>
          <p:cNvPr id="7" name="image12.png" descr="Chart, bar chart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688" y="2514600"/>
            <a:ext cx="3851275" cy="2842260"/>
          </a:xfrm>
          <a:prstGeom prst="rect">
            <a:avLst/>
          </a:prstGeom>
          <a:ln/>
        </p:spPr>
      </p:pic>
      <p:pic>
        <p:nvPicPr>
          <p:cNvPr id="8" name="image2.png" descr="Chart, pie chart&#10;&#10;Description automatically generated"/>
          <p:cNvPicPr/>
          <p:nvPr/>
        </p:nvPicPr>
        <p:blipFill rotWithShape="1">
          <a:blip r:embed="rId3"/>
          <a:srcRect t="4764"/>
          <a:stretch/>
        </p:blipFill>
        <p:spPr bwMode="auto">
          <a:xfrm>
            <a:off x="4572000" y="2133600"/>
            <a:ext cx="4276725" cy="3815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Models</a:t>
            </a:r>
            <a:endParaRPr lang="el-GR" dirty="0"/>
          </a:p>
        </p:txBody>
      </p:sp>
      <p:pic>
        <p:nvPicPr>
          <p:cNvPr id="4" name="image8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62200" y="1010482"/>
            <a:ext cx="5274310" cy="3072765"/>
          </a:xfrm>
          <a:prstGeom prst="rect">
            <a:avLst/>
          </a:prstGeom>
          <a:ln/>
        </p:spPr>
      </p:pic>
      <p:pic>
        <p:nvPicPr>
          <p:cNvPr id="5" name="image20.png" descr="Diagram&#10;&#10;Description automatically generated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62200" y="4299947"/>
            <a:ext cx="5274310" cy="1683385"/>
          </a:xfrm>
          <a:prstGeom prst="rect">
            <a:avLst/>
          </a:prstGeom>
          <a:ln/>
        </p:spPr>
      </p:pic>
      <p:sp>
        <p:nvSpPr>
          <p:cNvPr id="10" name="TextBox 9"/>
          <p:cNvSpPr txBox="1"/>
          <p:nvPr/>
        </p:nvSpPr>
        <p:spPr>
          <a:xfrm>
            <a:off x="342900" y="2254478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VGG-16</a:t>
            </a:r>
          </a:p>
          <a:p>
            <a:pPr algn="ctr"/>
            <a:r>
              <a:rPr lang="en-US" sz="1400" dirty="0" smtClean="0"/>
              <a:t>(201.414.475)</a:t>
            </a:r>
            <a:endParaRPr lang="el-G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146" y="471054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LeNet-5</a:t>
            </a:r>
          </a:p>
          <a:p>
            <a:pPr algn="ctr"/>
            <a:r>
              <a:rPr lang="en-US" sz="1400" dirty="0" smtClean="0"/>
              <a:t>(9.967.371)</a:t>
            </a:r>
            <a:endParaRPr lang="el-GR" sz="1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BiT</a:t>
            </a:r>
            <a:r>
              <a:rPr lang="en-US" dirty="0" smtClean="0"/>
              <a:t> </a:t>
            </a:r>
            <a:r>
              <a:rPr lang="en-US" dirty="0"/>
              <a:t>(Big Transfer)</a:t>
            </a:r>
            <a:endParaRPr lang="el-GR" dirty="0"/>
          </a:p>
        </p:txBody>
      </p:sp>
      <p:pic>
        <p:nvPicPr>
          <p:cNvPr id="4" name="image5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581400"/>
            <a:ext cx="8229600" cy="188973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990600" y="1524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BiT</a:t>
            </a:r>
            <a:r>
              <a:rPr lang="en-US" b="1" dirty="0" smtClean="0"/>
              <a:t>-S (ImageNet-1K) | </a:t>
            </a:r>
            <a:r>
              <a:rPr lang="en-US" b="1" dirty="0" err="1" smtClean="0"/>
              <a:t>BiT</a:t>
            </a:r>
            <a:r>
              <a:rPr lang="en-US" b="1" dirty="0" smtClean="0"/>
              <a:t>-M </a:t>
            </a:r>
            <a:r>
              <a:rPr lang="en-US" b="1" dirty="0"/>
              <a:t>(</a:t>
            </a:r>
            <a:r>
              <a:rPr lang="en-US" b="1" dirty="0" smtClean="0"/>
              <a:t>ImageNet-21K) | </a:t>
            </a:r>
            <a:r>
              <a:rPr lang="en-US" b="1" dirty="0" err="1" smtClean="0"/>
              <a:t>BiT</a:t>
            </a:r>
            <a:r>
              <a:rPr lang="en-US" b="1" dirty="0" smtClean="0"/>
              <a:t>-L (JFT) </a:t>
            </a:r>
            <a:r>
              <a:rPr lang="en-US" dirty="0" smtClean="0"/>
              <a:t>           </a:t>
            </a:r>
            <a:endParaRPr lang="el-GR" dirty="0"/>
          </a:p>
        </p:txBody>
      </p:sp>
      <p:sp>
        <p:nvSpPr>
          <p:cNvPr id="6" name="Oval 5"/>
          <p:cNvSpPr/>
          <p:nvPr/>
        </p:nvSpPr>
        <p:spPr>
          <a:xfrm>
            <a:off x="3581400" y="1219200"/>
            <a:ext cx="2590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Flowchart: Summing Junction 6"/>
          <p:cNvSpPr/>
          <p:nvPr/>
        </p:nvSpPr>
        <p:spPr>
          <a:xfrm>
            <a:off x="6324600" y="1371600"/>
            <a:ext cx="1371600" cy="685800"/>
          </a:xfrm>
          <a:prstGeom prst="flowChartSummingJunction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2993658" y="578296"/>
            <a:ext cx="327838" cy="343844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38354" y="245110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554" y="276345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ResNet-50x1</a:t>
            </a:r>
            <a:endParaRPr lang="el-GR" sz="14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67154" y="245110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5620" y="2763457"/>
            <a:ext cx="157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ResNet-101x1</a:t>
            </a:r>
            <a:endParaRPr lang="el-GR" sz="1400" dirty="0">
              <a:solidFill>
                <a:srgbClr val="00B05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4876800" y="2438400"/>
            <a:ext cx="3334221" cy="19050"/>
          </a:xfrm>
          <a:prstGeom prst="bentConnector3">
            <a:avLst>
              <a:gd name="adj1" fmla="val 479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79319" y="2437350"/>
            <a:ext cx="0" cy="292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1000" y="2755900"/>
            <a:ext cx="157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ResNet-50x3</a:t>
            </a:r>
            <a:endParaRPr lang="el-GR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9533" y="2718062"/>
            <a:ext cx="157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ResNet-101x3</a:t>
            </a:r>
            <a:endParaRPr lang="el-GR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77000" y="2425962"/>
            <a:ext cx="0" cy="292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48864" y="2718062"/>
            <a:ext cx="157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ResNet-152x4</a:t>
            </a:r>
            <a:endParaRPr lang="el-G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211021" y="2457450"/>
            <a:ext cx="0" cy="292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Summing Junction 42"/>
          <p:cNvSpPr/>
          <p:nvPr/>
        </p:nvSpPr>
        <p:spPr>
          <a:xfrm>
            <a:off x="7525221" y="2490197"/>
            <a:ext cx="1371600" cy="685800"/>
          </a:xfrm>
          <a:prstGeom prst="flowChartSummingJunction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44" name="Oval 43"/>
          <p:cNvSpPr/>
          <p:nvPr/>
        </p:nvSpPr>
        <p:spPr>
          <a:xfrm>
            <a:off x="5717281" y="2572012"/>
            <a:ext cx="1674669" cy="5773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l-G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10465"/>
              </p:ext>
            </p:extLst>
          </p:nvPr>
        </p:nvGraphicFramePr>
        <p:xfrm>
          <a:off x="1371600" y="914400"/>
          <a:ext cx="6059805" cy="841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1961"/>
                <a:gridCol w="1211961"/>
                <a:gridCol w="1211961"/>
                <a:gridCol w="1211961"/>
                <a:gridCol w="1211961"/>
              </a:tblGrid>
              <a:tr h="208915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Precision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Recall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F1-score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Binary </a:t>
                      </a:r>
                      <a:r>
                        <a:rPr lang="en-US" sz="1200" b="1" dirty="0" smtClean="0">
                          <a:effectLst/>
                        </a:rPr>
                        <a:t>Acc.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256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LeNet5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0.77263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0.398027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0.5658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0.9256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89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VGG16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0.83105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0.358109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0.562925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0.9323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256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BiT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0.96193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0.7296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0.86163</a:t>
                      </a:r>
                      <a:endParaRPr lang="el-GR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0.9766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image22.png" descr="A picture containing Teams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71600" y="1992536"/>
            <a:ext cx="6686550" cy="1700530"/>
          </a:xfrm>
          <a:prstGeom prst="rect">
            <a:avLst/>
          </a:prstGeom>
          <a:ln/>
        </p:spPr>
      </p:pic>
      <p:pic>
        <p:nvPicPr>
          <p:cNvPr id="7" name="image27.png" descr="A picture containing graphical user interface&#10;&#10;Description automatically generated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73490" y="2057400"/>
            <a:ext cx="6686550" cy="1699895"/>
          </a:xfrm>
          <a:prstGeom prst="rect">
            <a:avLst/>
          </a:prstGeom>
          <a:ln/>
        </p:spPr>
      </p:pic>
      <p:pic>
        <p:nvPicPr>
          <p:cNvPr id="8" name="image28.png" descr="Graphical user interface&#10;&#10;Description automatically generated with low confidenc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73490" y="2080071"/>
            <a:ext cx="6686550" cy="1699895"/>
          </a:xfrm>
          <a:prstGeom prst="rect">
            <a:avLst/>
          </a:prstGeom>
          <a:ln/>
        </p:spPr>
      </p:pic>
      <p:pic>
        <p:nvPicPr>
          <p:cNvPr id="10" name="image21.png" descr="A picture containing graphical user interface&#10;&#10;Description automatically generated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381677" y="2085520"/>
            <a:ext cx="6686550" cy="1699895"/>
          </a:xfrm>
          <a:prstGeom prst="rect">
            <a:avLst/>
          </a:prstGeom>
          <a:ln/>
        </p:spPr>
      </p:pic>
      <p:pic>
        <p:nvPicPr>
          <p:cNvPr id="11" name="image15.png" descr="Graphical user interface&#10;&#10;Description automatically generated with medium confidenc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390493" y="2054876"/>
            <a:ext cx="6686550" cy="1700530"/>
          </a:xfrm>
          <a:prstGeom prst="rect">
            <a:avLst/>
          </a:prstGeom>
          <a:ln/>
        </p:spPr>
      </p:pic>
      <p:pic>
        <p:nvPicPr>
          <p:cNvPr id="12" name="image4.png" descr="Graphical user interface, application&#10;&#10;Description automatically generated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393642" y="2085520"/>
            <a:ext cx="6686550" cy="1699895"/>
          </a:xfrm>
          <a:prstGeom prst="rect">
            <a:avLst/>
          </a:prstGeom>
          <a:ln/>
        </p:spPr>
      </p:pic>
      <p:pic>
        <p:nvPicPr>
          <p:cNvPr id="13" name="image23.png" descr="Application, Teams&#10;&#10;Description automatically generated with medium confidenc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393642" y="2080071"/>
            <a:ext cx="6686550" cy="1699260"/>
          </a:xfrm>
          <a:prstGeom prst="rect">
            <a:avLst/>
          </a:prstGeom>
          <a:ln/>
        </p:spPr>
      </p:pic>
      <p:sp>
        <p:nvSpPr>
          <p:cNvPr id="14" name="TextBox 13"/>
          <p:cNvSpPr txBox="1"/>
          <p:nvPr/>
        </p:nvSpPr>
        <p:spPr>
          <a:xfrm>
            <a:off x="3581676" y="4425600"/>
            <a:ext cx="22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BiT</a:t>
            </a:r>
            <a:r>
              <a:rPr lang="en-US" dirty="0" smtClean="0"/>
              <a:t> is the Winner!!</a:t>
            </a:r>
            <a:endParaRPr lang="el-G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pPr algn="ctr"/>
            <a:r>
              <a:rPr lang="en-US" dirty="0" smtClean="0"/>
              <a:t>Improve </a:t>
            </a:r>
            <a:r>
              <a:rPr lang="en-US" dirty="0" err="1" smtClean="0"/>
              <a:t>BiT</a:t>
            </a:r>
            <a:r>
              <a:rPr lang="en-US" dirty="0" smtClean="0"/>
              <a:t> performance</a:t>
            </a:r>
            <a:endParaRPr lang="el-GR" dirty="0"/>
          </a:p>
        </p:txBody>
      </p:sp>
      <p:pic>
        <p:nvPicPr>
          <p:cNvPr id="2050" name="image1.png" descr="Table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0"/>
            <a:ext cx="38100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27770"/>
              </p:ext>
            </p:extLst>
          </p:nvPr>
        </p:nvGraphicFramePr>
        <p:xfrm>
          <a:off x="1828800" y="4724400"/>
          <a:ext cx="5305044" cy="13615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/>
                <a:gridCol w="899922"/>
                <a:gridCol w="1326261"/>
                <a:gridCol w="1326261"/>
              </a:tblGrid>
              <a:tr h="237157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Precision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Recall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F1-score</a:t>
                      </a:r>
                      <a:endParaRPr lang="el-GR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3715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BiT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(global </a:t>
                      </a:r>
                      <a:r>
                        <a:rPr lang="en-US" sz="1200" dirty="0" err="1" smtClean="0">
                          <a:effectLst/>
                        </a:rPr>
                        <a:t>thres</a:t>
                      </a:r>
                      <a:r>
                        <a:rPr lang="en-US" sz="1200" dirty="0" smtClean="0">
                          <a:effectLst/>
                        </a:rPr>
                        <a:t>.=0.5)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0.96193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0.7296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0.86163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70373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BiT</a:t>
                      </a:r>
                      <a:r>
                        <a:rPr lang="el-GR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l-GR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thres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r>
                        <a:rPr lang="en-US" sz="1200" baseline="0" dirty="0" smtClean="0">
                          <a:effectLst/>
                        </a:rPr>
                        <a:t> per class)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0.90104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0.89381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0.89742</a:t>
                      </a:r>
                      <a:endParaRPr lang="el-G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1" y="1143000"/>
            <a:ext cx="400807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Faulty Predictions</a:t>
            </a:r>
            <a:endParaRPr lang="el-G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3581400"/>
            <a:ext cx="8153401" cy="134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2" y="1905000"/>
            <a:ext cx="795115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280</TotalTime>
  <Words>185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A Multilabel Image Classification based Solver for reCAPTCHA v2</vt:lpstr>
      <vt:lpstr>reCaptcha v2 Challenge</vt:lpstr>
      <vt:lpstr>Dataset (1/2)</vt:lpstr>
      <vt:lpstr>PowerPoint Presentation</vt:lpstr>
      <vt:lpstr>Models</vt:lpstr>
      <vt:lpstr>BiT (Big Transfer)</vt:lpstr>
      <vt:lpstr>Comparison</vt:lpstr>
      <vt:lpstr>Improve BiT performance</vt:lpstr>
      <vt:lpstr>Faulty Predictions</vt:lpstr>
      <vt:lpstr>Bot</vt:lpstr>
      <vt:lpstr>Bot Activity Diagram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Multilabel Image Classification based Solver for reCAPTCHA v2</dc:title>
  <dc:creator>Giannis Misios</dc:creator>
  <cp:lastModifiedBy>Giannis Misios</cp:lastModifiedBy>
  <cp:revision>31</cp:revision>
  <dcterms:created xsi:type="dcterms:W3CDTF">2006-08-16T00:00:00Z</dcterms:created>
  <dcterms:modified xsi:type="dcterms:W3CDTF">2022-11-02T11:51:32Z</dcterms:modified>
</cp:coreProperties>
</file>