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73" r:id="rId3"/>
    <p:sldId id="257" r:id="rId4"/>
    <p:sldId id="291" r:id="rId5"/>
    <p:sldId id="274" r:id="rId6"/>
    <p:sldId id="259" r:id="rId7"/>
    <p:sldId id="266" r:id="rId8"/>
    <p:sldId id="268" r:id="rId9"/>
    <p:sldId id="267" r:id="rId10"/>
    <p:sldId id="261" r:id="rId11"/>
    <p:sldId id="260" r:id="rId12"/>
    <p:sldId id="262" r:id="rId13"/>
    <p:sldId id="279" r:id="rId14"/>
    <p:sldId id="269" r:id="rId15"/>
    <p:sldId id="293" r:id="rId16"/>
    <p:sldId id="275" r:id="rId17"/>
    <p:sldId id="290" r:id="rId18"/>
    <p:sldId id="285" r:id="rId19"/>
    <p:sldId id="288" r:id="rId20"/>
    <p:sldId id="287" r:id="rId21"/>
    <p:sldId id="298" r:id="rId22"/>
    <p:sldId id="284" r:id="rId23"/>
    <p:sldId id="300" r:id="rId24"/>
    <p:sldId id="295" r:id="rId25"/>
    <p:sldId id="299" r:id="rId26"/>
    <p:sldId id="264" r:id="rId27"/>
    <p:sldId id="277" r:id="rId28"/>
    <p:sldId id="281" r:id="rId29"/>
    <p:sldId id="282" r:id="rId30"/>
    <p:sldId id="294" r:id="rId31"/>
    <p:sldId id="278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10FAB-CA9F-7D6A-9217-591FD469EECB}" v="417" dt="2023-12-05T03:29:54.731"/>
    <p1510:client id="{32CA2AC0-A6FF-50A1-EFEF-98440DF77E0E}" v="1888" dt="2023-12-01T00:22:20.679"/>
    <p1510:client id="{3384150F-B5CC-060E-7DC6-2A388FF27E0E}" v="709" dt="2023-12-01T04:54:49.760"/>
    <p1510:client id="{342D6374-6969-649A-D52D-CB4245D72DBD}" v="70" dt="2023-12-05T17:17:46.244"/>
    <p1510:client id="{3CF31B19-9B54-4D55-B0B9-808651D3AA4C}" v="309" dt="2023-11-30T17:45:06.234"/>
    <p1510:client id="{49DB08B0-7850-FDE1-68E7-1882970CB01C}" v="128" dt="2023-12-05T01:14:28.979"/>
    <p1510:client id="{4FD3FCE3-39CD-7F85-98A8-2472BCFCF9C1}" v="262" dt="2023-12-06T02:45:33.335"/>
    <p1510:client id="{81899981-6A4A-8F4E-1204-FAF15A34ACD9}" v="119" dt="2023-12-05T01:47:30.010"/>
    <p1510:client id="{86764A4A-42E3-9B45-1ADD-B8CE39B6C782}" v="79" dt="2023-12-03T20:47:50.451"/>
    <p1510:client id="{901ABE85-1FC5-F891-0844-F21EE584D639}" v="92" dt="2023-12-02T17:52:19.383"/>
    <p1510:client id="{9C5F4E44-D369-3A4A-7107-D1ADD497B528}" v="318" dt="2023-12-05T16:12:06.642"/>
    <p1510:client id="{A0AF0FD7-F28C-721C-54C0-705A0DAC04F2}" v="44" dt="2023-12-03T20:43:41.198"/>
    <p1510:client id="{A926A063-7FF6-1B4E-BD0B-22C11B238DB3}" v="777" dt="2023-12-02T22:51:15.953"/>
    <p1510:client id="{F1731AF4-B464-E418-91A1-5B63E42DF172}" v="41" dt="2023-12-06T02:57:39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1FD0E-0901-4762-8A94-B701786A0F5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60413AEB-1E34-4698-AC0E-106C3F0F93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Problem: Hospital operating rooms (ORs) have various aspects that make their modeling much more complex than simple systems.</a:t>
          </a:r>
        </a:p>
      </dgm:t>
    </dgm:pt>
    <dgm:pt modelId="{55DEF9E4-327C-447B-BAD4-7614280B8E8E}" type="parTrans" cxnId="{FADE4C7E-A298-417F-A873-4837D72051DE}">
      <dgm:prSet/>
      <dgm:spPr/>
      <dgm:t>
        <a:bodyPr/>
        <a:lstStyle/>
        <a:p>
          <a:endParaRPr lang="en-US"/>
        </a:p>
      </dgm:t>
    </dgm:pt>
    <dgm:pt modelId="{43697358-9675-4EEC-B1A7-BFCDE86E0320}" type="sibTrans" cxnId="{FADE4C7E-A298-417F-A873-4837D72051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F128B9-225C-4326-AC07-D42B30E57D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Importance: ORs are areas that are constantly being utilized and are the locations of many life-saving and necessary surgeries.</a:t>
          </a:r>
        </a:p>
      </dgm:t>
    </dgm:pt>
    <dgm:pt modelId="{C97219D1-B9DA-44CD-8500-9170213578B1}" type="parTrans" cxnId="{4B806EFB-2044-415D-8C5C-CFFC1B982419}">
      <dgm:prSet/>
      <dgm:spPr/>
      <dgm:t>
        <a:bodyPr/>
        <a:lstStyle/>
        <a:p>
          <a:endParaRPr lang="en-US"/>
        </a:p>
      </dgm:t>
    </dgm:pt>
    <dgm:pt modelId="{249CF939-42DF-486B-860D-9B90FE8145CB}" type="sibTrans" cxnId="{4B806EFB-2044-415D-8C5C-CFFC1B9824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8E72C9-4995-4083-B379-35C5DBAB22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Scope: Identify variables that benefit the patient and hospitals running the ORs.</a:t>
          </a:r>
        </a:p>
      </dgm:t>
    </dgm:pt>
    <dgm:pt modelId="{116ED9ED-F10E-489A-82AA-5D11477F7345}" type="parTrans" cxnId="{1753C7BC-5AA1-4476-B8A6-0EBF4C31D543}">
      <dgm:prSet/>
      <dgm:spPr/>
      <dgm:t>
        <a:bodyPr/>
        <a:lstStyle/>
        <a:p>
          <a:endParaRPr lang="en-US"/>
        </a:p>
      </dgm:t>
    </dgm:pt>
    <dgm:pt modelId="{27910996-1C81-49CB-8AD7-5B22B3C3B65B}" type="sibTrans" cxnId="{1753C7BC-5AA1-4476-B8A6-0EBF4C31D5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EBB5EA-7312-4836-8DCB-8B6C404D9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focuses on accounting for physical layout, staffing and equipment quantities, and OR scheduling optimization to best achieve success. </a:t>
          </a:r>
        </a:p>
      </dgm:t>
    </dgm:pt>
    <dgm:pt modelId="{06E3777D-FF5B-410F-AB1D-5CF18A246BAC}" type="parTrans" cxnId="{3FE94158-87B6-4329-8FF2-479440B46D52}">
      <dgm:prSet/>
      <dgm:spPr/>
      <dgm:t>
        <a:bodyPr/>
        <a:lstStyle/>
        <a:p>
          <a:endParaRPr lang="en-US"/>
        </a:p>
      </dgm:t>
    </dgm:pt>
    <dgm:pt modelId="{5E4B8A27-BD24-49D7-86D1-350D26816B7D}" type="sibTrans" cxnId="{3FE94158-87B6-4329-8FF2-479440B46D52}">
      <dgm:prSet/>
      <dgm:spPr/>
      <dgm:t>
        <a:bodyPr/>
        <a:lstStyle/>
        <a:p>
          <a:endParaRPr lang="en-US"/>
        </a:p>
      </dgm:t>
    </dgm:pt>
    <dgm:pt modelId="{5C3FE3AC-BBB4-480E-9404-29C7F0876B72}" type="pres">
      <dgm:prSet presAssocID="{AB21FD0E-0901-4762-8A94-B701786A0F5B}" presName="root" presStyleCnt="0">
        <dgm:presLayoutVars>
          <dgm:dir/>
          <dgm:resizeHandles val="exact"/>
        </dgm:presLayoutVars>
      </dgm:prSet>
      <dgm:spPr/>
    </dgm:pt>
    <dgm:pt modelId="{959D5800-1E11-42D6-B655-84C9F3812884}" type="pres">
      <dgm:prSet presAssocID="{AB21FD0E-0901-4762-8A94-B701786A0F5B}" presName="container" presStyleCnt="0">
        <dgm:presLayoutVars>
          <dgm:dir/>
          <dgm:resizeHandles val="exact"/>
        </dgm:presLayoutVars>
      </dgm:prSet>
      <dgm:spPr/>
    </dgm:pt>
    <dgm:pt modelId="{BA3E26F8-1DEE-4A5C-83C6-26F8F5C8B2DB}" type="pres">
      <dgm:prSet presAssocID="{60413AEB-1E34-4698-AC0E-106C3F0F9332}" presName="compNode" presStyleCnt="0"/>
      <dgm:spPr/>
    </dgm:pt>
    <dgm:pt modelId="{AF444CA8-5C39-47F6-ACC3-A9A908C4D199}" type="pres">
      <dgm:prSet presAssocID="{60413AEB-1E34-4698-AC0E-106C3F0F9332}" presName="iconBgRect" presStyleLbl="bgShp" presStyleIdx="0" presStyleCnt="4"/>
      <dgm:spPr/>
    </dgm:pt>
    <dgm:pt modelId="{4DD76333-0645-4D95-8FB2-2D74DB3061E1}" type="pres">
      <dgm:prSet presAssocID="{60413AEB-1E34-4698-AC0E-106C3F0F93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68EC712-FA75-477D-BB23-12A38A81FEB2}" type="pres">
      <dgm:prSet presAssocID="{60413AEB-1E34-4698-AC0E-106C3F0F9332}" presName="spaceRect" presStyleCnt="0"/>
      <dgm:spPr/>
    </dgm:pt>
    <dgm:pt modelId="{DF984520-1A1B-4050-8712-F81EDA3D39F0}" type="pres">
      <dgm:prSet presAssocID="{60413AEB-1E34-4698-AC0E-106C3F0F9332}" presName="textRect" presStyleLbl="revTx" presStyleIdx="0" presStyleCnt="4">
        <dgm:presLayoutVars>
          <dgm:chMax val="1"/>
          <dgm:chPref val="1"/>
        </dgm:presLayoutVars>
      </dgm:prSet>
      <dgm:spPr/>
    </dgm:pt>
    <dgm:pt modelId="{778FCCEC-C771-43DC-ABD8-4369F46ACD32}" type="pres">
      <dgm:prSet presAssocID="{43697358-9675-4EEC-B1A7-BFCDE86E0320}" presName="sibTrans" presStyleLbl="sibTrans2D1" presStyleIdx="0" presStyleCnt="0"/>
      <dgm:spPr/>
    </dgm:pt>
    <dgm:pt modelId="{E4BB57D6-36BF-4F04-AD13-C67E2C9D3421}" type="pres">
      <dgm:prSet presAssocID="{40F128B9-225C-4326-AC07-D42B30E57DF5}" presName="compNode" presStyleCnt="0"/>
      <dgm:spPr/>
    </dgm:pt>
    <dgm:pt modelId="{5269446E-1A6C-423B-A57D-3110D6FF3578}" type="pres">
      <dgm:prSet presAssocID="{40F128B9-225C-4326-AC07-D42B30E57DF5}" presName="iconBgRect" presStyleLbl="bgShp" presStyleIdx="1" presStyleCnt="4"/>
      <dgm:spPr/>
    </dgm:pt>
    <dgm:pt modelId="{65016E47-BD42-43BA-8DEB-FA59ADD2BAB9}" type="pres">
      <dgm:prSet presAssocID="{40F128B9-225C-4326-AC07-D42B30E57D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5776C216-D738-4156-8E5E-0C43CE010B40}" type="pres">
      <dgm:prSet presAssocID="{40F128B9-225C-4326-AC07-D42B30E57DF5}" presName="spaceRect" presStyleCnt="0"/>
      <dgm:spPr/>
    </dgm:pt>
    <dgm:pt modelId="{AFEA8662-66C6-4A33-8CBF-524DA82F0D28}" type="pres">
      <dgm:prSet presAssocID="{40F128B9-225C-4326-AC07-D42B30E57DF5}" presName="textRect" presStyleLbl="revTx" presStyleIdx="1" presStyleCnt="4">
        <dgm:presLayoutVars>
          <dgm:chMax val="1"/>
          <dgm:chPref val="1"/>
        </dgm:presLayoutVars>
      </dgm:prSet>
      <dgm:spPr/>
    </dgm:pt>
    <dgm:pt modelId="{5991C9C5-1BC9-409A-8E20-7050864C81A9}" type="pres">
      <dgm:prSet presAssocID="{249CF939-42DF-486B-860D-9B90FE8145CB}" presName="sibTrans" presStyleLbl="sibTrans2D1" presStyleIdx="0" presStyleCnt="0"/>
      <dgm:spPr/>
    </dgm:pt>
    <dgm:pt modelId="{9C13BAE8-682C-49FC-BC92-0A0FFA075FEF}" type="pres">
      <dgm:prSet presAssocID="{E68E72C9-4995-4083-B379-35C5DBAB223B}" presName="compNode" presStyleCnt="0"/>
      <dgm:spPr/>
    </dgm:pt>
    <dgm:pt modelId="{18EEB3F9-2499-4811-8E68-B15EAB99F2E2}" type="pres">
      <dgm:prSet presAssocID="{E68E72C9-4995-4083-B379-35C5DBAB223B}" presName="iconBgRect" presStyleLbl="bgShp" presStyleIdx="2" presStyleCnt="4"/>
      <dgm:spPr/>
    </dgm:pt>
    <dgm:pt modelId="{5A92E577-E068-47DD-8DF4-A14F0A1FDF16}" type="pres">
      <dgm:prSet presAssocID="{E68E72C9-4995-4083-B379-35C5DBAB22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A7D4B1A1-947F-4577-ABB5-99D1A28F87F8}" type="pres">
      <dgm:prSet presAssocID="{E68E72C9-4995-4083-B379-35C5DBAB223B}" presName="spaceRect" presStyleCnt="0"/>
      <dgm:spPr/>
    </dgm:pt>
    <dgm:pt modelId="{AFC2E694-DC18-405C-93FB-156503147EBD}" type="pres">
      <dgm:prSet presAssocID="{E68E72C9-4995-4083-B379-35C5DBAB223B}" presName="textRect" presStyleLbl="revTx" presStyleIdx="2" presStyleCnt="4">
        <dgm:presLayoutVars>
          <dgm:chMax val="1"/>
          <dgm:chPref val="1"/>
        </dgm:presLayoutVars>
      </dgm:prSet>
      <dgm:spPr/>
    </dgm:pt>
    <dgm:pt modelId="{DDDE7331-0F57-41DC-A3E8-8E3A5E616627}" type="pres">
      <dgm:prSet presAssocID="{27910996-1C81-49CB-8AD7-5B22B3C3B65B}" presName="sibTrans" presStyleLbl="sibTrans2D1" presStyleIdx="0" presStyleCnt="0"/>
      <dgm:spPr/>
    </dgm:pt>
    <dgm:pt modelId="{A7C02DC8-B786-4B3F-BE31-3B24C3D11D6B}" type="pres">
      <dgm:prSet presAssocID="{83EBB5EA-7312-4836-8DCB-8B6C404D94FD}" presName="compNode" presStyleCnt="0"/>
      <dgm:spPr/>
    </dgm:pt>
    <dgm:pt modelId="{4CA33CDB-25C3-445D-B3C8-4A5A30424C28}" type="pres">
      <dgm:prSet presAssocID="{83EBB5EA-7312-4836-8DCB-8B6C404D94FD}" presName="iconBgRect" presStyleLbl="bgShp" presStyleIdx="3" presStyleCnt="4"/>
      <dgm:spPr/>
    </dgm:pt>
    <dgm:pt modelId="{E5144B6D-E19A-4102-976E-422F0006556D}" type="pres">
      <dgm:prSet presAssocID="{83EBB5EA-7312-4836-8DCB-8B6C404D94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89226FD-CFE6-4F82-8279-B12D0F420BDA}" type="pres">
      <dgm:prSet presAssocID="{83EBB5EA-7312-4836-8DCB-8B6C404D94FD}" presName="spaceRect" presStyleCnt="0"/>
      <dgm:spPr/>
    </dgm:pt>
    <dgm:pt modelId="{48553C0F-9197-4AB1-AD42-CF1F1F0DF0A8}" type="pres">
      <dgm:prSet presAssocID="{83EBB5EA-7312-4836-8DCB-8B6C404D94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EA97A3C-3614-4453-BDE0-22BB834BB7A3}" type="presOf" srcId="{60413AEB-1E34-4698-AC0E-106C3F0F9332}" destId="{DF984520-1A1B-4050-8712-F81EDA3D39F0}" srcOrd="0" destOrd="0" presId="urn:microsoft.com/office/officeart/2018/2/layout/IconCircleList"/>
    <dgm:cxn modelId="{BAC29D5E-9B5F-41F7-9B1C-BF7E78827B2D}" type="presOf" srcId="{249CF939-42DF-486B-860D-9B90FE8145CB}" destId="{5991C9C5-1BC9-409A-8E20-7050864C81A9}" srcOrd="0" destOrd="0" presId="urn:microsoft.com/office/officeart/2018/2/layout/IconCircleList"/>
    <dgm:cxn modelId="{3FE94158-87B6-4329-8FF2-479440B46D52}" srcId="{AB21FD0E-0901-4762-8A94-B701786A0F5B}" destId="{83EBB5EA-7312-4836-8DCB-8B6C404D94FD}" srcOrd="3" destOrd="0" parTransId="{06E3777D-FF5B-410F-AB1D-5CF18A246BAC}" sibTransId="{5E4B8A27-BD24-49D7-86D1-350D26816B7D}"/>
    <dgm:cxn modelId="{FADE4C7E-A298-417F-A873-4837D72051DE}" srcId="{AB21FD0E-0901-4762-8A94-B701786A0F5B}" destId="{60413AEB-1E34-4698-AC0E-106C3F0F9332}" srcOrd="0" destOrd="0" parTransId="{55DEF9E4-327C-447B-BAD4-7614280B8E8E}" sibTransId="{43697358-9675-4EEC-B1A7-BFCDE86E0320}"/>
    <dgm:cxn modelId="{DEDCC281-D56A-45ED-8926-D9C5D4B5BA02}" type="presOf" srcId="{E68E72C9-4995-4083-B379-35C5DBAB223B}" destId="{AFC2E694-DC18-405C-93FB-156503147EBD}" srcOrd="0" destOrd="0" presId="urn:microsoft.com/office/officeart/2018/2/layout/IconCircleList"/>
    <dgm:cxn modelId="{81710E94-631B-4FB8-A280-CE228F243E7E}" type="presOf" srcId="{40F128B9-225C-4326-AC07-D42B30E57DF5}" destId="{AFEA8662-66C6-4A33-8CBF-524DA82F0D28}" srcOrd="0" destOrd="0" presId="urn:microsoft.com/office/officeart/2018/2/layout/IconCircleList"/>
    <dgm:cxn modelId="{2D7A34B5-9530-4467-BB52-E95A76263CED}" type="presOf" srcId="{43697358-9675-4EEC-B1A7-BFCDE86E0320}" destId="{778FCCEC-C771-43DC-ABD8-4369F46ACD32}" srcOrd="0" destOrd="0" presId="urn:microsoft.com/office/officeart/2018/2/layout/IconCircleList"/>
    <dgm:cxn modelId="{5BC694BB-87D7-4F8B-BCFD-9331EEFE1388}" type="presOf" srcId="{27910996-1C81-49CB-8AD7-5B22B3C3B65B}" destId="{DDDE7331-0F57-41DC-A3E8-8E3A5E616627}" srcOrd="0" destOrd="0" presId="urn:microsoft.com/office/officeart/2018/2/layout/IconCircleList"/>
    <dgm:cxn modelId="{B80217BC-4838-4571-A7CA-A1C85E65BA2F}" type="presOf" srcId="{83EBB5EA-7312-4836-8DCB-8B6C404D94FD}" destId="{48553C0F-9197-4AB1-AD42-CF1F1F0DF0A8}" srcOrd="0" destOrd="0" presId="urn:microsoft.com/office/officeart/2018/2/layout/IconCircleList"/>
    <dgm:cxn modelId="{1753C7BC-5AA1-4476-B8A6-0EBF4C31D543}" srcId="{AB21FD0E-0901-4762-8A94-B701786A0F5B}" destId="{E68E72C9-4995-4083-B379-35C5DBAB223B}" srcOrd="2" destOrd="0" parTransId="{116ED9ED-F10E-489A-82AA-5D11477F7345}" sibTransId="{27910996-1C81-49CB-8AD7-5B22B3C3B65B}"/>
    <dgm:cxn modelId="{4B806EFB-2044-415D-8C5C-CFFC1B982419}" srcId="{AB21FD0E-0901-4762-8A94-B701786A0F5B}" destId="{40F128B9-225C-4326-AC07-D42B30E57DF5}" srcOrd="1" destOrd="0" parTransId="{C97219D1-B9DA-44CD-8500-9170213578B1}" sibTransId="{249CF939-42DF-486B-860D-9B90FE8145CB}"/>
    <dgm:cxn modelId="{4C2F93FD-0CB1-4FD3-B782-84170565E9BB}" type="presOf" srcId="{AB21FD0E-0901-4762-8A94-B701786A0F5B}" destId="{5C3FE3AC-BBB4-480E-9404-29C7F0876B72}" srcOrd="0" destOrd="0" presId="urn:microsoft.com/office/officeart/2018/2/layout/IconCircleList"/>
    <dgm:cxn modelId="{4E6AD9E0-3DCF-40B3-9654-5E0117EB393E}" type="presParOf" srcId="{5C3FE3AC-BBB4-480E-9404-29C7F0876B72}" destId="{959D5800-1E11-42D6-B655-84C9F3812884}" srcOrd="0" destOrd="0" presId="urn:microsoft.com/office/officeart/2018/2/layout/IconCircleList"/>
    <dgm:cxn modelId="{7CA08ECD-B75B-413D-A2BA-F340A163C797}" type="presParOf" srcId="{959D5800-1E11-42D6-B655-84C9F3812884}" destId="{BA3E26F8-1DEE-4A5C-83C6-26F8F5C8B2DB}" srcOrd="0" destOrd="0" presId="urn:microsoft.com/office/officeart/2018/2/layout/IconCircleList"/>
    <dgm:cxn modelId="{A00ADA73-7865-4DB0-B6AC-48BAA9B38B54}" type="presParOf" srcId="{BA3E26F8-1DEE-4A5C-83C6-26F8F5C8B2DB}" destId="{AF444CA8-5C39-47F6-ACC3-A9A908C4D199}" srcOrd="0" destOrd="0" presId="urn:microsoft.com/office/officeart/2018/2/layout/IconCircleList"/>
    <dgm:cxn modelId="{9CEB19A0-E3FF-4DAA-917B-05E7BD395D69}" type="presParOf" srcId="{BA3E26F8-1DEE-4A5C-83C6-26F8F5C8B2DB}" destId="{4DD76333-0645-4D95-8FB2-2D74DB3061E1}" srcOrd="1" destOrd="0" presId="urn:microsoft.com/office/officeart/2018/2/layout/IconCircleList"/>
    <dgm:cxn modelId="{8EC9FF99-3281-4CDD-9577-95D8D1907174}" type="presParOf" srcId="{BA3E26F8-1DEE-4A5C-83C6-26F8F5C8B2DB}" destId="{768EC712-FA75-477D-BB23-12A38A81FEB2}" srcOrd="2" destOrd="0" presId="urn:microsoft.com/office/officeart/2018/2/layout/IconCircleList"/>
    <dgm:cxn modelId="{CCB71A2F-2E54-457A-8E83-1C4627EBA85C}" type="presParOf" srcId="{BA3E26F8-1DEE-4A5C-83C6-26F8F5C8B2DB}" destId="{DF984520-1A1B-4050-8712-F81EDA3D39F0}" srcOrd="3" destOrd="0" presId="urn:microsoft.com/office/officeart/2018/2/layout/IconCircleList"/>
    <dgm:cxn modelId="{4EB4EB6F-BBDC-43F8-ACC5-AAA9FB9AFD2F}" type="presParOf" srcId="{959D5800-1E11-42D6-B655-84C9F3812884}" destId="{778FCCEC-C771-43DC-ABD8-4369F46ACD32}" srcOrd="1" destOrd="0" presId="urn:microsoft.com/office/officeart/2018/2/layout/IconCircleList"/>
    <dgm:cxn modelId="{FA586C8D-E870-4ECB-A82A-04966E50EA8D}" type="presParOf" srcId="{959D5800-1E11-42D6-B655-84C9F3812884}" destId="{E4BB57D6-36BF-4F04-AD13-C67E2C9D3421}" srcOrd="2" destOrd="0" presId="urn:microsoft.com/office/officeart/2018/2/layout/IconCircleList"/>
    <dgm:cxn modelId="{871C2559-A83C-4FD1-A6E9-9750AB05E9F6}" type="presParOf" srcId="{E4BB57D6-36BF-4F04-AD13-C67E2C9D3421}" destId="{5269446E-1A6C-423B-A57D-3110D6FF3578}" srcOrd="0" destOrd="0" presId="urn:microsoft.com/office/officeart/2018/2/layout/IconCircleList"/>
    <dgm:cxn modelId="{D77C0EE7-F85C-46A9-999D-F09107267EEF}" type="presParOf" srcId="{E4BB57D6-36BF-4F04-AD13-C67E2C9D3421}" destId="{65016E47-BD42-43BA-8DEB-FA59ADD2BAB9}" srcOrd="1" destOrd="0" presId="urn:microsoft.com/office/officeart/2018/2/layout/IconCircleList"/>
    <dgm:cxn modelId="{8BDBE8A1-C253-4BD5-BB4C-09F93DBABABC}" type="presParOf" srcId="{E4BB57D6-36BF-4F04-AD13-C67E2C9D3421}" destId="{5776C216-D738-4156-8E5E-0C43CE010B40}" srcOrd="2" destOrd="0" presId="urn:microsoft.com/office/officeart/2018/2/layout/IconCircleList"/>
    <dgm:cxn modelId="{63CFD751-8EC6-422C-B3B3-63DE30F5762B}" type="presParOf" srcId="{E4BB57D6-36BF-4F04-AD13-C67E2C9D3421}" destId="{AFEA8662-66C6-4A33-8CBF-524DA82F0D28}" srcOrd="3" destOrd="0" presId="urn:microsoft.com/office/officeart/2018/2/layout/IconCircleList"/>
    <dgm:cxn modelId="{571DEE2E-57E7-4836-963A-BDA93428DFFF}" type="presParOf" srcId="{959D5800-1E11-42D6-B655-84C9F3812884}" destId="{5991C9C5-1BC9-409A-8E20-7050864C81A9}" srcOrd="3" destOrd="0" presId="urn:microsoft.com/office/officeart/2018/2/layout/IconCircleList"/>
    <dgm:cxn modelId="{93E95203-E701-4A08-8A26-093D0888A439}" type="presParOf" srcId="{959D5800-1E11-42D6-B655-84C9F3812884}" destId="{9C13BAE8-682C-49FC-BC92-0A0FFA075FEF}" srcOrd="4" destOrd="0" presId="urn:microsoft.com/office/officeart/2018/2/layout/IconCircleList"/>
    <dgm:cxn modelId="{64622A7D-B89A-4458-978D-DD627B54EC14}" type="presParOf" srcId="{9C13BAE8-682C-49FC-BC92-0A0FFA075FEF}" destId="{18EEB3F9-2499-4811-8E68-B15EAB99F2E2}" srcOrd="0" destOrd="0" presId="urn:microsoft.com/office/officeart/2018/2/layout/IconCircleList"/>
    <dgm:cxn modelId="{BB300677-7CAD-42A3-AA36-0ABC3827A75D}" type="presParOf" srcId="{9C13BAE8-682C-49FC-BC92-0A0FFA075FEF}" destId="{5A92E577-E068-47DD-8DF4-A14F0A1FDF16}" srcOrd="1" destOrd="0" presId="urn:microsoft.com/office/officeart/2018/2/layout/IconCircleList"/>
    <dgm:cxn modelId="{07BAA21A-00AB-481E-8D92-904A206DD556}" type="presParOf" srcId="{9C13BAE8-682C-49FC-BC92-0A0FFA075FEF}" destId="{A7D4B1A1-947F-4577-ABB5-99D1A28F87F8}" srcOrd="2" destOrd="0" presId="urn:microsoft.com/office/officeart/2018/2/layout/IconCircleList"/>
    <dgm:cxn modelId="{A9FA3265-F5F9-4C10-B31F-F6D4FB6812E7}" type="presParOf" srcId="{9C13BAE8-682C-49FC-BC92-0A0FFA075FEF}" destId="{AFC2E694-DC18-405C-93FB-156503147EBD}" srcOrd="3" destOrd="0" presId="urn:microsoft.com/office/officeart/2018/2/layout/IconCircleList"/>
    <dgm:cxn modelId="{D7E9888F-4560-4B4D-B9F2-E8AD3A8321C9}" type="presParOf" srcId="{959D5800-1E11-42D6-B655-84C9F3812884}" destId="{DDDE7331-0F57-41DC-A3E8-8E3A5E616627}" srcOrd="5" destOrd="0" presId="urn:microsoft.com/office/officeart/2018/2/layout/IconCircleList"/>
    <dgm:cxn modelId="{975A7568-77EC-4733-9E7C-2CB65BF92F0D}" type="presParOf" srcId="{959D5800-1E11-42D6-B655-84C9F3812884}" destId="{A7C02DC8-B786-4B3F-BE31-3B24C3D11D6B}" srcOrd="6" destOrd="0" presId="urn:microsoft.com/office/officeart/2018/2/layout/IconCircleList"/>
    <dgm:cxn modelId="{D04827B9-60A0-445E-97B8-FF8F0639230C}" type="presParOf" srcId="{A7C02DC8-B786-4B3F-BE31-3B24C3D11D6B}" destId="{4CA33CDB-25C3-445D-B3C8-4A5A30424C28}" srcOrd="0" destOrd="0" presId="urn:microsoft.com/office/officeart/2018/2/layout/IconCircleList"/>
    <dgm:cxn modelId="{20AD418F-D544-49D7-BC23-F9666B8AEFDC}" type="presParOf" srcId="{A7C02DC8-B786-4B3F-BE31-3B24C3D11D6B}" destId="{E5144B6D-E19A-4102-976E-422F0006556D}" srcOrd="1" destOrd="0" presId="urn:microsoft.com/office/officeart/2018/2/layout/IconCircleList"/>
    <dgm:cxn modelId="{83E98DA7-DB2E-4820-ABEB-5811782E09B3}" type="presParOf" srcId="{A7C02DC8-B786-4B3F-BE31-3B24C3D11D6B}" destId="{C89226FD-CFE6-4F82-8279-B12D0F420BDA}" srcOrd="2" destOrd="0" presId="urn:microsoft.com/office/officeart/2018/2/layout/IconCircleList"/>
    <dgm:cxn modelId="{085F54DD-7A74-4D61-8881-07C8ED7D665A}" type="presParOf" srcId="{A7C02DC8-B786-4B3F-BE31-3B24C3D11D6B}" destId="{48553C0F-9197-4AB1-AD42-CF1F1F0DF0A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5DA782-6E63-4E4B-8777-418B8F0A6D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A3B4FA-5A0C-4DB2-888F-95651E1A3F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different constraints and on differing criteria </a:t>
          </a:r>
        </a:p>
      </dgm:t>
    </dgm:pt>
    <dgm:pt modelId="{3662E634-4E97-46E5-B021-D4915606DAC6}" type="parTrans" cxnId="{6E41FBA8-FE89-4DDE-AB1A-9996BACDC1C6}">
      <dgm:prSet/>
      <dgm:spPr/>
      <dgm:t>
        <a:bodyPr/>
        <a:lstStyle/>
        <a:p>
          <a:endParaRPr lang="en-US"/>
        </a:p>
      </dgm:t>
    </dgm:pt>
    <dgm:pt modelId="{DAFB853C-EEF4-4612-8BD1-20FF67A24DA1}" type="sibTrans" cxnId="{6E41FBA8-FE89-4DDE-AB1A-9996BACDC1C6}">
      <dgm:prSet/>
      <dgm:spPr/>
      <dgm:t>
        <a:bodyPr/>
        <a:lstStyle/>
        <a:p>
          <a:endParaRPr lang="en-US"/>
        </a:p>
      </dgm:t>
    </dgm:pt>
    <dgm:pt modelId="{F9EBFDD0-6CF5-40DF-9FCD-E05B880213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Multi-objective optimization focus with robust objective functions </a:t>
          </a:r>
        </a:p>
      </dgm:t>
    </dgm:pt>
    <dgm:pt modelId="{E5A1205D-D1A2-4637-AAB2-9CB1A2D63247}" type="parTrans" cxnId="{CF803074-C1B7-4950-A7CF-D1494F92B715}">
      <dgm:prSet/>
      <dgm:spPr/>
      <dgm:t>
        <a:bodyPr/>
        <a:lstStyle/>
        <a:p>
          <a:endParaRPr lang="en-US"/>
        </a:p>
      </dgm:t>
    </dgm:pt>
    <dgm:pt modelId="{B95709DF-F8AF-4B87-9E24-540C27639B62}" type="sibTrans" cxnId="{CF803074-C1B7-4950-A7CF-D1494F92B715}">
      <dgm:prSet/>
      <dgm:spPr/>
      <dgm:t>
        <a:bodyPr/>
        <a:lstStyle/>
        <a:p>
          <a:endParaRPr lang="en-US"/>
        </a:p>
      </dgm:t>
    </dgm:pt>
    <dgm:pt modelId="{565F7170-5F14-45E0-910D-5212CEA927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Factor in nuanced aspects of OR performance metrics</a:t>
          </a:r>
        </a:p>
      </dgm:t>
    </dgm:pt>
    <dgm:pt modelId="{95AAAB98-4EFC-4232-9048-F992A428E39A}" type="parTrans" cxnId="{8CF7CC85-D2C9-405C-8A92-643CC2A2A208}">
      <dgm:prSet/>
      <dgm:spPr/>
      <dgm:t>
        <a:bodyPr/>
        <a:lstStyle/>
        <a:p>
          <a:endParaRPr lang="en-US"/>
        </a:p>
      </dgm:t>
    </dgm:pt>
    <dgm:pt modelId="{66DE8CEB-2820-42A1-9369-880E045D3E53}" type="sibTrans" cxnId="{8CF7CC85-D2C9-405C-8A92-643CC2A2A208}">
      <dgm:prSet/>
      <dgm:spPr/>
      <dgm:t>
        <a:bodyPr/>
        <a:lstStyle/>
        <a:p>
          <a:endParaRPr lang="en-US"/>
        </a:p>
      </dgm:t>
    </dgm:pt>
    <dgm:pt modelId="{CE9DABC1-9D57-4489-9C9B-E62F6AE4EB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Experiment to select the ideal OR schedule</a:t>
          </a:r>
        </a:p>
      </dgm:t>
    </dgm:pt>
    <dgm:pt modelId="{E43AFAB4-C4C3-4884-9CF0-1B71069E619B}" type="parTrans" cxnId="{6739B23E-255D-466C-ADE1-840D360FD0DD}">
      <dgm:prSet/>
      <dgm:spPr/>
      <dgm:t>
        <a:bodyPr/>
        <a:lstStyle/>
        <a:p>
          <a:endParaRPr lang="en-US"/>
        </a:p>
      </dgm:t>
    </dgm:pt>
    <dgm:pt modelId="{B93ED62A-15C6-41EA-810A-A0A9E902AE0F}" type="sibTrans" cxnId="{6739B23E-255D-466C-ADE1-840D360FD0DD}">
      <dgm:prSet/>
      <dgm:spPr/>
      <dgm:t>
        <a:bodyPr/>
        <a:lstStyle/>
        <a:p>
          <a:endParaRPr lang="en-US"/>
        </a:p>
      </dgm:t>
    </dgm:pt>
    <dgm:pt modelId="{134EF762-FF7A-4933-8821-8952357F92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the ideal solution with optimized scheduling</a:t>
          </a:r>
        </a:p>
      </dgm:t>
    </dgm:pt>
    <dgm:pt modelId="{57807C90-318F-4782-BA84-1695BA738C70}" type="parTrans" cxnId="{B6C099CE-ED5F-45C6-8605-5660FCE075DA}">
      <dgm:prSet/>
      <dgm:spPr/>
      <dgm:t>
        <a:bodyPr/>
        <a:lstStyle/>
        <a:p>
          <a:endParaRPr lang="en-US"/>
        </a:p>
      </dgm:t>
    </dgm:pt>
    <dgm:pt modelId="{DB7C4726-4037-4BFD-9987-7BE6C9CC0680}" type="sibTrans" cxnId="{B6C099CE-ED5F-45C6-8605-5660FCE075DA}">
      <dgm:prSet/>
      <dgm:spPr/>
      <dgm:t>
        <a:bodyPr/>
        <a:lstStyle/>
        <a:p>
          <a:endParaRPr lang="en-US"/>
        </a:p>
      </dgm:t>
    </dgm:pt>
    <dgm:pt modelId="{174DB026-64A9-4E48-99E9-5EC6C788F674}" type="pres">
      <dgm:prSet presAssocID="{A95DA782-6E63-4E4B-8777-418B8F0A6D26}" presName="root" presStyleCnt="0">
        <dgm:presLayoutVars>
          <dgm:dir/>
          <dgm:resizeHandles val="exact"/>
        </dgm:presLayoutVars>
      </dgm:prSet>
      <dgm:spPr/>
    </dgm:pt>
    <dgm:pt modelId="{BB2DF7C7-5F4E-42BD-A7BD-78FF617B1AD0}" type="pres">
      <dgm:prSet presAssocID="{FFA3B4FA-5A0C-4DB2-888F-95651E1A3FB8}" presName="compNode" presStyleCnt="0"/>
      <dgm:spPr/>
    </dgm:pt>
    <dgm:pt modelId="{C3EDF4DF-30C9-4A75-8C73-F598818EFE18}" type="pres">
      <dgm:prSet presAssocID="{FFA3B4FA-5A0C-4DB2-888F-95651E1A3FB8}" presName="bgRect" presStyleLbl="bgShp" presStyleIdx="0" presStyleCnt="5"/>
      <dgm:spPr/>
    </dgm:pt>
    <dgm:pt modelId="{06C65999-4DA3-4A7F-A325-D68E9A2F8D9B}" type="pres">
      <dgm:prSet presAssocID="{FFA3B4FA-5A0C-4DB2-888F-95651E1A3F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4434944-65C8-481D-B48E-6CA0B9394DF3}" type="pres">
      <dgm:prSet presAssocID="{FFA3B4FA-5A0C-4DB2-888F-95651E1A3FB8}" presName="spaceRect" presStyleCnt="0"/>
      <dgm:spPr/>
    </dgm:pt>
    <dgm:pt modelId="{D6C81B4D-1243-4AB2-9C27-BA58CEBF5C9D}" type="pres">
      <dgm:prSet presAssocID="{FFA3B4FA-5A0C-4DB2-888F-95651E1A3FB8}" presName="parTx" presStyleLbl="revTx" presStyleIdx="0" presStyleCnt="5">
        <dgm:presLayoutVars>
          <dgm:chMax val="0"/>
          <dgm:chPref val="0"/>
        </dgm:presLayoutVars>
      </dgm:prSet>
      <dgm:spPr/>
    </dgm:pt>
    <dgm:pt modelId="{3258F333-59FD-4052-8A41-C1E8E0AF227D}" type="pres">
      <dgm:prSet presAssocID="{DAFB853C-EEF4-4612-8BD1-20FF67A24DA1}" presName="sibTrans" presStyleCnt="0"/>
      <dgm:spPr/>
    </dgm:pt>
    <dgm:pt modelId="{2BAE30BF-8B74-491D-854A-F7F95043E6C5}" type="pres">
      <dgm:prSet presAssocID="{F9EBFDD0-6CF5-40DF-9FCD-E05B88021386}" presName="compNode" presStyleCnt="0"/>
      <dgm:spPr/>
    </dgm:pt>
    <dgm:pt modelId="{7B73958F-10F8-4F89-A5BD-04D14B7AC46D}" type="pres">
      <dgm:prSet presAssocID="{F9EBFDD0-6CF5-40DF-9FCD-E05B88021386}" presName="bgRect" presStyleLbl="bgShp" presStyleIdx="1" presStyleCnt="5"/>
      <dgm:spPr/>
    </dgm:pt>
    <dgm:pt modelId="{2C1E0B32-AFBF-45C4-88A0-2D2D338583A3}" type="pres">
      <dgm:prSet presAssocID="{F9EBFDD0-6CF5-40DF-9FCD-E05B880213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D312EF3-BD8A-4D9F-95E6-9BD5A8FEC3C6}" type="pres">
      <dgm:prSet presAssocID="{F9EBFDD0-6CF5-40DF-9FCD-E05B88021386}" presName="spaceRect" presStyleCnt="0"/>
      <dgm:spPr/>
    </dgm:pt>
    <dgm:pt modelId="{3BC34322-FC38-440C-8770-9F7C23FB53A1}" type="pres">
      <dgm:prSet presAssocID="{F9EBFDD0-6CF5-40DF-9FCD-E05B88021386}" presName="parTx" presStyleLbl="revTx" presStyleIdx="1" presStyleCnt="5">
        <dgm:presLayoutVars>
          <dgm:chMax val="0"/>
          <dgm:chPref val="0"/>
        </dgm:presLayoutVars>
      </dgm:prSet>
      <dgm:spPr/>
    </dgm:pt>
    <dgm:pt modelId="{14FC2BE1-D2DB-4481-9163-D833E82DBCD3}" type="pres">
      <dgm:prSet presAssocID="{B95709DF-F8AF-4B87-9E24-540C27639B62}" presName="sibTrans" presStyleCnt="0"/>
      <dgm:spPr/>
    </dgm:pt>
    <dgm:pt modelId="{141CF1E2-6913-4BDE-8BBC-439AD3ADC15A}" type="pres">
      <dgm:prSet presAssocID="{565F7170-5F14-45E0-910D-5212CEA927F5}" presName="compNode" presStyleCnt="0"/>
      <dgm:spPr/>
    </dgm:pt>
    <dgm:pt modelId="{D5EF6197-9FDA-457B-BE21-0D9D803B64C4}" type="pres">
      <dgm:prSet presAssocID="{565F7170-5F14-45E0-910D-5212CEA927F5}" presName="bgRect" presStyleLbl="bgShp" presStyleIdx="2" presStyleCnt="5"/>
      <dgm:spPr/>
    </dgm:pt>
    <dgm:pt modelId="{C1915A9F-BB2C-45CE-B676-9D4CEE0C70B8}" type="pres">
      <dgm:prSet presAssocID="{565F7170-5F14-45E0-910D-5212CEA927F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0F782CD-E4E7-4E67-978A-A5AA25EF663C}" type="pres">
      <dgm:prSet presAssocID="{565F7170-5F14-45E0-910D-5212CEA927F5}" presName="spaceRect" presStyleCnt="0"/>
      <dgm:spPr/>
    </dgm:pt>
    <dgm:pt modelId="{FFB5C9F8-945A-4FEC-BCD4-7CE6E84B76C2}" type="pres">
      <dgm:prSet presAssocID="{565F7170-5F14-45E0-910D-5212CEA927F5}" presName="parTx" presStyleLbl="revTx" presStyleIdx="2" presStyleCnt="5">
        <dgm:presLayoutVars>
          <dgm:chMax val="0"/>
          <dgm:chPref val="0"/>
        </dgm:presLayoutVars>
      </dgm:prSet>
      <dgm:spPr/>
    </dgm:pt>
    <dgm:pt modelId="{29ED7DAE-D0E4-4F56-9BB4-77E7269CD8D0}" type="pres">
      <dgm:prSet presAssocID="{66DE8CEB-2820-42A1-9369-880E045D3E53}" presName="sibTrans" presStyleCnt="0"/>
      <dgm:spPr/>
    </dgm:pt>
    <dgm:pt modelId="{E0149DFC-D53C-44D0-8F9A-DAF4C31B8B77}" type="pres">
      <dgm:prSet presAssocID="{CE9DABC1-9D57-4489-9C9B-E62F6AE4EB85}" presName="compNode" presStyleCnt="0"/>
      <dgm:spPr/>
    </dgm:pt>
    <dgm:pt modelId="{90D80771-4D60-4160-A393-B6DA6A731CA7}" type="pres">
      <dgm:prSet presAssocID="{CE9DABC1-9D57-4489-9C9B-E62F6AE4EB85}" presName="bgRect" presStyleLbl="bgShp" presStyleIdx="3" presStyleCnt="5"/>
      <dgm:spPr/>
    </dgm:pt>
    <dgm:pt modelId="{4B4D9D1B-A560-47C6-AEA5-F84E42433CC7}" type="pres">
      <dgm:prSet presAssocID="{CE9DABC1-9D57-4489-9C9B-E62F6AE4EB8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F922CC5-1089-4948-A371-2B13B9477F6C}" type="pres">
      <dgm:prSet presAssocID="{CE9DABC1-9D57-4489-9C9B-E62F6AE4EB85}" presName="spaceRect" presStyleCnt="0"/>
      <dgm:spPr/>
    </dgm:pt>
    <dgm:pt modelId="{4E252147-DDBD-49C0-A108-5E0C6F35D605}" type="pres">
      <dgm:prSet presAssocID="{CE9DABC1-9D57-4489-9C9B-E62F6AE4EB85}" presName="parTx" presStyleLbl="revTx" presStyleIdx="3" presStyleCnt="5">
        <dgm:presLayoutVars>
          <dgm:chMax val="0"/>
          <dgm:chPref val="0"/>
        </dgm:presLayoutVars>
      </dgm:prSet>
      <dgm:spPr/>
    </dgm:pt>
    <dgm:pt modelId="{FADE763C-A802-48E9-845E-B595F8B96096}" type="pres">
      <dgm:prSet presAssocID="{B93ED62A-15C6-41EA-810A-A0A9E902AE0F}" presName="sibTrans" presStyleCnt="0"/>
      <dgm:spPr/>
    </dgm:pt>
    <dgm:pt modelId="{0B58BC61-3D32-4721-86AC-95E2F73E0BF2}" type="pres">
      <dgm:prSet presAssocID="{134EF762-FF7A-4933-8821-8952357F925B}" presName="compNode" presStyleCnt="0"/>
      <dgm:spPr/>
    </dgm:pt>
    <dgm:pt modelId="{0C5D2EA8-F527-4716-A54F-656416B273B1}" type="pres">
      <dgm:prSet presAssocID="{134EF762-FF7A-4933-8821-8952357F925B}" presName="bgRect" presStyleLbl="bgShp" presStyleIdx="4" presStyleCnt="5"/>
      <dgm:spPr/>
    </dgm:pt>
    <dgm:pt modelId="{AD5EB481-3FAC-4CA8-8096-5987B75E4985}" type="pres">
      <dgm:prSet presAssocID="{134EF762-FF7A-4933-8821-8952357F925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FF06E3-8613-4D14-9F53-CAD175274E24}" type="pres">
      <dgm:prSet presAssocID="{134EF762-FF7A-4933-8821-8952357F925B}" presName="spaceRect" presStyleCnt="0"/>
      <dgm:spPr/>
    </dgm:pt>
    <dgm:pt modelId="{2D134160-99A4-48D0-8D1B-096F2FDA27AF}" type="pres">
      <dgm:prSet presAssocID="{134EF762-FF7A-4933-8821-8952357F925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D5D7419-9CB8-47B5-A905-1D3E832ABB22}" type="presOf" srcId="{134EF762-FF7A-4933-8821-8952357F925B}" destId="{2D134160-99A4-48D0-8D1B-096F2FDA27AF}" srcOrd="0" destOrd="0" presId="urn:microsoft.com/office/officeart/2018/2/layout/IconVerticalSolidList"/>
    <dgm:cxn modelId="{6739B23E-255D-466C-ADE1-840D360FD0DD}" srcId="{A95DA782-6E63-4E4B-8777-418B8F0A6D26}" destId="{CE9DABC1-9D57-4489-9C9B-E62F6AE4EB85}" srcOrd="3" destOrd="0" parTransId="{E43AFAB4-C4C3-4884-9CF0-1B71069E619B}" sibTransId="{B93ED62A-15C6-41EA-810A-A0A9E902AE0F}"/>
    <dgm:cxn modelId="{8F83C244-EC12-401A-9C83-A498DD93AB04}" type="presOf" srcId="{A95DA782-6E63-4E4B-8777-418B8F0A6D26}" destId="{174DB026-64A9-4E48-99E9-5EC6C788F674}" srcOrd="0" destOrd="0" presId="urn:microsoft.com/office/officeart/2018/2/layout/IconVerticalSolidList"/>
    <dgm:cxn modelId="{CF803074-C1B7-4950-A7CF-D1494F92B715}" srcId="{A95DA782-6E63-4E4B-8777-418B8F0A6D26}" destId="{F9EBFDD0-6CF5-40DF-9FCD-E05B88021386}" srcOrd="1" destOrd="0" parTransId="{E5A1205D-D1A2-4637-AAB2-9CB1A2D63247}" sibTransId="{B95709DF-F8AF-4B87-9E24-540C27639B62}"/>
    <dgm:cxn modelId="{8CF7CC85-D2C9-405C-8A92-643CC2A2A208}" srcId="{A95DA782-6E63-4E4B-8777-418B8F0A6D26}" destId="{565F7170-5F14-45E0-910D-5212CEA927F5}" srcOrd="2" destOrd="0" parTransId="{95AAAB98-4EFC-4232-9048-F992A428E39A}" sibTransId="{66DE8CEB-2820-42A1-9369-880E045D3E53}"/>
    <dgm:cxn modelId="{DFA29F91-30F0-4703-860C-7608B1B8A4D3}" type="presOf" srcId="{FFA3B4FA-5A0C-4DB2-888F-95651E1A3FB8}" destId="{D6C81B4D-1243-4AB2-9C27-BA58CEBF5C9D}" srcOrd="0" destOrd="0" presId="urn:microsoft.com/office/officeart/2018/2/layout/IconVerticalSolidList"/>
    <dgm:cxn modelId="{8626B69F-F0F6-43F2-B091-4FDFCCC1EA7F}" type="presOf" srcId="{CE9DABC1-9D57-4489-9C9B-E62F6AE4EB85}" destId="{4E252147-DDBD-49C0-A108-5E0C6F35D605}" srcOrd="0" destOrd="0" presId="urn:microsoft.com/office/officeart/2018/2/layout/IconVerticalSolidList"/>
    <dgm:cxn modelId="{B286A3A8-2693-45E9-9AF8-9DF7B257A85A}" type="presOf" srcId="{565F7170-5F14-45E0-910D-5212CEA927F5}" destId="{FFB5C9F8-945A-4FEC-BCD4-7CE6E84B76C2}" srcOrd="0" destOrd="0" presId="urn:microsoft.com/office/officeart/2018/2/layout/IconVerticalSolidList"/>
    <dgm:cxn modelId="{6E41FBA8-FE89-4DDE-AB1A-9996BACDC1C6}" srcId="{A95DA782-6E63-4E4B-8777-418B8F0A6D26}" destId="{FFA3B4FA-5A0C-4DB2-888F-95651E1A3FB8}" srcOrd="0" destOrd="0" parTransId="{3662E634-4E97-46E5-B021-D4915606DAC6}" sibTransId="{DAFB853C-EEF4-4612-8BD1-20FF67A24DA1}"/>
    <dgm:cxn modelId="{C2F7E0AE-9285-43B5-A7BD-DE2D2FBC5740}" type="presOf" srcId="{F9EBFDD0-6CF5-40DF-9FCD-E05B88021386}" destId="{3BC34322-FC38-440C-8770-9F7C23FB53A1}" srcOrd="0" destOrd="0" presId="urn:microsoft.com/office/officeart/2018/2/layout/IconVerticalSolidList"/>
    <dgm:cxn modelId="{B6C099CE-ED5F-45C6-8605-5660FCE075DA}" srcId="{A95DA782-6E63-4E4B-8777-418B8F0A6D26}" destId="{134EF762-FF7A-4933-8821-8952357F925B}" srcOrd="4" destOrd="0" parTransId="{57807C90-318F-4782-BA84-1695BA738C70}" sibTransId="{DB7C4726-4037-4BFD-9987-7BE6C9CC0680}"/>
    <dgm:cxn modelId="{A6F7A3E1-9A11-4CD8-857D-0C247F09BC72}" type="presParOf" srcId="{174DB026-64A9-4E48-99E9-5EC6C788F674}" destId="{BB2DF7C7-5F4E-42BD-A7BD-78FF617B1AD0}" srcOrd="0" destOrd="0" presId="urn:microsoft.com/office/officeart/2018/2/layout/IconVerticalSolidList"/>
    <dgm:cxn modelId="{A7DD0E2A-5B31-4C3C-A596-0E3174D844CF}" type="presParOf" srcId="{BB2DF7C7-5F4E-42BD-A7BD-78FF617B1AD0}" destId="{C3EDF4DF-30C9-4A75-8C73-F598818EFE18}" srcOrd="0" destOrd="0" presId="urn:microsoft.com/office/officeart/2018/2/layout/IconVerticalSolidList"/>
    <dgm:cxn modelId="{3B4EEA89-1631-4448-807F-91C5EAAF07B5}" type="presParOf" srcId="{BB2DF7C7-5F4E-42BD-A7BD-78FF617B1AD0}" destId="{06C65999-4DA3-4A7F-A325-D68E9A2F8D9B}" srcOrd="1" destOrd="0" presId="urn:microsoft.com/office/officeart/2018/2/layout/IconVerticalSolidList"/>
    <dgm:cxn modelId="{093735D9-BBE3-40AC-AE69-42DA7C3D1276}" type="presParOf" srcId="{BB2DF7C7-5F4E-42BD-A7BD-78FF617B1AD0}" destId="{D4434944-65C8-481D-B48E-6CA0B9394DF3}" srcOrd="2" destOrd="0" presId="urn:microsoft.com/office/officeart/2018/2/layout/IconVerticalSolidList"/>
    <dgm:cxn modelId="{9F698E51-CC18-4381-BD92-DC37236A20E2}" type="presParOf" srcId="{BB2DF7C7-5F4E-42BD-A7BD-78FF617B1AD0}" destId="{D6C81B4D-1243-4AB2-9C27-BA58CEBF5C9D}" srcOrd="3" destOrd="0" presId="urn:microsoft.com/office/officeart/2018/2/layout/IconVerticalSolidList"/>
    <dgm:cxn modelId="{2166A002-70B8-488E-B360-A42CB66B6944}" type="presParOf" srcId="{174DB026-64A9-4E48-99E9-5EC6C788F674}" destId="{3258F333-59FD-4052-8A41-C1E8E0AF227D}" srcOrd="1" destOrd="0" presId="urn:microsoft.com/office/officeart/2018/2/layout/IconVerticalSolidList"/>
    <dgm:cxn modelId="{3518A5FA-BA36-4FD2-877C-7A37DFF5AC46}" type="presParOf" srcId="{174DB026-64A9-4E48-99E9-5EC6C788F674}" destId="{2BAE30BF-8B74-491D-854A-F7F95043E6C5}" srcOrd="2" destOrd="0" presId="urn:microsoft.com/office/officeart/2018/2/layout/IconVerticalSolidList"/>
    <dgm:cxn modelId="{6B5E1101-F93C-4925-83A4-802EE47A9C45}" type="presParOf" srcId="{2BAE30BF-8B74-491D-854A-F7F95043E6C5}" destId="{7B73958F-10F8-4F89-A5BD-04D14B7AC46D}" srcOrd="0" destOrd="0" presId="urn:microsoft.com/office/officeart/2018/2/layout/IconVerticalSolidList"/>
    <dgm:cxn modelId="{5AA9C4F2-DC0A-4F9B-AC94-C584B5AAA622}" type="presParOf" srcId="{2BAE30BF-8B74-491D-854A-F7F95043E6C5}" destId="{2C1E0B32-AFBF-45C4-88A0-2D2D338583A3}" srcOrd="1" destOrd="0" presId="urn:microsoft.com/office/officeart/2018/2/layout/IconVerticalSolidList"/>
    <dgm:cxn modelId="{04826E1E-7335-413F-A79A-86B588761692}" type="presParOf" srcId="{2BAE30BF-8B74-491D-854A-F7F95043E6C5}" destId="{BD312EF3-BD8A-4D9F-95E6-9BD5A8FEC3C6}" srcOrd="2" destOrd="0" presId="urn:microsoft.com/office/officeart/2018/2/layout/IconVerticalSolidList"/>
    <dgm:cxn modelId="{F4E8D71B-3C30-41EF-9071-9B95FAFE03D8}" type="presParOf" srcId="{2BAE30BF-8B74-491D-854A-F7F95043E6C5}" destId="{3BC34322-FC38-440C-8770-9F7C23FB53A1}" srcOrd="3" destOrd="0" presId="urn:microsoft.com/office/officeart/2018/2/layout/IconVerticalSolidList"/>
    <dgm:cxn modelId="{3A339513-5D3C-4705-8511-ADBE3A482C2F}" type="presParOf" srcId="{174DB026-64A9-4E48-99E9-5EC6C788F674}" destId="{14FC2BE1-D2DB-4481-9163-D833E82DBCD3}" srcOrd="3" destOrd="0" presId="urn:microsoft.com/office/officeart/2018/2/layout/IconVerticalSolidList"/>
    <dgm:cxn modelId="{A77207A7-5E94-436E-B009-8D27E18DFB71}" type="presParOf" srcId="{174DB026-64A9-4E48-99E9-5EC6C788F674}" destId="{141CF1E2-6913-4BDE-8BBC-439AD3ADC15A}" srcOrd="4" destOrd="0" presId="urn:microsoft.com/office/officeart/2018/2/layout/IconVerticalSolidList"/>
    <dgm:cxn modelId="{D9393688-CB74-4B4E-8877-1BBE882C9429}" type="presParOf" srcId="{141CF1E2-6913-4BDE-8BBC-439AD3ADC15A}" destId="{D5EF6197-9FDA-457B-BE21-0D9D803B64C4}" srcOrd="0" destOrd="0" presId="urn:microsoft.com/office/officeart/2018/2/layout/IconVerticalSolidList"/>
    <dgm:cxn modelId="{32A15259-2F75-4F85-9D41-1AD95E9C02B6}" type="presParOf" srcId="{141CF1E2-6913-4BDE-8BBC-439AD3ADC15A}" destId="{C1915A9F-BB2C-45CE-B676-9D4CEE0C70B8}" srcOrd="1" destOrd="0" presId="urn:microsoft.com/office/officeart/2018/2/layout/IconVerticalSolidList"/>
    <dgm:cxn modelId="{0104BC49-C4FD-4833-8510-99B52655B0A6}" type="presParOf" srcId="{141CF1E2-6913-4BDE-8BBC-439AD3ADC15A}" destId="{D0F782CD-E4E7-4E67-978A-A5AA25EF663C}" srcOrd="2" destOrd="0" presId="urn:microsoft.com/office/officeart/2018/2/layout/IconVerticalSolidList"/>
    <dgm:cxn modelId="{60D63284-6377-481B-9634-CE74F36F3088}" type="presParOf" srcId="{141CF1E2-6913-4BDE-8BBC-439AD3ADC15A}" destId="{FFB5C9F8-945A-4FEC-BCD4-7CE6E84B76C2}" srcOrd="3" destOrd="0" presId="urn:microsoft.com/office/officeart/2018/2/layout/IconVerticalSolidList"/>
    <dgm:cxn modelId="{DE606A71-A487-4D6C-8AB9-E32B0DEBD84D}" type="presParOf" srcId="{174DB026-64A9-4E48-99E9-5EC6C788F674}" destId="{29ED7DAE-D0E4-4F56-9BB4-77E7269CD8D0}" srcOrd="5" destOrd="0" presId="urn:microsoft.com/office/officeart/2018/2/layout/IconVerticalSolidList"/>
    <dgm:cxn modelId="{B3B9240A-1F66-41BA-953B-19EEEBCFCE52}" type="presParOf" srcId="{174DB026-64A9-4E48-99E9-5EC6C788F674}" destId="{E0149DFC-D53C-44D0-8F9A-DAF4C31B8B77}" srcOrd="6" destOrd="0" presId="urn:microsoft.com/office/officeart/2018/2/layout/IconVerticalSolidList"/>
    <dgm:cxn modelId="{671EE39A-9A34-4C03-8AC4-18CC894693F3}" type="presParOf" srcId="{E0149DFC-D53C-44D0-8F9A-DAF4C31B8B77}" destId="{90D80771-4D60-4160-A393-B6DA6A731CA7}" srcOrd="0" destOrd="0" presId="urn:microsoft.com/office/officeart/2018/2/layout/IconVerticalSolidList"/>
    <dgm:cxn modelId="{87289D5F-1B18-414F-90B5-3BF49717B1EB}" type="presParOf" srcId="{E0149DFC-D53C-44D0-8F9A-DAF4C31B8B77}" destId="{4B4D9D1B-A560-47C6-AEA5-F84E42433CC7}" srcOrd="1" destOrd="0" presId="urn:microsoft.com/office/officeart/2018/2/layout/IconVerticalSolidList"/>
    <dgm:cxn modelId="{30EFD5CC-C418-42F7-AF6D-33ECEC8811CC}" type="presParOf" srcId="{E0149DFC-D53C-44D0-8F9A-DAF4C31B8B77}" destId="{4F922CC5-1089-4948-A371-2B13B9477F6C}" srcOrd="2" destOrd="0" presId="urn:microsoft.com/office/officeart/2018/2/layout/IconVerticalSolidList"/>
    <dgm:cxn modelId="{A6DEDBBE-FD5C-42DF-BB40-C791CDA50F5B}" type="presParOf" srcId="{E0149DFC-D53C-44D0-8F9A-DAF4C31B8B77}" destId="{4E252147-DDBD-49C0-A108-5E0C6F35D605}" srcOrd="3" destOrd="0" presId="urn:microsoft.com/office/officeart/2018/2/layout/IconVerticalSolidList"/>
    <dgm:cxn modelId="{9131F198-52CC-4113-97F0-3FF135C0F5A3}" type="presParOf" srcId="{174DB026-64A9-4E48-99E9-5EC6C788F674}" destId="{FADE763C-A802-48E9-845E-B595F8B96096}" srcOrd="7" destOrd="0" presId="urn:microsoft.com/office/officeart/2018/2/layout/IconVerticalSolidList"/>
    <dgm:cxn modelId="{E3DBBB44-CCDD-4AE0-81B9-316B5C203555}" type="presParOf" srcId="{174DB026-64A9-4E48-99E9-5EC6C788F674}" destId="{0B58BC61-3D32-4721-86AC-95E2F73E0BF2}" srcOrd="8" destOrd="0" presId="urn:microsoft.com/office/officeart/2018/2/layout/IconVerticalSolidList"/>
    <dgm:cxn modelId="{BF63BED6-8776-42A9-9B24-F05AB262C03D}" type="presParOf" srcId="{0B58BC61-3D32-4721-86AC-95E2F73E0BF2}" destId="{0C5D2EA8-F527-4716-A54F-656416B273B1}" srcOrd="0" destOrd="0" presId="urn:microsoft.com/office/officeart/2018/2/layout/IconVerticalSolidList"/>
    <dgm:cxn modelId="{97925632-E0A3-4649-AF10-99314DC3ED0A}" type="presParOf" srcId="{0B58BC61-3D32-4721-86AC-95E2F73E0BF2}" destId="{AD5EB481-3FAC-4CA8-8096-5987B75E4985}" srcOrd="1" destOrd="0" presId="urn:microsoft.com/office/officeart/2018/2/layout/IconVerticalSolidList"/>
    <dgm:cxn modelId="{7C830781-713A-486E-BD01-5BC95CA0311C}" type="presParOf" srcId="{0B58BC61-3D32-4721-86AC-95E2F73E0BF2}" destId="{1AFF06E3-8613-4D14-9F53-CAD175274E24}" srcOrd="2" destOrd="0" presId="urn:microsoft.com/office/officeart/2018/2/layout/IconVerticalSolidList"/>
    <dgm:cxn modelId="{45162BBB-5965-41AD-AFF8-25AC710C8BEC}" type="presParOf" srcId="{0B58BC61-3D32-4721-86AC-95E2F73E0BF2}" destId="{2D134160-99A4-48D0-8D1B-096F2FDA27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44CA8-5C39-47F6-ACC3-A9A908C4D199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76333-0645-4D95-8FB2-2D74DB3061E1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84520-1A1B-4050-8712-F81EDA3D39F0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Problem: Hospital operating rooms (ORs) have various aspects that make their modeling much more complex than simple systems.</a:t>
          </a:r>
        </a:p>
      </dsp:txBody>
      <dsp:txXfrm>
        <a:off x="1708430" y="275313"/>
        <a:ext cx="3054644" cy="1295909"/>
      </dsp:txXfrm>
    </dsp:sp>
    <dsp:sp modelId="{5269446E-1A6C-423B-A57D-3110D6FF3578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16E47-BD42-43BA-8DEB-FA59ADD2BAB9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A8662-66C6-4A33-8CBF-524DA82F0D28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Importance: ORs are areas that are constantly being utilized and are the locations of many life-saving and necessary surgeries.</a:t>
          </a:r>
        </a:p>
      </dsp:txBody>
      <dsp:txXfrm>
        <a:off x="6868929" y="275313"/>
        <a:ext cx="3054644" cy="1295909"/>
      </dsp:txXfrm>
    </dsp:sp>
    <dsp:sp modelId="{18EEB3F9-2499-4811-8E68-B15EAB99F2E2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2E577-E068-47DD-8DF4-A14F0A1FDF16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2E694-DC18-405C-93FB-156503147EBD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Scope: Identify variables that benefit the patient and hospitals running the ORs.</a:t>
          </a:r>
        </a:p>
      </dsp:txBody>
      <dsp:txXfrm>
        <a:off x="1708430" y="2214856"/>
        <a:ext cx="3054644" cy="1295909"/>
      </dsp:txXfrm>
    </dsp:sp>
    <dsp:sp modelId="{4CA33CDB-25C3-445D-B3C8-4A5A30424C28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44B6D-E19A-4102-976E-422F0006556D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53C0F-9197-4AB1-AD42-CF1F1F0DF0A8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Project focuses on accounting for physical layout, staffing and equipment quantities, and OR scheduling optimization to best achieve success. </a:t>
          </a:r>
        </a:p>
      </dsp:txBody>
      <dsp:txXfrm>
        <a:off x="6868929" y="2214856"/>
        <a:ext cx="3054644" cy="1295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DF4DF-30C9-4A75-8C73-F598818EFE18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65999-4DA3-4A7F-A325-D68E9A2F8D9B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81B4D-1243-4AB2-9C27-BA58CEBF5C9D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different constraints and on differing criteria </a:t>
          </a:r>
        </a:p>
      </dsp:txBody>
      <dsp:txXfrm>
        <a:off x="1085908" y="4413"/>
        <a:ext cx="5711766" cy="940180"/>
      </dsp:txXfrm>
    </dsp:sp>
    <dsp:sp modelId="{7B73958F-10F8-4F89-A5BD-04D14B7AC46D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E0B32-AFBF-45C4-88A0-2D2D338583A3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34322-FC38-440C-8770-9F7C23FB53A1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Multi-objective optimization focus with robust objective functions </a:t>
          </a:r>
        </a:p>
      </dsp:txBody>
      <dsp:txXfrm>
        <a:off x="1085908" y="1179639"/>
        <a:ext cx="5711766" cy="940180"/>
      </dsp:txXfrm>
    </dsp:sp>
    <dsp:sp modelId="{D5EF6197-9FDA-457B-BE21-0D9D803B64C4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15A9F-BB2C-45CE-B676-9D4CEE0C70B8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5C9F8-945A-4FEC-BCD4-7CE6E84B76C2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Factor in nuanced aspects of OR performance metrics</a:t>
          </a:r>
        </a:p>
      </dsp:txBody>
      <dsp:txXfrm>
        <a:off x="1085908" y="2354865"/>
        <a:ext cx="5711766" cy="940180"/>
      </dsp:txXfrm>
    </dsp:sp>
    <dsp:sp modelId="{90D80771-4D60-4160-A393-B6DA6A731CA7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D9D1B-A560-47C6-AEA5-F84E42433CC7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52147-DDBD-49C0-A108-5E0C6F35D605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Experiment to select the ideal OR schedule</a:t>
          </a:r>
        </a:p>
      </dsp:txBody>
      <dsp:txXfrm>
        <a:off x="1085908" y="3530091"/>
        <a:ext cx="5711766" cy="940180"/>
      </dsp:txXfrm>
    </dsp:sp>
    <dsp:sp modelId="{0C5D2EA8-F527-4716-A54F-656416B273B1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EB481-3FAC-4CA8-8096-5987B75E4985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34160-99A4-48D0-8D1B-096F2FDA27AF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Determine the ideal solution with optimized scheduling</a:t>
          </a:r>
        </a:p>
      </dsp:txBody>
      <dsp:txXfrm>
        <a:off x="1085908" y="4705317"/>
        <a:ext cx="5711766" cy="94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08616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751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779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62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642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647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15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292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306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084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34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4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health.2023.100144" TargetMode="External"/><Relationship Id="rId2" Type="http://schemas.openxmlformats.org/officeDocument/2006/relationships/hyperlink" Target="https://doi.org/10.1016/j.promfg.2017.07.02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07/s10916-023-01912-9" TargetMode="External"/><Relationship Id="rId4" Type="http://schemas.openxmlformats.org/officeDocument/2006/relationships/hyperlink" Target="https://doi.org/10.1016/j.orhc.2018.11.00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ea typeface="Calibri Light"/>
                <a:cs typeface="Calibri Light"/>
              </a:rPr>
              <a:t>OR Scheduling Model</a:t>
            </a:r>
            <a:endParaRPr lang="en-US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Caitlyn Barnwell and Michael </a:t>
            </a:r>
            <a:r>
              <a:rPr lang="en-US">
                <a:ea typeface="+mn-lt"/>
                <a:cs typeface="+mn-lt"/>
              </a:rPr>
              <a:t>Giannattasio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C8EF1-5B49-D729-F985-FE7F06B8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3FDC-3EE8-CB53-EA50-6C0499E7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247" y="332565"/>
            <a:ext cx="5812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Model Overview: Inpatient Flow</a:t>
            </a:r>
          </a:p>
        </p:txBody>
      </p:sp>
      <p:pic>
        <p:nvPicPr>
          <p:cNvPr id="4" name="Content Placeholder 3" descr="A screenshot of a computer flowchart&#10;&#10;Description automatically generated">
            <a:extLst>
              <a:ext uri="{FF2B5EF4-FFF2-40B4-BE49-F238E27FC236}">
                <a16:creationId xmlns:a16="http://schemas.microsoft.com/office/drawing/2014/main" id="{1B744AFF-D8EB-C491-2547-6692D6A49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06" r="-837" b="-629"/>
          <a:stretch/>
        </p:blipFill>
        <p:spPr>
          <a:xfrm>
            <a:off x="914736" y="25133"/>
            <a:ext cx="3228697" cy="6278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7CF38-F161-D7B1-2572-863F0E89E2F7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Move to Pre-Op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Prep Surgeon and Anesthesiologist 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Complete Pre-Op with RN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Move to OR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Move Bed to PACU while Procedure occurs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Pick-Up Patient and Move to PACU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Recover in PACU with Monitoring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Change and Escort to Exit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8DF6C-E58E-29E2-F624-0319F8EE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D61F-2A47-662C-412B-3267878D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962" y="259994"/>
            <a:ext cx="459135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Model Overview: Outpatient Flow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BF47D6-7A3B-5AF9-A653-CBF52A7FE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8" r="-518" b="1449"/>
          <a:stretch/>
        </p:blipFill>
        <p:spPr>
          <a:xfrm>
            <a:off x="1195473" y="-9447"/>
            <a:ext cx="2589101" cy="629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D39971-AAE4-6D7E-5873-7A2CB7531F57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Check-In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Change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Pre-Op Waiting Area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Pre-Op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Prep Surgeon and Anesthesiologist 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Complete Pre-Op with RN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Move to OR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Move Bed to PACU while Procedure occurs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Pick-Up Patient and Move to PACU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Recovet in PACU with Monitoring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Change and Escort to Exit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AAF6D-080C-81C7-7151-303102F9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5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72E9-02FD-051E-916A-70AB2149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247" y="332565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Model Overview: Emergency Surgery Patient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1A18B1-92F8-E33B-DF23-2AE1FFD99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669" b="-439"/>
          <a:stretch/>
        </p:blipFill>
        <p:spPr>
          <a:xfrm>
            <a:off x="500315" y="63395"/>
            <a:ext cx="4028018" cy="61123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C28BB0-B325-4B55-1049-D80B4619F480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Move to Pre-Op from Emergency Bed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Prep Surgeon and Anesthesiologist 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Complete Pre-Op with RN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Move to OR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Move Bed to PACU while Procedure occurs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o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Return Emergency Bed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Pick-Up Patient and Move to PACU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Recovet in PACU with Monitoring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Change and Escort to Exit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A2B29-7F97-A508-8C48-796F6AF9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7D34-FB01-8982-8874-8A2CB66C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02" y="977181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Dashboards &amp; Performance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Measures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2E97B5-F93D-16E0-CE78-193236251ABC}"/>
              </a:ext>
            </a:extLst>
          </p:cNvPr>
          <p:cNvSpPr>
            <a:spLocks/>
          </p:cNvSpPr>
          <p:nvPr/>
        </p:nvSpPr>
        <p:spPr>
          <a:xfrm>
            <a:off x="1218333" y="2112579"/>
            <a:ext cx="4796628" cy="76622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defTabSz="841248">
              <a:spcAft>
                <a:spcPts val="600"/>
              </a:spcAft>
            </a:pPr>
            <a:r>
              <a:rPr lang="en-US" sz="2400" b="1" kern="1200">
                <a:latin typeface="+mn-lt"/>
                <a:ea typeface="+mn-ea"/>
                <a:cs typeface="Calibri"/>
              </a:rPr>
              <a:t>OR Utilization:</a:t>
            </a:r>
            <a:endParaRPr lang="en-US" sz="2400" b="1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7BB2B-93FA-2DE3-ECC3-F81E463FB819}"/>
              </a:ext>
            </a:extLst>
          </p:cNvPr>
          <p:cNvSpPr>
            <a:spLocks/>
          </p:cNvSpPr>
          <p:nvPr/>
        </p:nvSpPr>
        <p:spPr>
          <a:xfrm>
            <a:off x="1218333" y="2878799"/>
            <a:ext cx="4796628" cy="3426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841248">
              <a:spcAft>
                <a:spcPts val="600"/>
              </a:spcAft>
              <a:buFont typeface="Arial"/>
              <a:buChar char="•"/>
            </a:pPr>
            <a:r>
              <a:rPr lang="en-US" sz="2000" kern="1200">
                <a:latin typeface="+mn-lt"/>
                <a:ea typeface="+mn-ea"/>
                <a:cs typeface="Calibri"/>
              </a:rPr>
              <a:t>Average of all OR utilization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44F64C-402E-5DF2-EC18-486CD3E0B60E}"/>
              </a:ext>
            </a:extLst>
          </p:cNvPr>
          <p:cNvSpPr>
            <a:spLocks/>
          </p:cNvSpPr>
          <p:nvPr/>
        </p:nvSpPr>
        <p:spPr>
          <a:xfrm>
            <a:off x="6177358" y="2112579"/>
            <a:ext cx="4820250" cy="76622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841248">
              <a:spcAft>
                <a:spcPts val="600"/>
              </a:spcAft>
            </a:pPr>
            <a:r>
              <a:rPr lang="en-US" sz="2400" b="1" kern="1200">
                <a:latin typeface="+mn-lt"/>
                <a:ea typeface="+mn-ea"/>
                <a:cs typeface="Calibri"/>
              </a:rPr>
              <a:t>Net Profit:</a:t>
            </a:r>
            <a:endParaRPr lang="en-US" sz="2400" b="1">
              <a:cs typeface="Calibri"/>
            </a:endParaRPr>
          </a:p>
        </p:txBody>
      </p:sp>
      <p:pic>
        <p:nvPicPr>
          <p:cNvPr id="8" name="Content Placeholder 7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D4BBE375-E2C2-00C2-B927-05D245E2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61" y="3774079"/>
            <a:ext cx="4482726" cy="1296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close-up of a number&#10;&#10;Description automatically generated">
            <a:extLst>
              <a:ext uri="{FF2B5EF4-FFF2-40B4-BE49-F238E27FC236}">
                <a16:creationId xmlns:a16="http://schemas.microsoft.com/office/drawing/2014/main" id="{1CF30CC2-E2E6-C63A-3EBA-942AF749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663" y="3688980"/>
            <a:ext cx="1942108" cy="1471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4FCCF31-063F-FE83-D38D-B8D58181B2D5}"/>
              </a:ext>
            </a:extLst>
          </p:cNvPr>
          <p:cNvSpPr>
            <a:spLocks/>
          </p:cNvSpPr>
          <p:nvPr/>
        </p:nvSpPr>
        <p:spPr>
          <a:xfrm>
            <a:off x="6090840" y="2878799"/>
            <a:ext cx="4796628" cy="3426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841248">
              <a:spcAft>
                <a:spcPts val="6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Computed Intrinsically in Model</a:t>
            </a:r>
          </a:p>
          <a:p>
            <a:pPr marL="285750" indent="-285750" defTabSz="841248">
              <a:spcAft>
                <a:spcPts val="6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Costs associated with employee count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CCAF72-DCEF-46D2-09D7-4D29F1F1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2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B720-1164-15C6-FB5D-93292A0A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689" y="365125"/>
            <a:ext cx="5340111" cy="1337658"/>
          </a:xfrm>
        </p:spPr>
        <p:txBody>
          <a:bodyPr>
            <a:normAutofit fontScale="90000"/>
          </a:bodyPr>
          <a:lstStyle/>
          <a:p>
            <a:pPr algn="r"/>
            <a:r>
              <a:rPr lang="en-US">
                <a:ea typeface="Calibri Light"/>
                <a:cs typeface="Calibri Light"/>
              </a:rPr>
              <a:t>OR Scheduling Optimization in Excel</a:t>
            </a:r>
            <a:endParaRPr lang="en-US"/>
          </a:p>
        </p:txBody>
      </p:sp>
      <p:pic>
        <p:nvPicPr>
          <p:cNvPr id="11" name="Content Placeholder 10" descr="A table with numbers and a yellow box&#10;&#10;Description automatically generated">
            <a:extLst>
              <a:ext uri="{FF2B5EF4-FFF2-40B4-BE49-F238E27FC236}">
                <a16:creationId xmlns:a16="http://schemas.microsoft.com/office/drawing/2014/main" id="{481C9D92-BA5B-FE0F-980C-B039FD779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05" y="4384390"/>
            <a:ext cx="10781695" cy="2185045"/>
          </a:xfrm>
          <a:ln>
            <a:solidFill>
              <a:schemeClr val="tx1"/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6621D6-4D41-E959-4306-46EEA325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22" y="364332"/>
            <a:ext cx="5430252" cy="38662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A1BE508E-3365-0DBC-BC75-6774C5E15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781" y="2462272"/>
            <a:ext cx="5283200" cy="63926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A3A8748-B10F-3DE7-09FC-056B02E405C4}"/>
              </a:ext>
            </a:extLst>
          </p:cNvPr>
          <p:cNvSpPr/>
          <p:nvPr/>
        </p:nvSpPr>
        <p:spPr>
          <a:xfrm>
            <a:off x="6283475" y="1971523"/>
            <a:ext cx="5793619" cy="16207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3ADA2C1-FD7C-179C-CB3C-BA11D29DADA8}"/>
              </a:ext>
            </a:extLst>
          </p:cNvPr>
          <p:cNvSpPr/>
          <p:nvPr/>
        </p:nvSpPr>
        <p:spPr>
          <a:xfrm rot="1800000">
            <a:off x="3378919" y="1609228"/>
            <a:ext cx="3084286" cy="1693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72DDAB-06D0-4C7F-8E04-0082BC47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7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B720-1164-15C6-FB5D-93292A0A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270045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OR Scheduling Optimization in Python</a:t>
            </a:r>
          </a:p>
        </p:txBody>
      </p:sp>
      <p:pic>
        <p:nvPicPr>
          <p:cNvPr id="6" name="Content Placeholder 5" descr="A chart with different colors and numbers&#10;&#10;Description automatically generated">
            <a:extLst>
              <a:ext uri="{FF2B5EF4-FFF2-40B4-BE49-F238E27FC236}">
                <a16:creationId xmlns:a16="http://schemas.microsoft.com/office/drawing/2014/main" id="{02DCB378-8A4E-0F1A-57C3-E04264B6D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998" y="581098"/>
            <a:ext cx="3144299" cy="2476136"/>
          </a:xfrm>
          <a:prstGeom prst="rect">
            <a:avLst/>
          </a:prstGeom>
        </p:spPr>
      </p:pic>
      <p:pic>
        <p:nvPicPr>
          <p:cNvPr id="8" name="Picture 7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A64D8DE5-8206-5729-F207-F40852D5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66" y="3218101"/>
            <a:ext cx="3122362" cy="2476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FDCB0B-0009-8F81-4922-6F7551310B06}"/>
              </a:ext>
            </a:extLst>
          </p:cNvPr>
          <p:cNvSpPr txBox="1"/>
          <p:nvPr/>
        </p:nvSpPr>
        <p:spPr>
          <a:xfrm>
            <a:off x="5144679" y="2198914"/>
            <a:ext cx="640506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Goal – ensure back-to-back scheduling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Format Data Properly 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ourier New" panose="020F0502020204030204" pitchFamily="34" charset="0"/>
              <a:buChar char="o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List[List of all Operations per Doctor [(room, operating time), … ], ...]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Define: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o"/>
            </a:pP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Makespan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Objective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o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Disjunctive Constraints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Optimal Solution Found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D44EA-4C13-DF49-CB01-6F7FE062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3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B272-C6FF-4AAC-87EA-0C8BBCF1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Verification and Validation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F54BA-987D-0046-5FF5-5C46F8B22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C4C26-F58A-9406-D059-7FD86F11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6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BC26-416E-4AF1-7AB2-D19D1F29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Verification vs. Validation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7DF9-8589-A927-7AD3-3BF907D67D4B}"/>
              </a:ext>
            </a:extLst>
          </p:cNvPr>
          <p:cNvSpPr>
            <a:spLocks/>
          </p:cNvSpPr>
          <p:nvPr/>
        </p:nvSpPr>
        <p:spPr>
          <a:xfrm>
            <a:off x="1298849" y="2098515"/>
            <a:ext cx="4647771" cy="378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Verified by Expert Simulator</a:t>
            </a:r>
          </a:p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Verified by 2 Internal Simulators</a:t>
            </a:r>
          </a:p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Patient Flow Diagrams Work as Expected</a:t>
            </a:r>
          </a:p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Patient Animation Works as Expected</a:t>
            </a:r>
          </a:p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No Errors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600"/>
              </a:spcAft>
            </a:pPr>
            <a:endParaRPr lang="en-US" sz="2000"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B206B-6BCA-82FC-F699-259C67B1E8D0}"/>
              </a:ext>
            </a:extLst>
          </p:cNvPr>
          <p:cNvSpPr>
            <a:spLocks/>
          </p:cNvSpPr>
          <p:nvPr/>
        </p:nvSpPr>
        <p:spPr>
          <a:xfrm>
            <a:off x="6118525" y="2098515"/>
            <a:ext cx="4770557" cy="378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en-US" sz="2000" kern="1200">
                <a:latin typeface="+mn-lt"/>
                <a:ea typeface="+mn-ea"/>
                <a:cs typeface="Calibri"/>
              </a:rPr>
              <a:t>High Face Validity</a:t>
            </a:r>
            <a:endParaRPr lang="en-US" sz="2000">
              <a:ea typeface="Calibri"/>
              <a:cs typeface="Calibri" panose="020F0502020204030204"/>
            </a:endParaRPr>
          </a:p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en-US" sz="2000" kern="1200">
                <a:latin typeface="+mn-lt"/>
                <a:ea typeface="+mn-ea"/>
                <a:cs typeface="Calibri"/>
              </a:rPr>
              <a:t>Structural Model Assumptions Valid</a:t>
            </a:r>
            <a:endParaRPr lang="en-US" sz="2000" kern="1200">
              <a:latin typeface="+mn-lt"/>
              <a:ea typeface="Calibri"/>
              <a:cs typeface="Calibri"/>
            </a:endParaRPr>
          </a:p>
          <a:p>
            <a:pPr marL="678815" lvl="1" indent="-285750" defTabSz="786384">
              <a:spcAft>
                <a:spcPts val="600"/>
              </a:spcAft>
              <a:buFont typeface="Courier New"/>
              <a:buChar char="o"/>
            </a:pPr>
            <a:r>
              <a:rPr lang="en-US" sz="2000" kern="1200">
                <a:latin typeface="+mn-lt"/>
                <a:ea typeface="+mn-ea"/>
                <a:cs typeface="Calibri"/>
              </a:rPr>
              <a:t>Different patient entrances</a:t>
            </a:r>
            <a:endParaRPr lang="en-US" sz="2000" kern="1200">
              <a:latin typeface="+mn-lt"/>
              <a:ea typeface="Calibri"/>
              <a:cs typeface="Calibri"/>
            </a:endParaRPr>
          </a:p>
          <a:p>
            <a:pPr marL="678815" lvl="1" indent="-285750" defTabSz="786384">
              <a:spcAft>
                <a:spcPts val="600"/>
              </a:spcAft>
              <a:buFont typeface="Courier New"/>
              <a:buChar char="o"/>
            </a:pPr>
            <a:r>
              <a:rPr lang="en-US" sz="2000" kern="1200">
                <a:latin typeface="+mn-lt"/>
                <a:ea typeface="+mn-ea"/>
                <a:cs typeface="Calibri"/>
              </a:rPr>
              <a:t>Patient flows for different patient types</a:t>
            </a:r>
            <a:endParaRPr lang="en-US" sz="2000" kern="1200">
              <a:latin typeface="+mn-lt"/>
              <a:ea typeface="Calibri"/>
              <a:cs typeface="Calibri"/>
            </a:endParaRPr>
          </a:p>
          <a:p>
            <a:pPr marL="678815" lvl="1" indent="-285750" defTabSz="786384">
              <a:spcAft>
                <a:spcPts val="600"/>
              </a:spcAft>
              <a:buFont typeface="Courier New"/>
              <a:buChar char="o"/>
            </a:pPr>
            <a:r>
              <a:rPr lang="en-US" sz="2000" kern="1200">
                <a:latin typeface="+mn-lt"/>
                <a:ea typeface="+mn-ea"/>
                <a:cs typeface="Calibri"/>
              </a:rPr>
              <a:t>Specific employee duties</a:t>
            </a:r>
            <a:endParaRPr lang="en-US" sz="2000" kern="1200">
              <a:latin typeface="+mn-lt"/>
              <a:ea typeface="Calibri"/>
              <a:cs typeface="Calibri"/>
            </a:endParaRPr>
          </a:p>
          <a:p>
            <a:pPr marL="678815" lvl="1" indent="-285750" defTabSz="786384">
              <a:spcAft>
                <a:spcPts val="600"/>
              </a:spcAft>
              <a:buFont typeface="Courier New"/>
              <a:buChar char="o"/>
            </a:pPr>
            <a:r>
              <a:rPr lang="en-US" sz="2000" kern="1200">
                <a:latin typeface="+mn-lt"/>
                <a:ea typeface="+mn-ea"/>
                <a:cs typeface="Calibri"/>
              </a:rPr>
              <a:t>Equipment available</a:t>
            </a:r>
            <a:endParaRPr lang="en-US" sz="2000" kern="1200">
              <a:latin typeface="+mn-lt"/>
              <a:ea typeface="Calibri"/>
              <a:cs typeface="Calibri"/>
            </a:endParaRPr>
          </a:p>
          <a:p>
            <a:pPr marL="285750" indent="-285750" defTabSz="786384">
              <a:spcAft>
                <a:spcPts val="600"/>
              </a:spcAft>
              <a:buFont typeface="Arial"/>
              <a:buChar char="•"/>
            </a:pPr>
            <a:r>
              <a:rPr lang="en-US" sz="2000" kern="1200">
                <a:latin typeface="+mn-lt"/>
                <a:ea typeface="+mn-ea"/>
                <a:cs typeface="Calibri"/>
              </a:rPr>
              <a:t>Validated by </a:t>
            </a:r>
            <a:r>
              <a:rPr lang="en-US" sz="2000" kern="1200" err="1">
                <a:latin typeface="+mn-lt"/>
                <a:ea typeface="+mn-ea"/>
                <a:cs typeface="Calibri"/>
              </a:rPr>
              <a:t>FlexSim</a:t>
            </a:r>
            <a:r>
              <a:rPr lang="en-US" sz="2000" kern="1200">
                <a:latin typeface="+mn-lt"/>
                <a:ea typeface="+mn-ea"/>
                <a:cs typeface="Calibri"/>
              </a:rPr>
              <a:t> OR Expert Simulators</a:t>
            </a:r>
            <a:endParaRPr lang="en-US" sz="2000" kern="1200">
              <a:latin typeface="+mn-lt"/>
              <a:ea typeface="Calibri"/>
              <a:cs typeface="Calibri"/>
            </a:endParaRPr>
          </a:p>
          <a:p>
            <a:pPr defTabSz="786384">
              <a:spcAft>
                <a:spcPts val="600"/>
              </a:spcAft>
            </a:pPr>
            <a:endParaRPr lang="en-US" sz="1720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0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41A45-A7CD-AAF0-A4EC-48946651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55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B272-C6FF-4AAC-87EA-0C8BBCF1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Experiments and Results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F54BA-987D-0046-5FF5-5C46F8B22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FB076-F101-2651-0751-C2B8E3A5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BC26-416E-4AF1-7AB2-D19D1F29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Key Performance Indicators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7DF9-8589-A927-7AD3-3BF907D67D4B}"/>
              </a:ext>
            </a:extLst>
          </p:cNvPr>
          <p:cNvSpPr>
            <a:spLocks/>
          </p:cNvSpPr>
          <p:nvPr/>
        </p:nvSpPr>
        <p:spPr>
          <a:xfrm>
            <a:off x="1101523" y="2045041"/>
            <a:ext cx="4243518" cy="16738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786384">
              <a:spcAft>
                <a:spcPts val="600"/>
              </a:spcAft>
            </a:pPr>
            <a:r>
              <a:rPr lang="en-US" sz="2400" b="1" kern="1200">
                <a:latin typeface="+mn-lt"/>
                <a:ea typeface="+mn-ea"/>
                <a:cs typeface="Calibri"/>
              </a:rPr>
              <a:t>OR Utilization:</a:t>
            </a:r>
            <a:r>
              <a:rPr lang="en-US" sz="2400" b="1">
                <a:cs typeface="Calibri"/>
              </a:rPr>
              <a:t> </a:t>
            </a:r>
            <a:endParaRPr lang="en-US" sz="2400" b="1" kern="1200">
              <a:latin typeface="+mn-lt"/>
              <a:cs typeface="Calibri"/>
            </a:endParaRPr>
          </a:p>
          <a:p>
            <a:pPr marL="735965" lvl="1" indent="-342900" defTabSz="786384">
              <a:spcAft>
                <a:spcPts val="600"/>
              </a:spcAft>
              <a:buFont typeface="Arial"/>
              <a:buChar char="•"/>
            </a:pPr>
            <a:r>
              <a:rPr lang="en-US" sz="2400" kern="1200">
                <a:latin typeface="+mn-lt"/>
                <a:ea typeface="+mn-ea"/>
                <a:cs typeface="Calibri"/>
              </a:rPr>
              <a:t>Percentage utilization of Operating Rooms</a:t>
            </a:r>
            <a:endParaRPr lang="en-US" sz="2400" kern="1200">
              <a:latin typeface="+mn-lt"/>
              <a:cs typeface="Calibri"/>
            </a:endParaRPr>
          </a:p>
          <a:p>
            <a:pPr marL="735965" lvl="1" indent="-342900" defTabSz="786384">
              <a:spcAft>
                <a:spcPts val="600"/>
              </a:spcAft>
              <a:buFont typeface="Arial"/>
              <a:buChar char="•"/>
            </a:pPr>
            <a:r>
              <a:rPr lang="en-US" sz="2400" kern="1200">
                <a:latin typeface="+mn-lt"/>
                <a:ea typeface="+mn-ea"/>
                <a:cs typeface="Calibri"/>
              </a:rPr>
              <a:t>Represents efficiency</a:t>
            </a:r>
            <a:endParaRPr lang="en-US" sz="2400" kern="1200">
              <a:latin typeface="+mn-lt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00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B206B-6BCA-82FC-F699-259C67B1E8D0}"/>
              </a:ext>
            </a:extLst>
          </p:cNvPr>
          <p:cNvSpPr>
            <a:spLocks/>
          </p:cNvSpPr>
          <p:nvPr/>
        </p:nvSpPr>
        <p:spPr>
          <a:xfrm>
            <a:off x="5488891" y="2045041"/>
            <a:ext cx="5180647" cy="2676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786384">
              <a:spcAft>
                <a:spcPts val="600"/>
              </a:spcAft>
            </a:pPr>
            <a:r>
              <a:rPr lang="en-US" sz="2400" b="1" kern="1200">
                <a:latin typeface="+mn-lt"/>
                <a:ea typeface="+mn-ea"/>
                <a:cs typeface="Calibri"/>
              </a:rPr>
              <a:t>Net Profit:</a:t>
            </a:r>
            <a:endParaRPr lang="en-US" sz="2400" b="1" kern="1200">
              <a:latin typeface="+mn-lt"/>
              <a:cs typeface="Calibri"/>
            </a:endParaRPr>
          </a:p>
          <a:p>
            <a:pPr marL="735965" lvl="1" indent="-342900" defTabSz="786384">
              <a:spcAft>
                <a:spcPts val="600"/>
              </a:spcAft>
              <a:buFont typeface="Arial"/>
              <a:buChar char="•"/>
            </a:pPr>
            <a:r>
              <a:rPr lang="en-US" sz="2400" kern="1200">
                <a:latin typeface="+mn-lt"/>
                <a:ea typeface="+mn-ea"/>
                <a:cs typeface="Calibri"/>
              </a:rPr>
              <a:t>Main business aspect</a:t>
            </a:r>
            <a:endParaRPr lang="en-US" sz="2400" kern="1200">
              <a:latin typeface="+mn-lt"/>
              <a:cs typeface="Calibri"/>
            </a:endParaRPr>
          </a:p>
          <a:p>
            <a:pPr marL="735965" lvl="1" indent="-342900" defTabSz="786384">
              <a:spcAft>
                <a:spcPts val="600"/>
              </a:spcAft>
              <a:buFont typeface="Arial"/>
              <a:buChar char="•"/>
            </a:pPr>
            <a:r>
              <a:rPr lang="en-US" sz="2400" kern="1200">
                <a:latin typeface="+mn-lt"/>
                <a:ea typeface="+mn-ea"/>
                <a:cs typeface="Calibri"/>
              </a:rPr>
              <a:t>Allows higher reinvestment into hospital equipment</a:t>
            </a:r>
            <a:endParaRPr lang="en-US" sz="2400" kern="1200">
              <a:latin typeface="+mn-lt"/>
              <a:cs typeface="Calibri"/>
            </a:endParaRPr>
          </a:p>
          <a:p>
            <a:pPr marL="735965" lvl="1" indent="-342900" defTabSz="786384">
              <a:spcAft>
                <a:spcPts val="600"/>
              </a:spcAft>
              <a:buFont typeface="Arial"/>
              <a:buChar char="•"/>
            </a:pPr>
            <a:r>
              <a:rPr lang="en-US" sz="2400" kern="1200">
                <a:latin typeface="+mn-lt"/>
                <a:ea typeface="+mn-ea"/>
                <a:cs typeface="Calibri"/>
              </a:rPr>
              <a:t>Factors in # of employees</a:t>
            </a:r>
            <a:endParaRPr lang="en-US" sz="2400" kern="1200">
              <a:latin typeface="+mn-lt"/>
              <a:cs typeface="Calibri"/>
            </a:endParaRPr>
          </a:p>
          <a:p>
            <a:pPr defTabSz="786384">
              <a:spcAft>
                <a:spcPts val="600"/>
              </a:spcAft>
            </a:pPr>
            <a:endParaRPr lang="en-US" sz="1720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0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A708D-1271-C125-D196-E9751108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B272-C6FF-4AAC-87EA-0C8BBCF1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Background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F54BA-987D-0046-5FF5-5C46F8B22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F93C-99D9-B68C-C08B-0F889D13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34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F628-4D0B-8864-189F-A2C3035B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28" y="761658"/>
            <a:ext cx="7988072" cy="956092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Staffing Scenarios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C1D3C-09AB-4D95-A717-11C4BCB1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964" y="3677306"/>
            <a:ext cx="10635331" cy="239871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>
                <a:cs typeface="Calibri"/>
              </a:rPr>
              <a:t>Scenario 1 is the base staffing structure with all maximum staffing levels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Scenario 3 is a curated staffing selection based on the staff utilizations observed in testing the model</a:t>
            </a:r>
            <a:endParaRPr lang="en-US">
              <a:ea typeface="Calibri"/>
              <a:cs typeface="Calibri"/>
            </a:endParaRPr>
          </a:p>
          <a:p>
            <a:pPr marL="383540" lvl="1"/>
            <a:r>
              <a:rPr lang="en-US" sz="2000">
                <a:cs typeface="Calibri"/>
              </a:rPr>
              <a:t>Aimed at estimating how many employees it would require in each category to make all staff-specific utilization rates higher.</a:t>
            </a:r>
            <a:endParaRPr lang="en-US" sz="2000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Scenario 2 is the midpoint of the two </a:t>
            </a:r>
            <a:endParaRPr lang="en-US">
              <a:ea typeface="Calibri"/>
              <a:cs typeface="Calibri"/>
            </a:endParaRPr>
          </a:p>
          <a:p>
            <a:pPr marL="383540" lvl="1"/>
            <a:r>
              <a:rPr lang="en-US" sz="2000">
                <a:cs typeface="Calibri"/>
              </a:rPr>
              <a:t>Computed using basic averaging</a:t>
            </a:r>
            <a:endParaRPr lang="en-US" sz="2000">
              <a:ea typeface="Calibri"/>
              <a:cs typeface="Calibri"/>
            </a:endParaRPr>
          </a:p>
        </p:txBody>
      </p:sp>
      <p:pic>
        <p:nvPicPr>
          <p:cNvPr id="5" name="Picture 4" descr="A white calendar with black text&#10;&#10;Description automatically generated">
            <a:extLst>
              <a:ext uri="{FF2B5EF4-FFF2-40B4-BE49-F238E27FC236}">
                <a16:creationId xmlns:a16="http://schemas.microsoft.com/office/drawing/2014/main" id="{B4269B7A-E21A-A3C1-21ED-9266F670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67" y="2040120"/>
            <a:ext cx="9875259" cy="13898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6383B-6078-8D9A-245B-6CDAC2A0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5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6B8738D-6184-4200-93C8-A38B49E39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DF628-4D0B-8864-189F-A2C3035B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ANOVA 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C1D3C-09AB-4D95-A717-11C4BCB1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Box-Cox transformation was applied to correct Q-Q plot tail behavior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F5EA6-18A2-741A-7555-49B38EAE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89436"/>
            <a:ext cx="5131653" cy="350402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B73017D-B127-4D47-BB33-0DA52359F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263A8-5ED1-FFC3-FD90-39FB04EE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87666"/>
            <a:ext cx="5118182" cy="350756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2B7B8EB-0638-43BD-9A64-62F95F505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1AD70F9-2AA8-40AD-81F2-0D7BC881C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06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95E83E-3C35-4C05-B1FC-CBF86CCB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6383B-6078-8D9A-245B-6CDAC2A0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E482DC-2269-4F26-9D2A-7E44B1A4CD85}" type="slidenum">
              <a:rPr lang="en-US"/>
              <a:pPr defTabSz="45720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5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CE731-8890-7E85-4BED-20238D5E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Net Profit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0DBA9-F311-3084-75EC-7EF0BB791BFF}"/>
              </a:ext>
            </a:extLst>
          </p:cNvPr>
          <p:cNvSpPr txBox="1"/>
          <p:nvPr/>
        </p:nvSpPr>
        <p:spPr>
          <a:xfrm>
            <a:off x="612687" y="2613695"/>
            <a:ext cx="3084844" cy="3335519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>
                <a:solidFill>
                  <a:srgbClr val="FFFFFF"/>
                </a:solidFill>
              </a:rPr>
              <a:t>Note: 305 replications for adequate statistical power</a:t>
            </a:r>
            <a:r>
              <a:rPr lang="en-US" sz="1400">
                <a:solidFill>
                  <a:srgbClr val="FFFFFF"/>
                </a:solidFill>
              </a:rPr>
              <a:t>​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CA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graph with blue squares and lines&#10;&#10;Description automatically generated">
            <a:extLst>
              <a:ext uri="{FF2B5EF4-FFF2-40B4-BE49-F238E27FC236}">
                <a16:creationId xmlns:a16="http://schemas.microsoft.com/office/drawing/2014/main" id="{245A9D50-8F16-DC42-A91B-3DE6C3E6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177136"/>
            <a:ext cx="6798082" cy="45037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F1E30-D3A1-8093-03B5-8F2746DD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E482DC-2269-4F26-9D2A-7E44B1A4CD8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77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CE731-8890-7E85-4BED-20238D5E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Net Profit Results</a:t>
            </a:r>
            <a:endParaRPr lang="en-US" sz="44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0DBA9-F311-3084-75EC-7EF0BB791BFF}"/>
              </a:ext>
            </a:extLst>
          </p:cNvPr>
          <p:cNvSpPr txBox="1"/>
          <p:nvPr/>
        </p:nvSpPr>
        <p:spPr>
          <a:xfrm>
            <a:off x="612687" y="2613695"/>
            <a:ext cx="3084844" cy="3335519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>
                <a:solidFill>
                  <a:srgbClr val="FFFFFF"/>
                </a:solidFill>
              </a:rPr>
              <a:t>Note: 305 replications for adequate statistical power</a:t>
            </a:r>
            <a:r>
              <a:rPr lang="en-US" sz="1400">
                <a:solidFill>
                  <a:srgbClr val="FFFFFF"/>
                </a:solidFill>
              </a:rPr>
              <a:t>​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CA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F1E30-D3A1-8093-03B5-8F2746DD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E482DC-2269-4F26-9D2A-7E44B1A4CD8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B824EE24-0066-014F-61D0-8930BC4E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724" y="603467"/>
            <a:ext cx="3299094" cy="2833155"/>
          </a:xfrm>
          <a:prstGeom prst="rect">
            <a:avLst/>
          </a:prstGeom>
        </p:spPr>
      </p:pic>
      <p:pic>
        <p:nvPicPr>
          <p:cNvPr id="10" name="Picture 9" descr="Inserting image...">
            <a:extLst>
              <a:ext uri="{FF2B5EF4-FFF2-40B4-BE49-F238E27FC236}">
                <a16:creationId xmlns:a16="http://schemas.microsoft.com/office/drawing/2014/main" id="{25AA9711-5F97-324A-95FC-F40768802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767" y="3490541"/>
            <a:ext cx="5028168" cy="28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23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CE731-8890-7E85-4BED-20238D5E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405686" cy="21306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OR Utilization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0DBA9-F311-3084-75EC-7EF0BB791BFF}"/>
              </a:ext>
            </a:extLst>
          </p:cNvPr>
          <p:cNvSpPr txBox="1"/>
          <p:nvPr/>
        </p:nvSpPr>
        <p:spPr>
          <a:xfrm>
            <a:off x="572582" y="2640432"/>
            <a:ext cx="3084844" cy="3335519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>
                <a:solidFill>
                  <a:srgbClr val="FFFFFF"/>
                </a:solidFill>
              </a:rPr>
              <a:t>Note: 305 replications for adequate statistical power</a:t>
            </a:r>
            <a:r>
              <a:rPr lang="en-US" sz="1400">
                <a:solidFill>
                  <a:srgbClr val="FFFFFF"/>
                </a:solidFill>
              </a:rPr>
              <a:t>​</a:t>
            </a:r>
            <a:endParaRPr lang="en-US" sz="1400">
              <a:solidFill>
                <a:srgbClr val="FFFFFF"/>
              </a:solidFill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C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graph with blue squares and lines&#10;&#10;Description automatically generated">
            <a:extLst>
              <a:ext uri="{FF2B5EF4-FFF2-40B4-BE49-F238E27FC236}">
                <a16:creationId xmlns:a16="http://schemas.microsoft.com/office/drawing/2014/main" id="{B6CE0F72-02F9-28F4-9378-4943F22C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185633"/>
            <a:ext cx="6798082" cy="44867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F1E30-D3A1-8093-03B5-8F2746DD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E482DC-2269-4F26-9D2A-7E44B1A4CD85}" type="slidenum">
              <a:rPr lang="en-US" dirty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56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CE731-8890-7E85-4BED-20238D5E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490099"/>
            <a:ext cx="3365580" cy="21573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OR Utilization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0DBA9-F311-3084-75EC-7EF0BB791BFF}"/>
              </a:ext>
            </a:extLst>
          </p:cNvPr>
          <p:cNvSpPr txBox="1"/>
          <p:nvPr/>
        </p:nvSpPr>
        <p:spPr>
          <a:xfrm>
            <a:off x="626055" y="2640432"/>
            <a:ext cx="3084844" cy="3335519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>
                <a:solidFill>
                  <a:srgbClr val="FFFFFF"/>
                </a:solidFill>
              </a:rPr>
              <a:t>Note: 305 replications for adequate statistical power</a:t>
            </a:r>
            <a:r>
              <a:rPr lang="en-US" sz="1400">
                <a:solidFill>
                  <a:srgbClr val="FFFFFF"/>
                </a:solidFill>
              </a:rPr>
              <a:t>​</a:t>
            </a:r>
            <a:endParaRPr lang="en-US" sz="1400">
              <a:solidFill>
                <a:srgbClr val="FFFFFF"/>
              </a:solidFill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CA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F1E30-D3A1-8093-03B5-8F2746DD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E482DC-2269-4F26-9D2A-7E44B1A4CD85}" type="slidenum">
              <a:rPr lang="en-US" dirty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9DF214A-4A9C-608C-9B42-2590459A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649" y="469782"/>
            <a:ext cx="4075244" cy="2926734"/>
          </a:xfrm>
          <a:prstGeom prst="rect">
            <a:avLst/>
          </a:prstGeom>
        </p:spPr>
      </p:pic>
      <p:pic>
        <p:nvPicPr>
          <p:cNvPr id="9" name="Picture 8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E5054660-6C91-75D5-6C64-40269FB73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003" y="3356856"/>
            <a:ext cx="5140745" cy="29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04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F688-D239-5A36-4015-B8794C9B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580" y="259994"/>
            <a:ext cx="6574972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Discussion of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8A45-5FF7-EF2B-1A89-51A4F1863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817" y="2198914"/>
            <a:ext cx="7203925" cy="3670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Optimized Scheduling Results:</a:t>
            </a:r>
          </a:p>
          <a:p>
            <a:pPr marL="383540" lvl="1"/>
            <a:r>
              <a:rPr lang="en-US">
                <a:cs typeface="Calibri"/>
              </a:rPr>
              <a:t>Significantly improved net profit and OR utilization across all scenarios</a:t>
            </a:r>
          </a:p>
          <a:p>
            <a:r>
              <a:rPr lang="en-US">
                <a:cs typeface="Calibri"/>
              </a:rPr>
              <a:t>Optimal Solution:</a:t>
            </a:r>
          </a:p>
          <a:p>
            <a:pPr marL="383540" lvl="1"/>
            <a:r>
              <a:rPr lang="en-US">
                <a:cs typeface="Calibri"/>
              </a:rPr>
              <a:t>Maximize net profit -&gt; staffing scenario 3 with OR-scheduling optimized</a:t>
            </a:r>
          </a:p>
          <a:p>
            <a:pPr marL="383540" lvl="1"/>
            <a:r>
              <a:rPr lang="en-US">
                <a:cs typeface="Calibri"/>
              </a:rPr>
              <a:t>Maximize OR utilization -&gt; staffing scenario 2 with OR-scheduling optimized</a:t>
            </a:r>
          </a:p>
          <a:p>
            <a:pPr marL="383540" lvl="1"/>
            <a:r>
              <a:rPr lang="en-US">
                <a:cs typeface="Calibri"/>
              </a:rPr>
              <a:t>No need for TOPSIS, universal winner</a:t>
            </a:r>
          </a:p>
          <a:p>
            <a:pPr marL="383540" lvl="1"/>
            <a:endParaRPr lang="en-US">
              <a:cs typeface="Calibri"/>
            </a:endParaRPr>
          </a:p>
          <a:p>
            <a:pPr marL="566420" lvl="2"/>
            <a:endParaRPr lang="en-US">
              <a:cs typeface="Calibri"/>
            </a:endParaRPr>
          </a:p>
          <a:p>
            <a:pPr marL="566420" lvl="2"/>
            <a:endParaRPr lang="en-US">
              <a:cs typeface="Calibri"/>
            </a:endParaRPr>
          </a:p>
          <a:p>
            <a:pPr marL="383540" lvl="1"/>
            <a:endParaRPr lang="en-US">
              <a:cs typeface="Calibri"/>
            </a:endParaRP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FDA168FD-9960-EE9F-1213-09AE40EC9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7" r="26668" b="-2"/>
          <a:stretch/>
        </p:blipFill>
        <p:spPr>
          <a:xfrm>
            <a:off x="1226666" y="2200367"/>
            <a:ext cx="2755506" cy="3669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0AA17-F2B2-C3A8-85F3-8E9C837A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24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6A69D6-ED29-6B99-DDDB-92983234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Literature Review and Future Improvements</a:t>
            </a:r>
          </a:p>
        </p:txBody>
      </p:sp>
      <p:pic>
        <p:nvPicPr>
          <p:cNvPr id="22" name="Graphic 21" descr="Upward trend">
            <a:extLst>
              <a:ext uri="{FF2B5EF4-FFF2-40B4-BE49-F238E27FC236}">
                <a16:creationId xmlns:a16="http://schemas.microsoft.com/office/drawing/2014/main" id="{253FBED3-F541-BC9D-6961-F8FDB8A6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B637F1-4FEF-70AB-9FF9-B2A00BE3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1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E1A5-C2BF-D659-101D-3BD0C8B0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1" y="257950"/>
            <a:ext cx="6574972" cy="1450757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Literature Review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575D-F0F2-2BDF-DE83-9DB27F13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420" y="1989476"/>
            <a:ext cx="9012479" cy="43150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cs typeface="Calibri"/>
              </a:rPr>
              <a:t>Blocking minimization model for OR scheduling to minimize time in-between surgery blocks </a:t>
            </a:r>
            <a:r>
              <a:rPr lang="en-US" sz="1800">
                <a:ea typeface="+mn-lt"/>
                <a:cs typeface="+mn-lt"/>
              </a:rPr>
              <a:t>(Abedini et al., 2017).</a:t>
            </a:r>
            <a:endParaRPr lang="en-US">
              <a:ea typeface="+mn-lt"/>
              <a:cs typeface="+mn-lt"/>
            </a:endParaRPr>
          </a:p>
          <a:p>
            <a:pPr marL="383540" lvl="1"/>
            <a:r>
              <a:rPr lang="en-US">
                <a:cs typeface="Calibri"/>
              </a:rPr>
              <a:t>Significant improvement over the base models</a:t>
            </a:r>
          </a:p>
          <a:p>
            <a:pPr marL="383540" lvl="1"/>
            <a:r>
              <a:rPr lang="en-US">
                <a:cs typeface="Calibri"/>
              </a:rPr>
              <a:t>This could potentially be implemented to further increase scheduling optimization by considering different constraints in the solution</a:t>
            </a:r>
          </a:p>
          <a:p>
            <a:r>
              <a:rPr lang="en-US" sz="1800">
                <a:cs typeface="Calibri"/>
              </a:rPr>
              <a:t>Robust optimization model based on the target max wait time for each patient’s acuity level (Maleki et al., 2023).</a:t>
            </a:r>
          </a:p>
          <a:p>
            <a:pPr marL="383540" lvl="1"/>
            <a:r>
              <a:rPr lang="en-US">
                <a:cs typeface="Calibri"/>
              </a:rPr>
              <a:t>Low acuity patients do not wait for unreasonable amounts of time while high acuity patients are receiving treatment</a:t>
            </a:r>
          </a:p>
          <a:p>
            <a:pPr marL="383540" lvl="1"/>
            <a:r>
              <a:rPr lang="en-US">
                <a:cs typeface="Calibri"/>
              </a:rPr>
              <a:t>Suggested improvement over the traditional deterministic method of mixed integer programming</a:t>
            </a:r>
            <a:r>
              <a:rPr lang="en-US">
                <a:solidFill>
                  <a:srgbClr val="404040"/>
                </a:solidFill>
                <a:cs typeface="Calibri"/>
              </a:rPr>
              <a:t> </a:t>
            </a: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pPr marL="383540" lvl="1"/>
            <a:r>
              <a:rPr lang="en-US">
                <a:cs typeface="Calibri"/>
              </a:rPr>
              <a:t>While this task does not have patient acuities, the block vs. add-on represents a similar sort of patient acuity, so loosening the priority of block scheduling might result in increased OR-utilization rates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4" descr="Piles of paperwork">
            <a:extLst>
              <a:ext uri="{FF2B5EF4-FFF2-40B4-BE49-F238E27FC236}">
                <a16:creationId xmlns:a16="http://schemas.microsoft.com/office/drawing/2014/main" id="{CFF69ADF-41F7-25DE-2ABD-E2AB76FD5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3" r="19639" b="2"/>
          <a:stretch/>
        </p:blipFill>
        <p:spPr>
          <a:xfrm>
            <a:off x="549333" y="2466462"/>
            <a:ext cx="2332173" cy="31009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8A15-CB76-35DF-3701-AE76D57A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9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E1A5-C2BF-D659-101D-3BD0C8B0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366807"/>
            <a:ext cx="6574972" cy="1450757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Literature Review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575D-F0F2-2BDF-DE83-9DB27F13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152" y="2017485"/>
            <a:ext cx="9344780" cy="41297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cs typeface="Calibri"/>
              </a:rPr>
              <a:t>Understanding the metrics used to quantify operating room performance in literature such as throughput, utilization, and times </a:t>
            </a:r>
            <a:r>
              <a:rPr lang="en-US" sz="1800">
                <a:solidFill>
                  <a:srgbClr val="404040"/>
                </a:solidFill>
                <a:cs typeface="Calibri"/>
              </a:rPr>
              <a:t>(Schouten et al., 2023).</a:t>
            </a:r>
          </a:p>
          <a:p>
            <a:pPr marL="383540" lvl="1"/>
            <a:r>
              <a:rPr lang="en-US">
                <a:cs typeface="Calibri"/>
              </a:rPr>
              <a:t>Heavy focuses on specific metrics results in unwanted sacrifices in other aspects</a:t>
            </a:r>
          </a:p>
          <a:p>
            <a:pPr marL="383540" lvl="1"/>
            <a:r>
              <a:rPr lang="en-US">
                <a:cs typeface="Calibri"/>
              </a:rPr>
              <a:t>A more complex objective function could be developed to factor in multiple of these criteria in decision-making and find a more robust, long-term solution to the scheduling problem</a:t>
            </a:r>
            <a:endParaRPr lang="en-US">
              <a:ea typeface="Calibri"/>
              <a:cs typeface="Calibri"/>
            </a:endParaRPr>
          </a:p>
          <a:p>
            <a:r>
              <a:rPr lang="en-US" sz="1800">
                <a:cs typeface="Calibri"/>
              </a:rPr>
              <a:t>MILP model for scheduling focused on optimizing with respect to 4 criteria </a:t>
            </a:r>
            <a:r>
              <a:rPr lang="en-US" sz="1800">
                <a:solidFill>
                  <a:srgbClr val="404040"/>
                </a:solidFill>
                <a:cs typeface="Calibri"/>
              </a:rPr>
              <a:t>(Marques et al., 2019)</a:t>
            </a:r>
            <a:r>
              <a:rPr lang="en-US" sz="1800">
                <a:cs typeface="Calibri"/>
              </a:rPr>
              <a:t>:</a:t>
            </a:r>
          </a:p>
          <a:p>
            <a:pPr marL="383540" lvl="1"/>
            <a:r>
              <a:rPr lang="en-US">
                <a:cs typeface="Calibri"/>
              </a:rPr>
              <a:t>Level the daily number of patients sent to each hospitalization unit</a:t>
            </a:r>
          </a:p>
          <a:p>
            <a:pPr marL="383540" lvl="1"/>
            <a:r>
              <a:rPr lang="en-US">
                <a:cs typeface="Calibri"/>
              </a:rPr>
              <a:t>Concentrate surgeons from the same specialty as much as possible in the same room</a:t>
            </a:r>
          </a:p>
          <a:p>
            <a:pPr marL="383540" lvl="1"/>
            <a:r>
              <a:rPr lang="en-US">
                <a:cs typeface="Calibri"/>
              </a:rPr>
              <a:t>Assign surgical specialties to OR time blocks when the maximum number of surgeons are available</a:t>
            </a:r>
          </a:p>
          <a:p>
            <a:pPr marL="383540" lvl="1"/>
            <a:r>
              <a:rPr lang="en-US">
                <a:cs typeface="Calibri"/>
              </a:rPr>
              <a:t>Assign to each surgeon or surgical specialty an amount of OR time as close as possible to the median time used during the previous trimester</a:t>
            </a:r>
            <a:endParaRPr lang="en-US">
              <a:ea typeface="Calibri"/>
              <a:cs typeface="Calibri"/>
            </a:endParaRPr>
          </a:p>
          <a:p>
            <a:pPr marL="383540" lvl="1"/>
            <a:r>
              <a:rPr lang="en-US">
                <a:cs typeface="Calibri"/>
              </a:rPr>
              <a:t>Apply a similar multi-objective approach to increase overall performance of the OR</a:t>
            </a:r>
            <a:endParaRPr lang="en-US" sz="1600">
              <a:ea typeface="Calibri"/>
              <a:cs typeface="Calibri"/>
            </a:endParaRPr>
          </a:p>
          <a:p>
            <a:endParaRPr lang="en-US" sz="1000">
              <a:cs typeface="Calibri"/>
            </a:endParaRPr>
          </a:p>
        </p:txBody>
      </p:sp>
      <p:pic>
        <p:nvPicPr>
          <p:cNvPr id="5" name="Picture 4" descr="Piles of paperwork">
            <a:extLst>
              <a:ext uri="{FF2B5EF4-FFF2-40B4-BE49-F238E27FC236}">
                <a16:creationId xmlns:a16="http://schemas.microsoft.com/office/drawing/2014/main" id="{CFF69ADF-41F7-25DE-2ABD-E2AB76FD5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7" r="21095" b="2"/>
          <a:stretch/>
        </p:blipFill>
        <p:spPr>
          <a:xfrm>
            <a:off x="392094" y="2623699"/>
            <a:ext cx="2283793" cy="29195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B4838-CFAA-21C4-1C53-C64D54B5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6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4C82-25CB-2F42-7C4F-7ADE0463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Problem Overview</a:t>
            </a:r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3DBDC327-5D5F-E8A8-09A5-01A6EAECA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25870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1D28BCFE-6D02-2C52-EF02-420C97C8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46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AE1A5-C2BF-D659-101D-3BD0C8B0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Future Suggestions</a:t>
            </a:r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8DA107F-F88E-A1BB-3DFF-FFD2A2466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63648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33754C1D-E7D8-90E9-6B61-C94BAB71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8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B272-C6FF-4AAC-87EA-0C8BBCF1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F54BA-987D-0046-5FF5-5C46F8B22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2F944-2195-8ADB-6833-A6AF07CB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42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C7C7-254D-E774-1A47-77969C7E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E219-77A8-8600-EFBC-5B16D9A6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Abedini, A., Li, W., &amp; Ye, H. (2017). An Optimization Model for Operating Room Scheduling to Reduce Blocking Across the Perioperative Process. </a:t>
            </a:r>
            <a:r>
              <a:rPr lang="en-US" sz="1800" i="1">
                <a:solidFill>
                  <a:srgbClr val="000000"/>
                </a:solidFill>
                <a:latin typeface="Calibri"/>
                <a:cs typeface="Calibri"/>
              </a:rPr>
              <a:t>Procedia Manufacturing</a:t>
            </a: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, </a:t>
            </a:r>
            <a:r>
              <a:rPr lang="en-US" sz="1800" i="1">
                <a:solidFill>
                  <a:srgbClr val="000000"/>
                </a:solidFill>
                <a:latin typeface="Calibri"/>
                <a:cs typeface="Calibri"/>
              </a:rPr>
              <a:t>10</a:t>
            </a: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, 60–70.  </a:t>
            </a:r>
            <a:r>
              <a:rPr lang="en-US" sz="1800" u="sng">
                <a:latin typeface="Calibri"/>
                <a:cs typeface="Calibri"/>
                <a:hlinkClick r:id="rId2"/>
              </a:rPr>
              <a:t>https://doi.org/10.1016/j.promfg.2017.07.022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Maleki, A., </a:t>
            </a:r>
            <a:r>
              <a:rPr lang="en-US" sz="18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Hosseininesaz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H., &amp; </a:t>
            </a:r>
            <a:r>
              <a:rPr lang="en-US" sz="18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Jasemi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M. (2023). A comparative analysis of the efficient operating room scheduling models using robust optimization and upper partial moment. </a:t>
            </a:r>
            <a:r>
              <a:rPr lang="en-US" sz="1800" i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Healthcare Analytics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 </a:t>
            </a:r>
            <a:r>
              <a:rPr lang="en-US" sz="1800" i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100144. </a:t>
            </a:r>
            <a:r>
              <a:rPr lang="en-US" sz="1800" u="sng">
                <a:latin typeface="Calibri"/>
                <a:ea typeface="Calibri"/>
                <a:cs typeface="Calibri"/>
                <a:hlinkClick r:id="rId3"/>
              </a:rPr>
              <a:t>https://doi.org/10.1016/j.health.2023.100144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Marques, I., </a:t>
            </a:r>
            <a:r>
              <a:rPr lang="en-US" sz="18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Captivo</a:t>
            </a:r>
            <a:r>
              <a:rPr lang="en-US" sz="1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, M. E., &amp; Barros, N. (2019). Optimizing the master surgery schedule in a private  hospital. </a:t>
            </a:r>
            <a:r>
              <a:rPr lang="en-US" sz="1800" i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Operations Research for Health Care</a:t>
            </a:r>
            <a:r>
              <a:rPr lang="en-US" sz="1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, </a:t>
            </a:r>
            <a:r>
              <a:rPr lang="en-US" sz="1800" i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20</a:t>
            </a:r>
            <a:r>
              <a:rPr lang="en-US" sz="18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, 11–24. </a:t>
            </a:r>
            <a:r>
              <a:rPr lang="en-US" sz="1800" u="sng">
                <a:latin typeface="Calibri"/>
                <a:ea typeface="+mn-lt"/>
                <a:cs typeface="Calibri"/>
                <a:hlinkClick r:id="rId4"/>
              </a:rPr>
              <a:t>https://doi.org/10.1016/</a:t>
            </a:r>
            <a:r>
              <a:rPr lang="en-US" sz="1800" u="sng">
                <a:ea typeface="+mn-lt"/>
                <a:cs typeface="+mn-lt"/>
                <a:hlinkClick r:id="rId4"/>
              </a:rPr>
              <a:t>j.orhc.2018.11.002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Schouten, A. M., Flipse, S. M., van Nieuwenhuizen, K. E., Jansen, F. W., van der </a:t>
            </a:r>
            <a:r>
              <a:rPr lang="en-US" sz="18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Eijk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A. C., &amp; van den  </a:t>
            </a:r>
            <a:r>
              <a:rPr lang="en-US" sz="18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Dobbelsteen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J. J. (2023). Operating Room Performance Optimization Metrics: A Systematic Review. </a:t>
            </a:r>
            <a:r>
              <a:rPr lang="en-US" sz="1800" i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Journal of Medical Systems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 </a:t>
            </a:r>
            <a:r>
              <a:rPr lang="en-US" sz="1800" i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47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(1). </a:t>
            </a:r>
            <a:r>
              <a:rPr lang="en-US" sz="1800" u="sng">
                <a:latin typeface="Calibri"/>
                <a:ea typeface="Calibri"/>
                <a:cs typeface="Calibri"/>
                <a:hlinkClick r:id="rId5"/>
              </a:rPr>
              <a:t>https://doi.org/10.1007/s10916-023-01912-9</a:t>
            </a:r>
            <a:endParaRPr lang="en-US" sz="1800">
              <a:ea typeface="+mn-lt"/>
              <a:cs typeface="+mn-lt"/>
            </a:endParaRPr>
          </a:p>
          <a:p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US" sz="14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E6709-09EA-DBE3-7260-3EF00BC1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C197-1E19-CD18-FB66-A04B1DAF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Problem Formulation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D877-DBD7-805F-33FA-BA38B820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374" y="2293258"/>
            <a:ext cx="7737082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lvl="1"/>
            <a:r>
              <a:rPr lang="en-US" sz="2000">
                <a:cs typeface="Calibri"/>
              </a:rPr>
              <a:t>Human assumptions (lack of sick days, consistent work effort, continued cooperation of patients, etc.):</a:t>
            </a:r>
          </a:p>
          <a:p>
            <a:pPr marL="566420" lvl="2"/>
            <a:r>
              <a:rPr lang="en-US" sz="1600">
                <a:cs typeface="Calibri"/>
              </a:rPr>
              <a:t>Positive and negative impacts represented by variance</a:t>
            </a:r>
          </a:p>
          <a:p>
            <a:pPr marL="383540" lvl="1"/>
            <a:r>
              <a:rPr lang="en-US" sz="2000">
                <a:cs typeface="Calibri"/>
              </a:rPr>
              <a:t>Data assumptions:</a:t>
            </a:r>
          </a:p>
          <a:p>
            <a:pPr marL="566420" lvl="2"/>
            <a:r>
              <a:rPr lang="en-US" sz="1600">
                <a:cs typeface="Calibri"/>
              </a:rPr>
              <a:t>Rigorously checked and verified by simulators and OR staff to be accurate</a:t>
            </a:r>
          </a:p>
          <a:p>
            <a:pPr marL="383540" lvl="1"/>
            <a:r>
              <a:rPr lang="en-US" sz="2000">
                <a:cs typeface="Calibri"/>
              </a:rPr>
              <a:t>Model assumptions:</a:t>
            </a:r>
          </a:p>
          <a:p>
            <a:pPr marL="566420" lvl="2"/>
            <a:r>
              <a:rPr lang="en-US" sz="1600">
                <a:cs typeface="Calibri"/>
              </a:rPr>
              <a:t>Carefully developed and sufficiently complex model will give insight to the OR patient flow and provides enhanced decision-making capabilities</a:t>
            </a:r>
          </a:p>
          <a:p>
            <a:pPr marL="383540" lvl="1"/>
            <a:r>
              <a:rPr lang="en-US" sz="2000">
                <a:cs typeface="Calibri"/>
              </a:rPr>
              <a:t>Optimal solution exists: </a:t>
            </a:r>
          </a:p>
          <a:p>
            <a:pPr marL="566420" lvl="2"/>
            <a:r>
              <a:rPr lang="en-US" sz="1600">
                <a:cs typeface="Calibri"/>
              </a:rPr>
              <a:t>Current literature shows drastic improvements in OR performance based on implementation of staff and schedule optimization methods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012B42EC-F425-E707-D55E-D1BCFDD3D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51" r="1" b="1"/>
          <a:stretch/>
        </p:blipFill>
        <p:spPr>
          <a:xfrm>
            <a:off x="8835406" y="2292543"/>
            <a:ext cx="2301812" cy="25505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90681-5498-8703-84A8-37620E17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2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B272-C6FF-4AAC-87EA-0C8BBCF1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Building the Model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F54BA-987D-0046-5FF5-5C46F8B22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BB1BE-0AB7-05C0-BB46-A32CACDF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B65F-3A9B-8012-2CE8-DB84FB3A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628" y="272089"/>
            <a:ext cx="3690257" cy="1450757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Model Layout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5ADCC82-6808-A658-CCF0-B4143CC6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b="1">
                <a:cs typeface="Calibri"/>
              </a:rPr>
              <a:t>Main Aspects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9 PACU Beds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2 Dressing Rooms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4 Pre-Op Beds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3 Operating Rooms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Gurneys to more accurately simulate transporting patients into the hospital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Various stations for the staff on the floor</a:t>
            </a:r>
          </a:p>
        </p:txBody>
      </p:sp>
      <p:pic>
        <p:nvPicPr>
          <p:cNvPr id="4" name="Content Placeholder 3" descr="A diagram of a hospital&#10;&#10;Description automatically generated">
            <a:extLst>
              <a:ext uri="{FF2B5EF4-FFF2-40B4-BE49-F238E27FC236}">
                <a16:creationId xmlns:a16="http://schemas.microsoft.com/office/drawing/2014/main" id="{8879E307-2EB8-0A13-EF47-0252AD977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0" r="197" b="274"/>
          <a:stretch/>
        </p:blipFill>
        <p:spPr>
          <a:xfrm>
            <a:off x="633999" y="997605"/>
            <a:ext cx="6777244" cy="48632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A3E51-A307-A6CA-A175-77F7C48B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1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4AA4-61C2-3B65-EB98-9EF46D32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85" y="1030955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Excel Inputs for the Model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333CE96-5184-5094-94BD-A822F45F4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04" y="2358693"/>
            <a:ext cx="8220075" cy="1638300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D7753C3-7724-316D-4003-C7028750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590654"/>
            <a:ext cx="8200102" cy="14006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F7DCFD-5C07-C29A-684F-B881C54D1360}"/>
              </a:ext>
            </a:extLst>
          </p:cNvPr>
          <p:cNvSpPr txBox="1"/>
          <p:nvPr/>
        </p:nvSpPr>
        <p:spPr>
          <a:xfrm>
            <a:off x="8617857" y="2322285"/>
            <a:ext cx="319314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 panose="020F0502020204030204"/>
              </a:rPr>
              <a:t>Unalterable Inputs: </a:t>
            </a:r>
          </a:p>
          <a:p>
            <a:r>
              <a:rPr lang="en-US" sz="2000" b="1">
                <a:cs typeface="Calibri" panose="020F0502020204030204"/>
              </a:rPr>
              <a:t>Cells Shaded in Pink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Calibri" panose="020F0502020204030204"/>
              </a:rPr>
              <a:t>Defining case information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Calibri" panose="020F0502020204030204"/>
              </a:rPr>
              <a:t>Various time distributions and values for the case</a:t>
            </a:r>
          </a:p>
          <a:p>
            <a:pPr marL="285750" indent="-285750">
              <a:buFont typeface="Arial"/>
              <a:buChar char="•"/>
            </a:pPr>
            <a:endParaRPr lang="en-US" sz="2000">
              <a:cs typeface="Calibri" panose="020F0502020204030204"/>
            </a:endParaRPr>
          </a:p>
          <a:p>
            <a:r>
              <a:rPr lang="en-US" sz="2000" b="1">
                <a:cs typeface="Calibri" panose="020F0502020204030204"/>
              </a:rPr>
              <a:t>Changeable Inputs:</a:t>
            </a:r>
          </a:p>
          <a:p>
            <a:r>
              <a:rPr lang="en-US" sz="2000" b="1">
                <a:cs typeface="Calibri" panose="020F0502020204030204"/>
              </a:rPr>
              <a:t>Unshaded Cells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Calibri" panose="020F0502020204030204"/>
              </a:rPr>
              <a:t>OR location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Calibri" panose="020F0502020204030204"/>
              </a:rPr>
              <a:t>Scheduling order of the chosen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87F58B-0E97-93C3-73C2-A387DB56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3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320B-8AF5-9675-F932-AC31B8EE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449178"/>
            <a:ext cx="6463301" cy="1322888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Parameter Creation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1FE998-D0C2-E756-0563-0D3B7242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206391"/>
            <a:ext cx="7557139" cy="33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Staff parameter table created in the Toolbox</a:t>
            </a:r>
          </a:p>
          <a:p>
            <a:r>
              <a:rPr lang="en-US" sz="2000">
                <a:cs typeface="Calibri"/>
              </a:rPr>
              <a:t>By creating parameters, the values can vary depending on the desired scenario</a:t>
            </a:r>
          </a:p>
          <a:p>
            <a:r>
              <a:rPr lang="en-US" sz="2000">
                <a:cs typeface="Calibri"/>
              </a:rPr>
              <a:t>Values based on a reference to the corresponding created staff group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cs typeface="Calibri"/>
              </a:rPr>
              <a:t>Pre-Op: 1-3 Nurses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cs typeface="Calibri"/>
              </a:rPr>
              <a:t>Circulation: 2-5 Nurses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cs typeface="Calibri"/>
              </a:rPr>
              <a:t>Scrub: 2-5 Nurses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cs typeface="Calibri"/>
              </a:rPr>
              <a:t>PACU: 2-5 Nurses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cs typeface="Calibri"/>
              </a:rPr>
              <a:t>Maintenance: 1-3 Nurses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600">
              <a:cs typeface="Calibri"/>
            </a:endParaRPr>
          </a:p>
        </p:txBody>
      </p:sp>
      <p:pic>
        <p:nvPicPr>
          <p:cNvPr id="5" name="Picture 4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D6346DC4-9C1A-8179-B4B9-FA39C7D43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711" y="726488"/>
            <a:ext cx="3122261" cy="3248136"/>
          </a:xfrm>
          <a:prstGeom prst="rect">
            <a:avLst/>
          </a:prstGeom>
        </p:spPr>
      </p:pic>
      <p:pic>
        <p:nvPicPr>
          <p:cNvPr id="4" name="Content Placeholder 3" descr="A screenshot of a table&#10;&#10;Description automatically generated">
            <a:extLst>
              <a:ext uri="{FF2B5EF4-FFF2-40B4-BE49-F238E27FC236}">
                <a16:creationId xmlns:a16="http://schemas.microsoft.com/office/drawing/2014/main" id="{DF0CC4BC-D0BE-0BEA-6424-797086D43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72" y="4218978"/>
            <a:ext cx="6899786" cy="13264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2A715-034D-452C-2DA0-7EA328D0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8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EDDB-4F10-220B-F784-D97C6CE2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 Light"/>
                <a:ea typeface="Calibri Light"/>
                <a:cs typeface="Calibri Light"/>
              </a:rPr>
              <a:t>Model Overview: Arrivals</a:t>
            </a:r>
            <a:endParaRPr lang="en-US">
              <a:latin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65748B-625D-A035-6F1B-68A9DE0F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Two types of arrivals are created: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Emergency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Scheduled</a:t>
            </a:r>
          </a:p>
          <a:p>
            <a:r>
              <a:rPr lang="en-US">
                <a:cs typeface="Calibri"/>
              </a:rPr>
              <a:t>Information pulled from Global Lookup Tables to create token labels.</a:t>
            </a:r>
          </a:p>
          <a:p>
            <a:r>
              <a:rPr lang="en-US">
                <a:cs typeface="Calibri"/>
              </a:rPr>
              <a:t>Patient created and token labels used to assign values to the patient.</a:t>
            </a:r>
          </a:p>
          <a:p>
            <a:r>
              <a:rPr lang="en-US">
                <a:cs typeface="Calibri"/>
              </a:rPr>
              <a:t>Hospital gowns or normal clothes assigned to patient depending on type.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Content Placeholder 3" descr="A diagram of a patient arrival&#10;&#10;Description automatically generated">
            <a:extLst>
              <a:ext uri="{FF2B5EF4-FFF2-40B4-BE49-F238E27FC236}">
                <a16:creationId xmlns:a16="http://schemas.microsoft.com/office/drawing/2014/main" id="{AA6BCB44-BD18-6C7E-8D6F-F0243BB05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31" r="-308" b="-386"/>
          <a:stretch/>
        </p:blipFill>
        <p:spPr>
          <a:xfrm>
            <a:off x="7084781" y="1916318"/>
            <a:ext cx="4980817" cy="39389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AEDBA-5618-135D-E958-AD30B16C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925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Retrospect</vt:lpstr>
      <vt:lpstr>OR Scheduling Model</vt:lpstr>
      <vt:lpstr>Background</vt:lpstr>
      <vt:lpstr>Problem Overview</vt:lpstr>
      <vt:lpstr>Problem Formulation Assumptions</vt:lpstr>
      <vt:lpstr>Building the Model</vt:lpstr>
      <vt:lpstr>Model Layout</vt:lpstr>
      <vt:lpstr>Excel Inputs for the Model</vt:lpstr>
      <vt:lpstr>Parameter Creation</vt:lpstr>
      <vt:lpstr>Model Overview: Arrivals</vt:lpstr>
      <vt:lpstr>Model Overview: Inpatient Flow</vt:lpstr>
      <vt:lpstr>Model Overview: Outpatient Flow</vt:lpstr>
      <vt:lpstr>Model Overview: Emergency Surgery Patient Flow</vt:lpstr>
      <vt:lpstr>Dashboards &amp; Performance Measures</vt:lpstr>
      <vt:lpstr>OR Scheduling Optimization in Excel</vt:lpstr>
      <vt:lpstr>OR Scheduling Optimization in Python</vt:lpstr>
      <vt:lpstr>Verification and Validation</vt:lpstr>
      <vt:lpstr>Verification vs. Validation Methods</vt:lpstr>
      <vt:lpstr>Experiments and Results</vt:lpstr>
      <vt:lpstr>Key Performance Indicators (KPIs)</vt:lpstr>
      <vt:lpstr>Staffing Scenarios</vt:lpstr>
      <vt:lpstr>ANOVA Assumptions</vt:lpstr>
      <vt:lpstr>Net Profit Results</vt:lpstr>
      <vt:lpstr>Net Profit Results</vt:lpstr>
      <vt:lpstr>OR Utilization Results</vt:lpstr>
      <vt:lpstr>OR Utilization Results</vt:lpstr>
      <vt:lpstr>Discussion of Results</vt:lpstr>
      <vt:lpstr>Literature Review and Future Improvements</vt:lpstr>
      <vt:lpstr>Literature Review</vt:lpstr>
      <vt:lpstr>Literature Review</vt:lpstr>
      <vt:lpstr>Future Suggestions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2023-11-30T17:10:09Z</dcterms:created>
  <dcterms:modified xsi:type="dcterms:W3CDTF">2024-06-20T01:52:27Z</dcterms:modified>
</cp:coreProperties>
</file>