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4"/>
  </p:notesMasterIdLst>
  <p:sldIdLst>
    <p:sldId id="258" r:id="rId3"/>
    <p:sldId id="256" r:id="rId4"/>
    <p:sldId id="270" r:id="rId5"/>
    <p:sldId id="277" r:id="rId6"/>
    <p:sldId id="271" r:id="rId7"/>
    <p:sldId id="272" r:id="rId8"/>
    <p:sldId id="288" r:id="rId9"/>
    <p:sldId id="276" r:id="rId10"/>
    <p:sldId id="273" r:id="rId11"/>
    <p:sldId id="278" r:id="rId12"/>
    <p:sldId id="279" r:id="rId13"/>
    <p:sldId id="274" r:id="rId14"/>
    <p:sldId id="280" r:id="rId15"/>
    <p:sldId id="281" r:id="rId16"/>
    <p:sldId id="275" r:id="rId17"/>
    <p:sldId id="282" r:id="rId18"/>
    <p:sldId id="283" r:id="rId19"/>
    <p:sldId id="285" r:id="rId20"/>
    <p:sldId id="286" r:id="rId21"/>
    <p:sldId id="287"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74" d="100"/>
          <a:sy n="74"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181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Artificial neural networks or connectionist systems are computing systems vaguely inspired by the biological neural networks that constitute animal brains. Such systems "learn" to perform tasks by considering examples, generally without being programmed with any task-specific rules. For example, in image recognition, they might learn to identify images that contain cats by analyzing example images that have been manually labeled as "cat" or "no cat" and using the results to identify cats in other images. They do this without any prior knowledge about cats, e.g., that they have fur, tails, whiskers and cat-like faces. Instead, they automatically generate identifying characteristics from the learning material that they process.</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IJCNN 2015, AI 2016, ICANN 2014, IEEE CEC 2015, ICONIP 2015, ICASSP 2016, GECCO 2016, ISCAS 2016, IEEE SMC 2016, MM 2015, ICCE 2015, AAAI 2016, WCCI 2016, ICCS 2014, BioMed 2014, IJCAI 2016, IROS 2015, ICPR 2016, ICME 2016, ICML 2016, ICT 2015, NIPS 2015, IGARSS 2016, RA 2014, ICC 2016, CP 2015, ICIP 2015, ICRA 2016, ISNN 2015, GLOBECOM 2015, CDC 2015, Interspeech 2015, CC 2015, ICIS 2015, ICARCV 2014, CCECE 2015, CHI 2016, ETFA 2016, IA 2014, European Conference on Artificial Intelligence (ECAI) 2016, SIN 2015, ECAL 2015, AMT 2014, ICAISC 2015, EUROCON 2015, ICDM 2015, KDD 2016, SEA 2015, DAS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955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56057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50067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20147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67467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0947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7574507" cy="3330055"/>
          </a:xfrm>
        </p:spPr>
        <p:txBody>
          <a:bodyPr anchor="t">
            <a:normAutofit/>
          </a:bodyPr>
          <a:lstStyle/>
          <a:p>
            <a:r>
              <a:rPr lang="en-US" dirty="0">
                <a:solidFill>
                  <a:srgbClr val="FFFFFF"/>
                </a:solidFill>
              </a:rPr>
              <a:t>IMAGE RECOCNITION using  neural network</a:t>
            </a:r>
          </a:p>
        </p:txBody>
      </p:sp>
      <p:sp>
        <p:nvSpPr>
          <p:cNvPr id="3" name="Content Placeholder 2"/>
          <p:cNvSpPr>
            <a:spLocks noGrp="1"/>
          </p:cNvSpPr>
          <p:nvPr>
            <p:ph type="subTitle" idx="1"/>
          </p:nvPr>
        </p:nvSpPr>
        <p:spPr>
          <a:xfrm>
            <a:off x="1965278" y="4462818"/>
            <a:ext cx="7574507" cy="1640983"/>
          </a:xfrm>
        </p:spPr>
        <p:txBody>
          <a:bodyPr anchor="t">
            <a:normAutofit/>
          </a:bodyPr>
          <a:lstStyle/>
          <a:p>
            <a:r>
              <a:rPr lang="en-US" sz="3600" dirty="0">
                <a:solidFill>
                  <a:srgbClr val="3D3D3D"/>
                </a:solidFill>
              </a:rPr>
              <a:t>Rooms of the house </a:t>
            </a:r>
            <a:endParaRPr sz="3600" dirty="0">
              <a:solidFill>
                <a:srgbClr val="3D3D3D"/>
              </a:solidFill>
            </a:endParaRPr>
          </a:p>
        </p:txBody>
      </p:sp>
    </p:spTree>
    <p:extLst>
      <p:ext uri="{BB962C8B-B14F-4D97-AF65-F5344CB8AC3E}">
        <p14:creationId xmlns:p14="http://schemas.microsoft.com/office/powerpoint/2010/main" val="338843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2FE8-F241-4344-948F-DE5FF00A7A0B}"/>
              </a:ext>
            </a:extLst>
          </p:cNvPr>
          <p:cNvSpPr>
            <a:spLocks noGrp="1"/>
          </p:cNvSpPr>
          <p:nvPr>
            <p:ph type="title"/>
          </p:nvPr>
        </p:nvSpPr>
        <p:spPr>
          <a:xfrm>
            <a:off x="838200" y="680664"/>
            <a:ext cx="10515600" cy="822263"/>
          </a:xfrm>
        </p:spPr>
        <p:txBody>
          <a:bodyPr>
            <a:normAutofit fontScale="90000"/>
          </a:bodyPr>
          <a:lstStyle/>
          <a:p>
            <a:r>
              <a:rPr lang="en-CH" sz="3100" dirty="0"/>
              <a:t>Key steps</a:t>
            </a:r>
            <a:br>
              <a:rPr lang="en-CH" dirty="0"/>
            </a:br>
            <a:endParaRPr lang="en-CH" dirty="0"/>
          </a:p>
        </p:txBody>
      </p:sp>
      <p:sp>
        <p:nvSpPr>
          <p:cNvPr id="3" name="Content Placeholder 2">
            <a:extLst>
              <a:ext uri="{FF2B5EF4-FFF2-40B4-BE49-F238E27FC236}">
                <a16:creationId xmlns:a16="http://schemas.microsoft.com/office/drawing/2014/main" id="{67D53DE0-71A7-462D-A2A6-42CC0D7E825F}"/>
              </a:ext>
            </a:extLst>
          </p:cNvPr>
          <p:cNvSpPr>
            <a:spLocks noGrp="1"/>
          </p:cNvSpPr>
          <p:nvPr>
            <p:ph idx="1"/>
          </p:nvPr>
        </p:nvSpPr>
        <p:spPr>
          <a:xfrm>
            <a:off x="838200" y="1625936"/>
            <a:ext cx="10515600" cy="4351338"/>
          </a:xfrm>
        </p:spPr>
        <p:txBody>
          <a:bodyPr>
            <a:normAutofit fontScale="70000" lnSpcReduction="20000"/>
          </a:bodyPr>
          <a:lstStyle/>
          <a:p>
            <a:pPr marL="0" indent="0">
              <a:buNone/>
            </a:pPr>
            <a:r>
              <a:rPr lang="en-US" sz="2000" u="sng" dirty="0"/>
              <a:t>Scope</a:t>
            </a:r>
          </a:p>
          <a:p>
            <a:pPr marL="0" indent="0">
              <a:buNone/>
            </a:pPr>
            <a:r>
              <a:rPr lang="en-US" sz="2000" dirty="0"/>
              <a:t>	</a:t>
            </a:r>
            <a:r>
              <a:rPr lang="en-CH" sz="2000" dirty="0"/>
              <a:t>We want to </a:t>
            </a:r>
            <a:r>
              <a:rPr lang="en-US" sz="2000" dirty="0"/>
              <a:t>estimate</a:t>
            </a:r>
            <a:r>
              <a:rPr lang="en-CH" sz="2000" dirty="0"/>
              <a:t> the </a:t>
            </a:r>
            <a:r>
              <a:rPr lang="en-CH" sz="2000" b="1" dirty="0"/>
              <a:t>w</a:t>
            </a:r>
            <a:r>
              <a:rPr lang="en-CH" sz="2000" dirty="0"/>
              <a:t> and</a:t>
            </a:r>
            <a:r>
              <a:rPr lang="en-CH" sz="2000" b="1" dirty="0"/>
              <a:t> </a:t>
            </a:r>
            <a:r>
              <a:rPr lang="en-US" sz="2000" b="1" dirty="0"/>
              <a:t>b</a:t>
            </a:r>
            <a:r>
              <a:rPr lang="en-CH" sz="2000" b="1" dirty="0"/>
              <a:t> </a:t>
            </a:r>
            <a:r>
              <a:rPr lang="en-US" sz="2000" b="1" dirty="0"/>
              <a:t>(</a:t>
            </a:r>
            <a:r>
              <a:rPr lang="en-US" sz="2000" dirty="0"/>
              <a:t>weights and bias respectively)</a:t>
            </a:r>
            <a:r>
              <a:rPr lang="en-CH" sz="2000" dirty="0"/>
              <a:t> that minimize the cost function. First we initialize </a:t>
            </a:r>
            <a:r>
              <a:rPr lang="en-US" sz="2000" dirty="0"/>
              <a:t>them 	then recalculate them in order to minimize some loss (or cost) function we have defined.</a:t>
            </a:r>
            <a:endParaRPr lang="en-US" sz="2000" u="sng" dirty="0"/>
          </a:p>
          <a:p>
            <a:pPr marL="0" indent="0">
              <a:buNone/>
            </a:pPr>
            <a:r>
              <a:rPr lang="en-US" sz="2000" u="sng" dirty="0"/>
              <a:t>Step 1: </a:t>
            </a:r>
            <a:r>
              <a:rPr lang="en-CH" sz="2000" u="sng" dirty="0"/>
              <a:t>Initialize the parameters of the model</a:t>
            </a:r>
            <a:endParaRPr lang="en-US" sz="2000" u="sng" dirty="0"/>
          </a:p>
          <a:p>
            <a:pPr marL="0" indent="0">
              <a:buNone/>
            </a:pPr>
            <a:r>
              <a:rPr lang="en-US" sz="2000" dirty="0"/>
              <a:t>	Firstly we </a:t>
            </a:r>
            <a:r>
              <a:rPr lang="en-CH" sz="2000" dirty="0"/>
              <a:t>initialize the </a:t>
            </a:r>
            <a:r>
              <a:rPr lang="en-US" sz="2000" dirty="0"/>
              <a:t>weights and bias to some random values (or zeros)</a:t>
            </a:r>
            <a:endParaRPr lang="en-US" sz="2000" u="sng" dirty="0"/>
          </a:p>
          <a:p>
            <a:pPr marL="0" indent="0">
              <a:buNone/>
            </a:pPr>
            <a:r>
              <a:rPr lang="en-US" sz="2000" u="sng" dirty="0"/>
              <a:t>Step 2: </a:t>
            </a:r>
            <a:r>
              <a:rPr lang="en-CH" sz="2000" u="sng" dirty="0"/>
              <a:t>Forward propagation </a:t>
            </a:r>
            <a:endParaRPr lang="en-CH" sz="2000" dirty="0"/>
          </a:p>
          <a:p>
            <a:pPr marL="0" indent="0">
              <a:buNone/>
            </a:pPr>
            <a:r>
              <a:rPr lang="en-US" sz="2000" dirty="0"/>
              <a:t>	Generate predictions using the parameters, that is we apply the weights and bias in our activation function to make our 	estimation </a:t>
            </a:r>
            <a:r>
              <a:rPr lang="en-US" sz="2000" dirty="0" err="1"/>
              <a:t>Y_hat</a:t>
            </a:r>
            <a:endParaRPr lang="en-US" sz="2000" u="sng" dirty="0"/>
          </a:p>
          <a:p>
            <a:pPr marL="0" indent="0">
              <a:buNone/>
            </a:pPr>
            <a:r>
              <a:rPr lang="en-US" sz="2000" u="sng" dirty="0"/>
              <a:t>Step 3: Gradient descent</a:t>
            </a:r>
          </a:p>
          <a:p>
            <a:pPr marL="0" indent="0">
              <a:buNone/>
            </a:pPr>
            <a:r>
              <a:rPr lang="en-US" sz="2000" dirty="0"/>
              <a:t>	Calculate the gradients by taking the derivative of the cost function on w and b</a:t>
            </a:r>
            <a:endParaRPr lang="en-US" sz="2000" u="sng" dirty="0"/>
          </a:p>
          <a:p>
            <a:pPr marL="0" indent="0">
              <a:buNone/>
            </a:pPr>
            <a:r>
              <a:rPr lang="en-US" sz="2000" u="sng" dirty="0"/>
              <a:t>Step 4: Backward propagation</a:t>
            </a:r>
          </a:p>
          <a:p>
            <a:pPr marL="0" indent="0">
              <a:buNone/>
            </a:pPr>
            <a:r>
              <a:rPr lang="en-US" sz="2000" dirty="0"/>
              <a:t>	Apply our gradients in a backward manner to calculate the new weights and bias</a:t>
            </a:r>
          </a:p>
          <a:p>
            <a:pPr marL="0" indent="0">
              <a:buNone/>
            </a:pPr>
            <a:r>
              <a:rPr lang="en-CH" sz="2000" u="sng" dirty="0"/>
              <a:t>Use the learned parameters to make predictions (on the test set)</a:t>
            </a:r>
            <a:endParaRPr lang="en-US" sz="2000" u="sng" dirty="0"/>
          </a:p>
          <a:p>
            <a:pPr marL="0" indent="0">
              <a:buNone/>
            </a:pPr>
            <a:r>
              <a:rPr lang="en-US" sz="2000" dirty="0"/>
              <a:t>	Apply steps 2 – 4 for as many iterations we want</a:t>
            </a:r>
          </a:p>
          <a:p>
            <a:pPr marL="0" indent="0">
              <a:buNone/>
            </a:pPr>
            <a:r>
              <a:rPr lang="en-US" sz="2000" u="sng" dirty="0"/>
              <a:t>Step 5: Prediction accuracy</a:t>
            </a:r>
          </a:p>
          <a:p>
            <a:pPr marL="0" indent="0">
              <a:buNone/>
            </a:pPr>
            <a:r>
              <a:rPr lang="en-US" sz="2000" dirty="0"/>
              <a:t>	Apply the final weights and bias to our test set and calculate the accuracy metrics</a:t>
            </a:r>
          </a:p>
          <a:p>
            <a:endParaRPr lang="en-CH" dirty="0"/>
          </a:p>
          <a:p>
            <a:pPr marL="0" indent="0">
              <a:buNone/>
            </a:pPr>
            <a:endParaRPr lang="en-US" b="1" u="sng" dirty="0"/>
          </a:p>
          <a:p>
            <a:pPr marL="0" indent="0">
              <a:buNone/>
            </a:pPr>
            <a:endParaRPr lang="en-US" b="1" u="sng" dirty="0"/>
          </a:p>
          <a:p>
            <a:pPr marL="0" indent="0">
              <a:buNone/>
            </a:pPr>
            <a:endParaRPr lang="en-CH" b="1" dirty="0"/>
          </a:p>
          <a:p>
            <a:pPr marL="0" indent="0">
              <a:buNone/>
            </a:pPr>
            <a:endParaRPr lang="en-CH" u="sng" dirty="0"/>
          </a:p>
        </p:txBody>
      </p:sp>
    </p:spTree>
    <p:extLst>
      <p:ext uri="{BB962C8B-B14F-4D97-AF65-F5344CB8AC3E}">
        <p14:creationId xmlns:p14="http://schemas.microsoft.com/office/powerpoint/2010/main" val="298501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10F2-FCC5-4A3B-8150-C21B3253C332}"/>
              </a:ext>
            </a:extLst>
          </p:cNvPr>
          <p:cNvSpPr>
            <a:spLocks noGrp="1"/>
          </p:cNvSpPr>
          <p:nvPr>
            <p:ph type="title"/>
          </p:nvPr>
        </p:nvSpPr>
        <p:spPr>
          <a:xfrm>
            <a:off x="648929" y="629267"/>
            <a:ext cx="3505495" cy="763116"/>
          </a:xfrm>
        </p:spPr>
        <p:txBody>
          <a:bodyPr vert="horz" lIns="91440" tIns="45720" rIns="91440" bIns="45720" rtlCol="0" anchor="ctr">
            <a:normAutofit/>
          </a:bodyPr>
          <a:lstStyle/>
          <a:p>
            <a:r>
              <a:rPr lang="en-US" sz="2800" dirty="0">
                <a:solidFill>
                  <a:schemeClr val="tx1"/>
                </a:solidFill>
                <a:latin typeface="+mj-lt"/>
                <a:cs typeface="+mj-cs"/>
              </a:rPr>
              <a:t>Results</a:t>
            </a:r>
            <a:r>
              <a:rPr lang="en-US" sz="4400" kern="1200" dirty="0">
                <a:solidFill>
                  <a:schemeClr val="tx1"/>
                </a:solidFill>
                <a:latin typeface="+mj-lt"/>
                <a:ea typeface="+mj-ea"/>
                <a:cs typeface="+mj-cs"/>
              </a:rPr>
              <a:t> </a:t>
            </a:r>
          </a:p>
        </p:txBody>
      </p:sp>
      <p:sp>
        <p:nvSpPr>
          <p:cNvPr id="3" name="Content Placeholder 2">
            <a:extLst>
              <a:ext uri="{FF2B5EF4-FFF2-40B4-BE49-F238E27FC236}">
                <a16:creationId xmlns:a16="http://schemas.microsoft.com/office/drawing/2014/main" id="{FD232952-5CFE-4E7D-A138-0F07C62E432D}"/>
              </a:ext>
            </a:extLst>
          </p:cNvPr>
          <p:cNvSpPr>
            <a:spLocks noGrp="1"/>
          </p:cNvSpPr>
          <p:nvPr>
            <p:ph idx="1"/>
          </p:nvPr>
        </p:nvSpPr>
        <p:spPr>
          <a:xfrm>
            <a:off x="648930" y="1907152"/>
            <a:ext cx="3505494" cy="3785419"/>
          </a:xfrm>
        </p:spPr>
        <p:txBody>
          <a:bodyPr vert="horz" lIns="91440" tIns="45720" rIns="91440" bIns="45720" rtlCol="0">
            <a:normAutofit/>
          </a:bodyPr>
          <a:lstStyle/>
          <a:p>
            <a:r>
              <a:rPr lang="en-US" sz="2000" dirty="0">
                <a:solidFill>
                  <a:schemeClr val="tx1"/>
                </a:solidFill>
                <a:latin typeface="+mn-lt"/>
                <a:cs typeface="+mn-cs"/>
              </a:rPr>
              <a:t>The train accuracy varies from 87 to 94%</a:t>
            </a:r>
          </a:p>
          <a:p>
            <a:r>
              <a:rPr lang="en-US" sz="2000" dirty="0">
                <a:solidFill>
                  <a:schemeClr val="tx1"/>
                </a:solidFill>
                <a:latin typeface="+mn-lt"/>
                <a:cs typeface="+mn-cs"/>
              </a:rPr>
              <a:t>The test accuracy varies from 63 to 90%</a:t>
            </a:r>
          </a:p>
          <a:p>
            <a:r>
              <a:rPr lang="en-US" sz="2000" dirty="0">
                <a:solidFill>
                  <a:schemeClr val="tx1"/>
                </a:solidFill>
                <a:latin typeface="+mn-lt"/>
                <a:cs typeface="+mn-cs"/>
              </a:rPr>
              <a:t>The room with the worst results is kitchen</a:t>
            </a:r>
          </a:p>
          <a:p>
            <a:r>
              <a:rPr lang="en-US" sz="2000" dirty="0">
                <a:solidFill>
                  <a:schemeClr val="tx1"/>
                </a:solidFill>
                <a:latin typeface="+mn-lt"/>
                <a:cs typeface="+mn-cs"/>
              </a:rPr>
              <a:t>The room with the best results is bedroom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3F3733-E59D-4AA4-958B-9EB85B24E22A}"/>
              </a:ext>
            </a:extLst>
          </p:cNvPr>
          <p:cNvPicPr/>
          <p:nvPr/>
        </p:nvPicPr>
        <p:blipFill>
          <a:blip r:embed="rId3"/>
          <a:stretch>
            <a:fillRect/>
          </a:stretch>
        </p:blipFill>
        <p:spPr>
          <a:xfrm>
            <a:off x="5608319" y="1907152"/>
            <a:ext cx="5614835" cy="2890477"/>
          </a:xfrm>
          <a:prstGeom prst="rect">
            <a:avLst/>
          </a:prstGeom>
          <a:solidFill>
            <a:srgbClr val="FFFFFF">
              <a:shade val="85000"/>
            </a:srgbClr>
          </a:solidFill>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4405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6D212-E045-4AF3-8008-3E16B2C890B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dirty="0">
                <a:solidFill>
                  <a:schemeClr val="bg1"/>
                </a:solidFill>
                <a:latin typeface="+mj-lt"/>
                <a:cs typeface="+mj-cs"/>
              </a:rPr>
              <a:t>Neural Network with hidden layer </a:t>
            </a:r>
            <a:br>
              <a:rPr lang="en-US" sz="2800" b="1" kern="1200" dirty="0">
                <a:solidFill>
                  <a:srgbClr val="FFFFFF"/>
                </a:solidFill>
                <a:latin typeface="+mj-lt"/>
                <a:ea typeface="+mj-ea"/>
                <a:cs typeface="+mj-cs"/>
              </a:rPr>
            </a:br>
            <a:endParaRPr lang="en-US" sz="28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0B13BC39-8951-40F8-9353-6209379909D7}"/>
              </a:ext>
            </a:extLst>
          </p:cNvPr>
          <p:cNvPicPr>
            <a:picLocks noGrp="1"/>
          </p:cNvPicPr>
          <p:nvPr>
            <p:ph idx="1"/>
          </p:nvPr>
        </p:nvPicPr>
        <p:blipFill>
          <a:blip r:embed="rId2"/>
          <a:stretch>
            <a:fillRect/>
          </a:stretch>
        </p:blipFill>
        <p:spPr>
          <a:xfrm>
            <a:off x="4312170" y="961812"/>
            <a:ext cx="6641059" cy="4930987"/>
          </a:xfrm>
          <a:prstGeom prst="rect">
            <a:avLst/>
          </a:prstGeom>
        </p:spPr>
      </p:pic>
    </p:spTree>
    <p:extLst>
      <p:ext uri="{BB962C8B-B14F-4D97-AF65-F5344CB8AC3E}">
        <p14:creationId xmlns:p14="http://schemas.microsoft.com/office/powerpoint/2010/main" val="404659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8D3B-D8D9-4E45-A313-14C095A026BC}"/>
              </a:ext>
            </a:extLst>
          </p:cNvPr>
          <p:cNvSpPr>
            <a:spLocks noGrp="1"/>
          </p:cNvSpPr>
          <p:nvPr>
            <p:ph type="title"/>
          </p:nvPr>
        </p:nvSpPr>
        <p:spPr/>
        <p:txBody>
          <a:bodyPr/>
          <a:lstStyle/>
          <a:p>
            <a:r>
              <a:rPr lang="en-US" sz="2800" dirty="0">
                <a:solidFill>
                  <a:schemeClr val="tx1"/>
                </a:solidFill>
                <a:latin typeface="+mj-lt"/>
                <a:cs typeface="+mj-cs"/>
              </a:rPr>
              <a:t>Analysis</a:t>
            </a:r>
            <a:r>
              <a:rPr lang="en-US" dirty="0"/>
              <a:t> </a:t>
            </a:r>
            <a:endParaRPr lang="en-CH" dirty="0"/>
          </a:p>
        </p:txBody>
      </p:sp>
      <p:sp>
        <p:nvSpPr>
          <p:cNvPr id="3" name="Content Placeholder 2">
            <a:extLst>
              <a:ext uri="{FF2B5EF4-FFF2-40B4-BE49-F238E27FC236}">
                <a16:creationId xmlns:a16="http://schemas.microsoft.com/office/drawing/2014/main" id="{E4C2A37B-433E-4D34-A8A2-429222D33AC7}"/>
              </a:ext>
            </a:extLst>
          </p:cNvPr>
          <p:cNvSpPr>
            <a:spLocks noGrp="1"/>
          </p:cNvSpPr>
          <p:nvPr>
            <p:ph idx="1"/>
          </p:nvPr>
        </p:nvSpPr>
        <p:spPr/>
        <p:txBody>
          <a:bodyPr/>
          <a:lstStyle/>
          <a:p>
            <a:pPr marL="0" indent="0">
              <a:buNone/>
            </a:pPr>
            <a:r>
              <a:rPr lang="en-US" dirty="0"/>
              <a:t>A</a:t>
            </a:r>
            <a:r>
              <a:rPr lang="en-CH" dirty="0"/>
              <a:t> neural network is a collection of neurons connected by synapses.</a:t>
            </a:r>
            <a:endParaRPr lang="en-US" dirty="0"/>
          </a:p>
          <a:p>
            <a:pPr marL="0" indent="0">
              <a:buNone/>
            </a:pPr>
            <a:r>
              <a:rPr lang="en-CH" dirty="0"/>
              <a:t>This collection is organized into three main layers: the input layer, the hidden layer, and the output layer. </a:t>
            </a:r>
            <a:endParaRPr lang="en-US" dirty="0"/>
          </a:p>
          <a:p>
            <a:pPr marL="0" indent="0">
              <a:buNone/>
            </a:pPr>
            <a:r>
              <a:rPr lang="en-US" dirty="0"/>
              <a:t>We</a:t>
            </a:r>
            <a:r>
              <a:rPr lang="en-CH" dirty="0"/>
              <a:t> can have many hidden layers</a:t>
            </a:r>
            <a:r>
              <a:rPr lang="en-US" dirty="0"/>
              <a:t>, in our analysis we will add one hidden layer with </a:t>
            </a:r>
            <a:r>
              <a:rPr lang="en-CH" dirty="0"/>
              <a:t>5 neurons.</a:t>
            </a:r>
            <a:endParaRPr lang="en-US" dirty="0"/>
          </a:p>
          <a:p>
            <a:pPr marL="0" indent="0">
              <a:buNone/>
            </a:pPr>
            <a:endParaRPr lang="en-US" dirty="0"/>
          </a:p>
          <a:p>
            <a:pPr marL="0" indent="0">
              <a:buNone/>
            </a:pPr>
            <a:r>
              <a:rPr lang="en-US" altLang="en-CH" dirty="0"/>
              <a:t>In  logistic regression we had:</a:t>
            </a:r>
          </a:p>
          <a:p>
            <a:pPr marL="0" lvl="0" indent="0" fontAlgn="base">
              <a:spcAft>
                <a:spcPct val="0"/>
              </a:spcAft>
              <a:buNone/>
            </a:pPr>
            <a:r>
              <a:rPr lang="en-US" altLang="en-CH" dirty="0"/>
              <a:t>X1  \  X2   ==&gt;  z = XW + B ==&gt; a = Sigmoid(z) ==&gt; l(</a:t>
            </a:r>
            <a:r>
              <a:rPr lang="en-US" altLang="en-CH" dirty="0" err="1"/>
              <a:t>a,Y</a:t>
            </a:r>
            <a:r>
              <a:rPr lang="en-US" altLang="en-CH" dirty="0"/>
              <a:t>)X3  / </a:t>
            </a:r>
          </a:p>
          <a:p>
            <a:pPr marL="0" lvl="0" indent="0" fontAlgn="base">
              <a:spcAft>
                <a:spcPct val="0"/>
              </a:spcAft>
              <a:buNone/>
            </a:pPr>
            <a:r>
              <a:rPr lang="en-US" altLang="en-CH" dirty="0"/>
              <a:t>In neural networks with one layer we will have:</a:t>
            </a:r>
          </a:p>
          <a:p>
            <a:pPr marL="0" lvl="0" indent="0" fontAlgn="base">
              <a:spcAft>
                <a:spcPct val="0"/>
              </a:spcAft>
              <a:buNone/>
            </a:pPr>
            <a:r>
              <a:rPr lang="en-US" altLang="en-CH" dirty="0"/>
              <a:t>X1  \  X2   =&gt;  z1 = XW1 + B1 =&gt; a1 = Sigmoid(a1) =&gt; z2 = a1W2 + B2 =&gt; a2 = Sigmoid(z2) =&gt; l(a2,Y)X3  / </a:t>
            </a:r>
          </a:p>
          <a:p>
            <a:endParaRPr lang="en-US" dirty="0"/>
          </a:p>
          <a:p>
            <a:pPr marL="0" indent="0">
              <a:buNone/>
            </a:pPr>
            <a:r>
              <a:rPr lang="en-US" dirty="0"/>
              <a:t>The activation function for the hidden layer is tanh and the activation function for the output will again be a sigmoid.</a:t>
            </a:r>
          </a:p>
          <a:p>
            <a:endParaRPr lang="en-US" dirty="0"/>
          </a:p>
          <a:p>
            <a:pPr marL="0" indent="0">
              <a:buNone/>
            </a:pPr>
            <a:endParaRPr lang="en-CH" dirty="0"/>
          </a:p>
        </p:txBody>
      </p:sp>
    </p:spTree>
    <p:extLst>
      <p:ext uri="{BB962C8B-B14F-4D97-AF65-F5344CB8AC3E}">
        <p14:creationId xmlns:p14="http://schemas.microsoft.com/office/powerpoint/2010/main" val="320719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6869D-145A-4BAD-9E11-C921F5FB436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Results </a:t>
            </a:r>
          </a:p>
        </p:txBody>
      </p:sp>
      <p:sp>
        <p:nvSpPr>
          <p:cNvPr id="6" name="Content Placeholder 5">
            <a:extLst>
              <a:ext uri="{FF2B5EF4-FFF2-40B4-BE49-F238E27FC236}">
                <a16:creationId xmlns:a16="http://schemas.microsoft.com/office/drawing/2014/main" id="{17D7C5A5-0392-4193-9CA9-B9F67E5D1225}"/>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dirty="0">
              <a:solidFill>
                <a:schemeClr val="bg1"/>
              </a:solidFill>
              <a:latin typeface="+mn-lt"/>
              <a:cs typeface="+mn-cs"/>
            </a:endParaRPr>
          </a:p>
          <a:p>
            <a:pPr marL="0" indent="0">
              <a:buNone/>
            </a:pPr>
            <a:r>
              <a:rPr lang="en-US" dirty="0">
                <a:solidFill>
                  <a:schemeClr val="bg1"/>
                </a:solidFill>
                <a:latin typeface="+mn-lt"/>
                <a:cs typeface="+mn-cs"/>
              </a:rPr>
              <a:t>The results are almost identical with the ones from logistic regression with n hidden layer.</a:t>
            </a:r>
          </a:p>
          <a:p>
            <a:endParaRPr lang="en-US" dirty="0">
              <a:solidFill>
                <a:schemeClr val="bg1"/>
              </a:solidFill>
              <a:latin typeface="+mn-lt"/>
              <a:cs typeface="+mn-cs"/>
            </a:endParaRPr>
          </a:p>
          <a:p>
            <a:r>
              <a:rPr lang="en-US" dirty="0">
                <a:solidFill>
                  <a:schemeClr val="bg1"/>
                </a:solidFill>
                <a:latin typeface="+mn-lt"/>
                <a:cs typeface="+mn-cs"/>
              </a:rPr>
              <a:t>The train accuracy varies from 87 to 94%</a:t>
            </a:r>
          </a:p>
          <a:p>
            <a:r>
              <a:rPr lang="en-US" dirty="0">
                <a:solidFill>
                  <a:schemeClr val="bg1"/>
                </a:solidFill>
                <a:latin typeface="+mn-lt"/>
                <a:cs typeface="+mn-cs"/>
              </a:rPr>
              <a:t>The test accuracy varies from 63 to 90%</a:t>
            </a:r>
          </a:p>
          <a:p>
            <a:r>
              <a:rPr lang="en-US" dirty="0">
                <a:solidFill>
                  <a:schemeClr val="bg1"/>
                </a:solidFill>
                <a:latin typeface="+mn-lt"/>
                <a:cs typeface="+mn-cs"/>
              </a:rPr>
              <a:t>The room with the worst results is kitchen</a:t>
            </a:r>
          </a:p>
          <a:p>
            <a:r>
              <a:rPr lang="en-US" dirty="0">
                <a:solidFill>
                  <a:schemeClr val="bg1"/>
                </a:solidFill>
                <a:latin typeface="+mn-lt"/>
                <a:cs typeface="+mn-cs"/>
              </a:rPr>
              <a:t>The room with the best results is bedroom </a:t>
            </a:r>
          </a:p>
          <a:p>
            <a:endParaRPr lang="en-US" dirty="0">
              <a:solidFill>
                <a:schemeClr val="bg1"/>
              </a:solidFill>
              <a:latin typeface="+mn-lt"/>
              <a:cs typeface="+mn-cs"/>
            </a:endParaRPr>
          </a:p>
        </p:txBody>
      </p:sp>
      <p:pic>
        <p:nvPicPr>
          <p:cNvPr id="7" name="Picture 6">
            <a:extLst>
              <a:ext uri="{FF2B5EF4-FFF2-40B4-BE49-F238E27FC236}">
                <a16:creationId xmlns:a16="http://schemas.microsoft.com/office/drawing/2014/main" id="{5A6516F1-45C0-4F65-9CC4-A9C16582E8E3}"/>
              </a:ext>
            </a:extLst>
          </p:cNvPr>
          <p:cNvPicPr/>
          <p:nvPr/>
        </p:nvPicPr>
        <p:blipFill>
          <a:blip r:embed="rId2"/>
          <a:stretch>
            <a:fillRect/>
          </a:stretch>
        </p:blipFill>
        <p:spPr>
          <a:xfrm>
            <a:off x="5297763" y="1739641"/>
            <a:ext cx="6250769" cy="321785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166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04F3-8A4B-4B43-8309-1D89EAD448A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solidFill>
                  <a:schemeClr val="tx1"/>
                </a:solidFill>
                <a:latin typeface="+mj-lt"/>
                <a:cs typeface="+mj-cs"/>
              </a:rPr>
              <a:t>Convolution</a:t>
            </a:r>
            <a:r>
              <a:rPr lang="en-US" sz="2800" b="1" dirty="0">
                <a:solidFill>
                  <a:schemeClr val="tx1"/>
                </a:solidFill>
                <a:latin typeface="+mj-lt"/>
                <a:cs typeface="+mj-cs"/>
              </a:rPr>
              <a:t> </a:t>
            </a:r>
            <a:r>
              <a:rPr lang="en-US" sz="2800" dirty="0">
                <a:solidFill>
                  <a:schemeClr val="tx1"/>
                </a:solidFill>
                <a:latin typeface="+mj-lt"/>
                <a:cs typeface="+mj-cs"/>
              </a:rPr>
              <a:t>Neural</a:t>
            </a:r>
            <a:r>
              <a:rPr lang="en-US" sz="2800" b="1" dirty="0">
                <a:solidFill>
                  <a:schemeClr val="tx1"/>
                </a:solidFill>
                <a:latin typeface="+mj-lt"/>
                <a:cs typeface="+mj-cs"/>
              </a:rPr>
              <a:t> </a:t>
            </a:r>
            <a:r>
              <a:rPr lang="en-US" sz="2800" dirty="0">
                <a:solidFill>
                  <a:schemeClr val="tx1"/>
                </a:solidFill>
                <a:latin typeface="+mj-lt"/>
                <a:cs typeface="+mj-cs"/>
              </a:rPr>
              <a:t>networks</a:t>
            </a:r>
            <a:br>
              <a:rPr lang="en-US" sz="2800" b="1" dirty="0">
                <a:solidFill>
                  <a:schemeClr val="tx1"/>
                </a:solidFill>
                <a:latin typeface="+mj-lt"/>
                <a:cs typeface="+mj-cs"/>
              </a:rPr>
            </a:br>
            <a:endParaRPr lang="en-US" sz="2800" dirty="0">
              <a:solidFill>
                <a:schemeClr val="tx1"/>
              </a:solidFill>
              <a:latin typeface="+mj-lt"/>
              <a:cs typeface="+mj-cs"/>
            </a:endParaRPr>
          </a:p>
        </p:txBody>
      </p:sp>
      <p:pic>
        <p:nvPicPr>
          <p:cNvPr id="7" name="Content Placeholder 3">
            <a:extLst>
              <a:ext uri="{FF2B5EF4-FFF2-40B4-BE49-F238E27FC236}">
                <a16:creationId xmlns:a16="http://schemas.microsoft.com/office/drawing/2014/main" id="{DAE51D0E-79E4-4E1A-B2C5-C573F27E7B8C}"/>
              </a:ext>
            </a:extLst>
          </p:cNvPr>
          <p:cNvPicPr>
            <a:picLocks/>
          </p:cNvPicPr>
          <p:nvPr/>
        </p:nvPicPr>
        <p:blipFill rotWithShape="1">
          <a:blip r:embed="rId2"/>
          <a:srcRect l="4260" r="18943" b="1"/>
          <a:stretch/>
        </p:blipFill>
        <p:spPr>
          <a:xfrm>
            <a:off x="828675" y="1825626"/>
            <a:ext cx="10525125" cy="4351338"/>
          </a:xfrm>
          <a:prstGeom prst="rect">
            <a:avLst/>
          </a:prstGeom>
        </p:spPr>
      </p:pic>
    </p:spTree>
    <p:extLst>
      <p:ext uri="{BB962C8B-B14F-4D97-AF65-F5344CB8AC3E}">
        <p14:creationId xmlns:p14="http://schemas.microsoft.com/office/powerpoint/2010/main" val="243195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EB97-475D-4CAD-A6F0-021891EB5E0E}"/>
              </a:ext>
            </a:extLst>
          </p:cNvPr>
          <p:cNvSpPr>
            <a:spLocks noGrp="1"/>
          </p:cNvSpPr>
          <p:nvPr>
            <p:ph type="title"/>
          </p:nvPr>
        </p:nvSpPr>
        <p:spPr>
          <a:xfrm>
            <a:off x="648929" y="0"/>
            <a:ext cx="4944152" cy="1622321"/>
          </a:xfrm>
        </p:spPr>
        <p:txBody>
          <a:bodyPr vert="horz" lIns="91440" tIns="45720" rIns="91440" bIns="45720" rtlCol="0" anchor="ctr">
            <a:normAutofit/>
          </a:bodyPr>
          <a:lstStyle/>
          <a:p>
            <a:r>
              <a:rPr lang="en-US" sz="2800" dirty="0">
                <a:solidFill>
                  <a:schemeClr val="tx1"/>
                </a:solidFill>
                <a:latin typeface="+mj-lt"/>
                <a:cs typeface="+mj-cs"/>
              </a:rPr>
              <a:t>Method </a:t>
            </a:r>
            <a:endParaRPr lang="en-US" sz="2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32CBFDD7-3510-479A-B1F2-BC4BFA1294F5}"/>
              </a:ext>
            </a:extLst>
          </p:cNvPr>
          <p:cNvSpPr>
            <a:spLocks noGrp="1"/>
          </p:cNvSpPr>
          <p:nvPr>
            <p:ph idx="1"/>
          </p:nvPr>
        </p:nvSpPr>
        <p:spPr>
          <a:xfrm>
            <a:off x="648930" y="1870364"/>
            <a:ext cx="4944151" cy="4353455"/>
          </a:xfrm>
        </p:spPr>
        <p:txBody>
          <a:bodyPr vert="horz" lIns="91440" tIns="45720" rIns="91440" bIns="45720" rtlCol="0">
            <a:normAutofit/>
          </a:bodyPr>
          <a:lstStyle/>
          <a:p>
            <a:pPr marL="0" indent="0" algn="just">
              <a:buNone/>
            </a:pPr>
            <a:r>
              <a:rPr lang="en-US" sz="1700" dirty="0">
                <a:solidFill>
                  <a:schemeClr val="tx1"/>
                </a:solidFill>
                <a:latin typeface="+mn-lt"/>
                <a:cs typeface="+mn-cs"/>
              </a:rPr>
              <a:t>The convolution layer computes the output of neurons that are connected to local regions or receptive fields in the input, each computing a dot product between their weights and a small receptive field to which they are connected to in the input volume. Each computation leads to extraction of a feature map from the input image. As a result, we 'll get a single number that represents all the values in that window of the images. You use this layer to filtering: as the window moves over the image, you check for patterns in that section of the image. This works because of filters, which are multiplied by the values outputted by the convolution.</a:t>
            </a:r>
          </a:p>
          <a:p>
            <a:pPr marL="0"/>
            <a:endParaRPr lang="en-US" sz="1700" dirty="0">
              <a:solidFill>
                <a:schemeClr val="tx1"/>
              </a:solidFill>
              <a:latin typeface="+mn-lt"/>
              <a:cs typeface="+mn-cs"/>
            </a:endParaRPr>
          </a:p>
        </p:txBody>
      </p:sp>
      <p:sp>
        <p:nvSpPr>
          <p:cNvPr id="18" name="Rectangle 17">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7AA318-B6F5-4146-923B-126F45A8283E}"/>
              </a:ext>
            </a:extLst>
          </p:cNvPr>
          <p:cNvPicPr>
            <a:picLocks noChangeAspect="1"/>
          </p:cNvPicPr>
          <p:nvPr/>
        </p:nvPicPr>
        <p:blipFill>
          <a:blip r:embed="rId2"/>
          <a:stretch>
            <a:fillRect/>
          </a:stretch>
        </p:blipFill>
        <p:spPr>
          <a:xfrm>
            <a:off x="7060689" y="2172693"/>
            <a:ext cx="4163991" cy="2363064"/>
          </a:xfrm>
          <a:prstGeom prst="rect">
            <a:avLst/>
          </a:prstGeom>
          <a:effectLst/>
        </p:spPr>
      </p:pic>
    </p:spTree>
    <p:extLst>
      <p:ext uri="{BB962C8B-B14F-4D97-AF65-F5344CB8AC3E}">
        <p14:creationId xmlns:p14="http://schemas.microsoft.com/office/powerpoint/2010/main" val="3865222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D681-E0DF-4087-838E-4D59431C6C83}"/>
              </a:ext>
            </a:extLst>
          </p:cNvPr>
          <p:cNvSpPr>
            <a:spLocks noGrp="1"/>
          </p:cNvSpPr>
          <p:nvPr>
            <p:ph type="title"/>
          </p:nvPr>
        </p:nvSpPr>
        <p:spPr>
          <a:xfrm>
            <a:off x="834260" y="766088"/>
            <a:ext cx="10515600" cy="466675"/>
          </a:xfrm>
        </p:spPr>
        <p:txBody>
          <a:bodyPr>
            <a:noAutofit/>
          </a:bodyPr>
          <a:lstStyle/>
          <a:p>
            <a:r>
              <a:rPr lang="en-CH" sz="2800" dirty="0">
                <a:solidFill>
                  <a:schemeClr val="tx1"/>
                </a:solidFill>
                <a:latin typeface="+mj-lt"/>
                <a:cs typeface="+mj-cs"/>
              </a:rPr>
              <a:t>Architecture</a:t>
            </a:r>
            <a:r>
              <a:rPr lang="en-CH" sz="2800" b="1" dirty="0"/>
              <a:t> </a:t>
            </a:r>
            <a:r>
              <a:rPr lang="en-CH" sz="2800" dirty="0">
                <a:solidFill>
                  <a:schemeClr val="tx1"/>
                </a:solidFill>
                <a:latin typeface="+mj-lt"/>
                <a:cs typeface="+mj-cs"/>
              </a:rPr>
              <a:t>of</a:t>
            </a:r>
            <a:r>
              <a:rPr lang="en-CH" sz="2800" b="1" dirty="0"/>
              <a:t> </a:t>
            </a:r>
            <a:r>
              <a:rPr lang="en-CH" sz="2800" dirty="0">
                <a:solidFill>
                  <a:schemeClr val="tx1"/>
                </a:solidFill>
                <a:latin typeface="+mj-lt"/>
                <a:cs typeface="+mj-cs"/>
              </a:rPr>
              <a:t>the</a:t>
            </a:r>
            <a:r>
              <a:rPr lang="en-CH" sz="2800" b="1" dirty="0"/>
              <a:t> </a:t>
            </a:r>
            <a:r>
              <a:rPr lang="en-CH" sz="2800" dirty="0">
                <a:solidFill>
                  <a:schemeClr val="tx1"/>
                </a:solidFill>
                <a:latin typeface="+mj-lt"/>
                <a:cs typeface="+mj-cs"/>
              </a:rPr>
              <a:t>Model</a:t>
            </a:r>
            <a:br>
              <a:rPr lang="en-CH" sz="2800" b="1" dirty="0"/>
            </a:br>
            <a:endParaRPr lang="en-CH" sz="2800" dirty="0"/>
          </a:p>
        </p:txBody>
      </p:sp>
      <p:sp>
        <p:nvSpPr>
          <p:cNvPr id="3" name="Content Placeholder 2">
            <a:extLst>
              <a:ext uri="{FF2B5EF4-FFF2-40B4-BE49-F238E27FC236}">
                <a16:creationId xmlns:a16="http://schemas.microsoft.com/office/drawing/2014/main" id="{24C2927F-B4A2-4297-B620-BA4881373916}"/>
              </a:ext>
            </a:extLst>
          </p:cNvPr>
          <p:cNvSpPr>
            <a:spLocks noGrp="1"/>
          </p:cNvSpPr>
          <p:nvPr>
            <p:ph idx="1"/>
          </p:nvPr>
        </p:nvSpPr>
        <p:spPr>
          <a:xfrm>
            <a:off x="838200" y="1677890"/>
            <a:ext cx="10515600" cy="4351338"/>
          </a:xfrm>
        </p:spPr>
        <p:txBody>
          <a:bodyPr/>
          <a:lstStyle/>
          <a:p>
            <a:pPr marL="0" indent="0">
              <a:buNone/>
            </a:pPr>
            <a:r>
              <a:rPr lang="en-CH" dirty="0"/>
              <a:t> </a:t>
            </a:r>
          </a:p>
          <a:p>
            <a:pPr marL="0" indent="0">
              <a:buNone/>
            </a:pPr>
            <a:r>
              <a:rPr lang="en-CH" dirty="0"/>
              <a:t>We will use three convolutional layers: </a:t>
            </a:r>
          </a:p>
          <a:p>
            <a:pPr marL="0" lvl="0" indent="0">
              <a:buNone/>
            </a:pPr>
            <a:r>
              <a:rPr lang="en-CH" dirty="0"/>
              <a:t>The first layer will have 32-3 x 3 filters,</a:t>
            </a:r>
            <a:endParaRPr lang="en-US" dirty="0"/>
          </a:p>
          <a:p>
            <a:pPr marL="0" lvl="0" indent="0">
              <a:buNone/>
            </a:pPr>
            <a:r>
              <a:rPr lang="en-CH" dirty="0"/>
              <a:t>The second layer will have 64-3 x 3 filters and</a:t>
            </a:r>
            <a:endParaRPr lang="en-US" dirty="0"/>
          </a:p>
          <a:p>
            <a:pPr marL="0" lvl="0" indent="0">
              <a:buNone/>
            </a:pPr>
            <a:r>
              <a:rPr lang="en-US" dirty="0"/>
              <a:t>Th</a:t>
            </a:r>
            <a:r>
              <a:rPr lang="en-CH" dirty="0"/>
              <a:t>e third layer will have 128-3 x 3 filters.</a:t>
            </a:r>
          </a:p>
          <a:p>
            <a:pPr marL="0" indent="0">
              <a:buNone/>
            </a:pPr>
            <a:r>
              <a:rPr lang="en-CH" dirty="0"/>
              <a:t>In addition, there are three max-pooling layers each of size 2 x 2</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CH" dirty="0"/>
              <a:t>Leaky </a:t>
            </a:r>
            <a:r>
              <a:rPr lang="en-CH" dirty="0" err="1"/>
              <a:t>ReLU</a:t>
            </a:r>
            <a:r>
              <a:rPr lang="en-CH" dirty="0"/>
              <a:t> </a:t>
            </a:r>
            <a:r>
              <a:rPr lang="en-US" dirty="0"/>
              <a:t>is used as </a:t>
            </a:r>
            <a:r>
              <a:rPr lang="en-CH" dirty="0"/>
              <a:t>the activation function</a:t>
            </a:r>
          </a:p>
          <a:p>
            <a:pPr marL="0" indent="0">
              <a:buNone/>
            </a:pPr>
            <a:endParaRPr lang="en-US" dirty="0"/>
          </a:p>
          <a:p>
            <a:pPr marL="0" indent="0">
              <a:buNone/>
            </a:pPr>
            <a:endParaRPr lang="en-CH" dirty="0"/>
          </a:p>
        </p:txBody>
      </p:sp>
      <p:pic>
        <p:nvPicPr>
          <p:cNvPr id="4" name="Picture 3">
            <a:extLst>
              <a:ext uri="{FF2B5EF4-FFF2-40B4-BE49-F238E27FC236}">
                <a16:creationId xmlns:a16="http://schemas.microsoft.com/office/drawing/2014/main" id="{1ADA7874-372F-4D4A-8C13-0EE1D34DF5BF}"/>
              </a:ext>
            </a:extLst>
          </p:cNvPr>
          <p:cNvPicPr/>
          <p:nvPr/>
        </p:nvPicPr>
        <p:blipFill rotWithShape="1">
          <a:blip r:embed="rId3"/>
          <a:srcRect l="-5438" t="1254" r="-22" b="-1254"/>
          <a:stretch/>
        </p:blipFill>
        <p:spPr>
          <a:xfrm>
            <a:off x="5936196" y="1914525"/>
            <a:ext cx="6044522" cy="1657350"/>
          </a:xfrm>
          <a:prstGeom prst="rect">
            <a:avLst/>
          </a:prstGeom>
        </p:spPr>
      </p:pic>
      <p:sp>
        <p:nvSpPr>
          <p:cNvPr id="5" name="Rectangle 4">
            <a:extLst>
              <a:ext uri="{FF2B5EF4-FFF2-40B4-BE49-F238E27FC236}">
                <a16:creationId xmlns:a16="http://schemas.microsoft.com/office/drawing/2014/main" id="{81746550-9EED-4F31-8F40-E6764088BEB1}"/>
              </a:ext>
            </a:extLst>
          </p:cNvPr>
          <p:cNvSpPr/>
          <p:nvPr/>
        </p:nvSpPr>
        <p:spPr>
          <a:xfrm>
            <a:off x="6442364" y="1995054"/>
            <a:ext cx="1039091"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a:t>
            </a:r>
            <a:endParaRPr lang="en-CH" dirty="0"/>
          </a:p>
        </p:txBody>
      </p:sp>
      <p:sp>
        <p:nvSpPr>
          <p:cNvPr id="6" name="Rectangle 5">
            <a:extLst>
              <a:ext uri="{FF2B5EF4-FFF2-40B4-BE49-F238E27FC236}">
                <a16:creationId xmlns:a16="http://schemas.microsoft.com/office/drawing/2014/main" id="{3139DD33-4104-427E-8EC8-787395E104BE}"/>
              </a:ext>
            </a:extLst>
          </p:cNvPr>
          <p:cNvSpPr/>
          <p:nvPr/>
        </p:nvSpPr>
        <p:spPr>
          <a:xfrm>
            <a:off x="6761019" y="2783464"/>
            <a:ext cx="1039091"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a:t>
            </a:r>
            <a:endParaRPr lang="en-CH" dirty="0"/>
          </a:p>
        </p:txBody>
      </p:sp>
    </p:spTree>
    <p:extLst>
      <p:ext uri="{BB962C8B-B14F-4D97-AF65-F5344CB8AC3E}">
        <p14:creationId xmlns:p14="http://schemas.microsoft.com/office/powerpoint/2010/main" val="61625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AE1B-DDF1-4CA6-A24E-D3F77149F9C7}"/>
              </a:ext>
            </a:extLst>
          </p:cNvPr>
          <p:cNvSpPr>
            <a:spLocks noGrp="1"/>
          </p:cNvSpPr>
          <p:nvPr>
            <p:ph type="title"/>
          </p:nvPr>
        </p:nvSpPr>
        <p:spPr>
          <a:xfrm>
            <a:off x="763229" y="495357"/>
            <a:ext cx="3505495" cy="815070"/>
          </a:xfrm>
        </p:spPr>
        <p:txBody>
          <a:bodyPr vert="horz" lIns="91440" tIns="45720" rIns="91440" bIns="45720" rtlCol="0" anchor="ctr">
            <a:normAutofit/>
          </a:bodyPr>
          <a:lstStyle/>
          <a:p>
            <a:r>
              <a:rPr lang="en-US" sz="2800" kern="1200" dirty="0">
                <a:solidFill>
                  <a:schemeClr val="tx1"/>
                </a:solidFill>
                <a:latin typeface="+mj-lt"/>
                <a:ea typeface="+mj-ea"/>
                <a:cs typeface="+mj-cs"/>
              </a:rPr>
              <a:t>Results </a:t>
            </a:r>
          </a:p>
        </p:txBody>
      </p:sp>
      <p:sp>
        <p:nvSpPr>
          <p:cNvPr id="3" name="Content Placeholder 2">
            <a:extLst>
              <a:ext uri="{FF2B5EF4-FFF2-40B4-BE49-F238E27FC236}">
                <a16:creationId xmlns:a16="http://schemas.microsoft.com/office/drawing/2014/main" id="{BE6F26E1-30B7-4E2E-AF94-99F51E33D829}"/>
              </a:ext>
            </a:extLst>
          </p:cNvPr>
          <p:cNvSpPr>
            <a:spLocks noGrp="1"/>
          </p:cNvSpPr>
          <p:nvPr>
            <p:ph idx="1"/>
          </p:nvPr>
        </p:nvSpPr>
        <p:spPr>
          <a:xfrm>
            <a:off x="841663" y="1818416"/>
            <a:ext cx="3312761" cy="4405404"/>
          </a:xfrm>
        </p:spPr>
        <p:txBody>
          <a:bodyPr vert="horz" lIns="91440" tIns="45720" rIns="91440" bIns="45720" rtlCol="0">
            <a:normAutofit/>
          </a:bodyPr>
          <a:lstStyle/>
          <a:p>
            <a:pPr marL="0" indent="0">
              <a:buNone/>
            </a:pPr>
            <a:r>
              <a:rPr lang="en-US" sz="1700" dirty="0">
                <a:solidFill>
                  <a:schemeClr val="tx1"/>
                </a:solidFill>
                <a:latin typeface="+mn-lt"/>
              </a:rPr>
              <a:t>Model Evaluation:</a:t>
            </a:r>
          </a:p>
          <a:p>
            <a:pPr marL="0" indent="0">
              <a:buNone/>
            </a:pPr>
            <a:r>
              <a:rPr lang="en-US" sz="1700" dirty="0">
                <a:solidFill>
                  <a:schemeClr val="tx1"/>
                </a:solidFill>
                <a:latin typeface="+mn-lt"/>
              </a:rPr>
              <a:t>Test accuracy: 0.70</a:t>
            </a:r>
          </a:p>
          <a:p>
            <a:pPr marL="0" indent="0">
              <a:buNone/>
            </a:pPr>
            <a:r>
              <a:rPr lang="en-US" sz="1700" dirty="0">
                <a:solidFill>
                  <a:schemeClr val="tx1"/>
                </a:solidFill>
                <a:latin typeface="+mn-lt"/>
              </a:rPr>
              <a:t>Test loss: 1.2</a:t>
            </a:r>
          </a:p>
          <a:p>
            <a:pPr marL="0" indent="0">
              <a:buNone/>
            </a:pPr>
            <a:endParaRPr lang="en-US" sz="1700" dirty="0">
              <a:solidFill>
                <a:schemeClr val="tx1"/>
              </a:solidFill>
              <a:latin typeface="+mn-lt"/>
              <a:cs typeface="+mn-cs"/>
            </a:endParaRPr>
          </a:p>
          <a:p>
            <a:pPr marL="0" indent="0">
              <a:buNone/>
            </a:pPr>
            <a:endParaRPr lang="en-US" sz="1700" dirty="0">
              <a:solidFill>
                <a:schemeClr val="tx1"/>
              </a:solidFill>
              <a:latin typeface="+mn-lt"/>
              <a:cs typeface="+mn-cs"/>
            </a:endParaRPr>
          </a:p>
          <a:p>
            <a:pPr marL="0" indent="0" algn="just">
              <a:buNone/>
            </a:pPr>
            <a:r>
              <a:rPr lang="en-US" sz="1700" dirty="0">
                <a:solidFill>
                  <a:schemeClr val="tx1"/>
                </a:solidFill>
                <a:latin typeface="+mn-lt"/>
                <a:cs typeface="+mn-cs"/>
              </a:rPr>
              <a:t>The model is overfitting.</a:t>
            </a:r>
          </a:p>
          <a:p>
            <a:pPr marL="0" indent="0" algn="just">
              <a:buNone/>
            </a:pPr>
            <a:r>
              <a:rPr lang="en-US" sz="1700" dirty="0">
                <a:solidFill>
                  <a:schemeClr val="tx1"/>
                </a:solidFill>
                <a:latin typeface="+mn-lt"/>
                <a:cs typeface="+mn-cs"/>
              </a:rPr>
              <a:t>Overfitting gives an intuition that the network has memorized the training data very well but is not guaranteed to work on unseen data, and that is why there is a difference in the training and validation accuracy.</a:t>
            </a:r>
          </a:p>
          <a:p>
            <a:pPr marL="0"/>
            <a:endParaRPr lang="en-US" sz="1700" dirty="0">
              <a:solidFill>
                <a:schemeClr val="tx1"/>
              </a:solidFill>
              <a:latin typeface="+mn-lt"/>
              <a:cs typeface="+mn-cs"/>
            </a:endParaRPr>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BD3FB7-D959-40BD-BE6C-382D10DC4314}"/>
              </a:ext>
            </a:extLst>
          </p:cNvPr>
          <p:cNvPicPr/>
          <p:nvPr/>
        </p:nvPicPr>
        <p:blipFill>
          <a:blip r:embed="rId2"/>
          <a:stretch>
            <a:fillRect/>
          </a:stretch>
        </p:blipFill>
        <p:spPr>
          <a:xfrm>
            <a:off x="6685310" y="965595"/>
            <a:ext cx="3460853" cy="4773591"/>
          </a:xfrm>
          <a:prstGeom prst="rect">
            <a:avLst/>
          </a:prstGeom>
          <a:effectLst/>
        </p:spPr>
      </p:pic>
    </p:spTree>
    <p:extLst>
      <p:ext uri="{BB962C8B-B14F-4D97-AF65-F5344CB8AC3E}">
        <p14:creationId xmlns:p14="http://schemas.microsoft.com/office/powerpoint/2010/main" val="69235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5DDB-4D99-422E-8971-14B54F636B54}"/>
              </a:ext>
            </a:extLst>
          </p:cNvPr>
          <p:cNvSpPr>
            <a:spLocks noGrp="1"/>
          </p:cNvSpPr>
          <p:nvPr>
            <p:ph type="title"/>
          </p:nvPr>
        </p:nvSpPr>
        <p:spPr/>
        <p:txBody>
          <a:bodyPr>
            <a:noAutofit/>
          </a:bodyPr>
          <a:lstStyle/>
          <a:p>
            <a:r>
              <a:rPr lang="en-CH" sz="2800" dirty="0">
                <a:solidFill>
                  <a:schemeClr val="tx1"/>
                </a:solidFill>
                <a:latin typeface="+mj-lt"/>
                <a:cs typeface="+mj-cs"/>
              </a:rPr>
              <a:t>Adding</a:t>
            </a:r>
            <a:r>
              <a:rPr lang="en-CH" sz="2800" b="1" dirty="0"/>
              <a:t> </a:t>
            </a:r>
            <a:r>
              <a:rPr lang="en-CH" sz="2800" dirty="0">
                <a:solidFill>
                  <a:schemeClr val="tx1"/>
                </a:solidFill>
                <a:latin typeface="+mj-lt"/>
                <a:cs typeface="+mj-cs"/>
              </a:rPr>
              <a:t>Dropout</a:t>
            </a:r>
            <a:r>
              <a:rPr lang="en-CH" sz="2800" b="1" dirty="0"/>
              <a:t> </a:t>
            </a:r>
            <a:r>
              <a:rPr lang="en-CH" sz="2800" dirty="0">
                <a:solidFill>
                  <a:schemeClr val="tx1"/>
                </a:solidFill>
                <a:latin typeface="+mj-lt"/>
                <a:cs typeface="+mj-cs"/>
              </a:rPr>
              <a:t>into</a:t>
            </a:r>
            <a:r>
              <a:rPr lang="en-CH" sz="2800" b="1" dirty="0"/>
              <a:t> </a:t>
            </a:r>
            <a:r>
              <a:rPr lang="en-CH" sz="2800" dirty="0">
                <a:solidFill>
                  <a:schemeClr val="tx1"/>
                </a:solidFill>
                <a:latin typeface="+mj-lt"/>
                <a:cs typeface="+mj-cs"/>
              </a:rPr>
              <a:t>the</a:t>
            </a:r>
            <a:r>
              <a:rPr lang="en-CH" sz="2800" b="1" dirty="0"/>
              <a:t> </a:t>
            </a:r>
            <a:r>
              <a:rPr lang="en-CH" sz="2800" dirty="0">
                <a:solidFill>
                  <a:schemeClr val="tx1"/>
                </a:solidFill>
                <a:latin typeface="+mj-lt"/>
                <a:cs typeface="+mj-cs"/>
              </a:rPr>
              <a:t>Network</a:t>
            </a:r>
            <a:r>
              <a:rPr lang="en-US" sz="2800" b="1" dirty="0"/>
              <a:t> </a:t>
            </a:r>
            <a:r>
              <a:rPr lang="en-US" sz="2800" dirty="0">
                <a:solidFill>
                  <a:schemeClr val="tx1"/>
                </a:solidFill>
                <a:latin typeface="+mj-lt"/>
                <a:cs typeface="+mj-cs"/>
              </a:rPr>
              <a:t>to</a:t>
            </a:r>
            <a:r>
              <a:rPr lang="en-US" sz="2800" b="1" dirty="0"/>
              <a:t> </a:t>
            </a:r>
            <a:r>
              <a:rPr lang="en-US" sz="2800" dirty="0">
                <a:solidFill>
                  <a:schemeClr val="tx1"/>
                </a:solidFill>
                <a:latin typeface="+mj-lt"/>
                <a:cs typeface="+mj-cs"/>
              </a:rPr>
              <a:t>overcome</a:t>
            </a:r>
            <a:r>
              <a:rPr lang="en-US" sz="2800" b="1" dirty="0"/>
              <a:t> </a:t>
            </a:r>
            <a:r>
              <a:rPr lang="en-US" sz="2800" dirty="0">
                <a:solidFill>
                  <a:schemeClr val="tx1"/>
                </a:solidFill>
                <a:latin typeface="+mj-lt"/>
                <a:cs typeface="+mj-cs"/>
              </a:rPr>
              <a:t>overfitting</a:t>
            </a:r>
            <a:r>
              <a:rPr lang="en-US" sz="2800" b="1" dirty="0"/>
              <a:t> </a:t>
            </a:r>
            <a:br>
              <a:rPr lang="en-CH" sz="2800" b="1" dirty="0"/>
            </a:br>
            <a:endParaRPr lang="en-CH" sz="2800" dirty="0"/>
          </a:p>
        </p:txBody>
      </p:sp>
      <p:sp>
        <p:nvSpPr>
          <p:cNvPr id="3" name="Content Placeholder 2">
            <a:extLst>
              <a:ext uri="{FF2B5EF4-FFF2-40B4-BE49-F238E27FC236}">
                <a16:creationId xmlns:a16="http://schemas.microsoft.com/office/drawing/2014/main" id="{362027A7-D313-428C-8B75-F50D2BBE9D37}"/>
              </a:ext>
            </a:extLst>
          </p:cNvPr>
          <p:cNvSpPr>
            <a:spLocks noGrp="1"/>
          </p:cNvSpPr>
          <p:nvPr>
            <p:ph idx="1"/>
          </p:nvPr>
        </p:nvSpPr>
        <p:spPr>
          <a:xfrm>
            <a:off x="834260" y="1677890"/>
            <a:ext cx="10515600" cy="4351338"/>
          </a:xfrm>
        </p:spPr>
        <p:txBody>
          <a:bodyPr/>
          <a:lstStyle/>
          <a:p>
            <a:pPr marL="0" indent="0" algn="just">
              <a:buNone/>
            </a:pPr>
            <a:r>
              <a:rPr lang="en-CH" dirty="0">
                <a:latin typeface="+mn-lt"/>
              </a:rPr>
              <a:t>Dropout randomly turns off a fraction of neurons during the training process, reducing the dependency on the training set by some amount. How many fractions of neurons you want to turn off is decided by a hyperparameter, which can be tuned accordingly. This way, turning off some neurons will not allow the network to memorize the training data since not all the neurons will be active at the same time and the inactive neurons will not be able to learn anything</a:t>
            </a:r>
            <a:endParaRPr lang="en-US" dirty="0">
              <a:latin typeface="+mn-lt"/>
            </a:endParaRPr>
          </a:p>
          <a:p>
            <a:endParaRPr lang="en-US" dirty="0">
              <a:latin typeface="+mn-lt"/>
            </a:endParaRPr>
          </a:p>
          <a:p>
            <a:pPr marL="0" indent="0">
              <a:buNone/>
            </a:pPr>
            <a:r>
              <a:rPr lang="en-US" dirty="0">
                <a:latin typeface="+mn-lt"/>
              </a:rPr>
              <a:t>Model Evaluation after adding dropout:</a:t>
            </a:r>
          </a:p>
          <a:p>
            <a:endParaRPr lang="en-US" dirty="0">
              <a:latin typeface="+mn-lt"/>
            </a:endParaRPr>
          </a:p>
          <a:p>
            <a:pPr marL="0" indent="0" eaLnBrk="0" fontAlgn="base" hangingPunct="0">
              <a:lnSpc>
                <a:spcPct val="100000"/>
              </a:lnSpc>
              <a:spcBef>
                <a:spcPct val="0"/>
              </a:spcBef>
              <a:spcAft>
                <a:spcPct val="0"/>
              </a:spcAft>
              <a:buNone/>
            </a:pPr>
            <a:r>
              <a:rPr lang="en-CH" altLang="en-CH" dirty="0">
                <a:latin typeface="+mn-lt"/>
              </a:rPr>
              <a:t>Test accuracy: 0.6</a:t>
            </a:r>
            <a:r>
              <a:rPr lang="en-US" altLang="en-CH" dirty="0">
                <a:latin typeface="+mn-lt"/>
              </a:rPr>
              <a:t>9</a:t>
            </a:r>
            <a:r>
              <a:rPr lang="en-CH" altLang="en-CH" dirty="0">
                <a:latin typeface="+mn-lt"/>
              </a:rPr>
              <a:t> </a:t>
            </a:r>
          </a:p>
          <a:p>
            <a:pPr marL="0" lvl="0" indent="0" eaLnBrk="0" fontAlgn="base" hangingPunct="0">
              <a:lnSpc>
                <a:spcPct val="100000"/>
              </a:lnSpc>
              <a:spcBef>
                <a:spcPct val="0"/>
              </a:spcBef>
              <a:spcAft>
                <a:spcPct val="0"/>
              </a:spcAft>
              <a:buNone/>
            </a:pPr>
            <a:r>
              <a:rPr lang="en-CH" altLang="en-CH" dirty="0">
                <a:latin typeface="+mn-lt"/>
              </a:rPr>
              <a:t>Test loss: 0.8</a:t>
            </a:r>
            <a:r>
              <a:rPr lang="en-US" altLang="en-CH" dirty="0">
                <a:latin typeface="+mn-lt"/>
              </a:rPr>
              <a:t>1</a:t>
            </a:r>
          </a:p>
          <a:p>
            <a:pPr marL="0" lvl="0" indent="0" eaLnBrk="0" fontAlgn="base" hangingPunct="0">
              <a:lnSpc>
                <a:spcPct val="100000"/>
              </a:lnSpc>
              <a:spcBef>
                <a:spcPct val="0"/>
              </a:spcBef>
              <a:spcAft>
                <a:spcPct val="0"/>
              </a:spcAft>
              <a:buNone/>
            </a:pPr>
            <a:endParaRPr lang="en-US" altLang="en-CH" dirty="0">
              <a:latin typeface="+mn-lt"/>
            </a:endParaRPr>
          </a:p>
          <a:p>
            <a:pPr marL="0" lvl="0" indent="0" eaLnBrk="0" fontAlgn="base" hangingPunct="0">
              <a:lnSpc>
                <a:spcPct val="100000"/>
              </a:lnSpc>
              <a:spcBef>
                <a:spcPct val="0"/>
              </a:spcBef>
              <a:spcAft>
                <a:spcPct val="0"/>
              </a:spcAft>
              <a:buNone/>
            </a:pPr>
            <a:endParaRPr lang="en-US" altLang="en-CH" dirty="0">
              <a:latin typeface="+mn-lt"/>
            </a:endParaRPr>
          </a:p>
          <a:p>
            <a:pPr marL="0" lvl="0" indent="0" eaLnBrk="0" fontAlgn="base" hangingPunct="0">
              <a:lnSpc>
                <a:spcPct val="100000"/>
              </a:lnSpc>
              <a:spcBef>
                <a:spcPct val="0"/>
              </a:spcBef>
              <a:spcAft>
                <a:spcPct val="0"/>
              </a:spcAft>
              <a:buNone/>
            </a:pPr>
            <a:r>
              <a:rPr lang="en-CH" altLang="en-CH" dirty="0">
                <a:latin typeface="+mn-lt"/>
              </a:rPr>
              <a:t>Looks like adding Dropout in our model worked, even though the test accuracy did not improve significantly but the test loss decreased compared to the previous results.</a:t>
            </a:r>
          </a:p>
          <a:p>
            <a:endParaRPr lang="en-CH" dirty="0">
              <a:latin typeface="+mn-lt"/>
            </a:endParaRPr>
          </a:p>
        </p:txBody>
      </p:sp>
    </p:spTree>
    <p:extLst>
      <p:ext uri="{BB962C8B-B14F-4D97-AF65-F5344CB8AC3E}">
        <p14:creationId xmlns:p14="http://schemas.microsoft.com/office/powerpoint/2010/main" val="414713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8471424" y="1110882"/>
            <a:ext cx="3053039" cy="1293626"/>
          </a:xfrm>
        </p:spPr>
        <p:txBody>
          <a:bodyPr vert="horz" lIns="91440" tIns="45720" rIns="91440" bIns="45720" rtlCol="0" anchor="ctr">
            <a:normAutofit/>
          </a:bodyPr>
          <a:lstStyle/>
          <a:p>
            <a:r>
              <a:rPr lang="en-US" sz="2800" dirty="0">
                <a:solidFill>
                  <a:schemeClr val="tx1"/>
                </a:solidFill>
                <a:latin typeface="+mj-lt"/>
                <a:cs typeface="+mj-cs"/>
              </a:rPr>
              <a:t>Neural Network </a:t>
            </a:r>
          </a:p>
        </p:txBody>
      </p:sp>
      <p:pic>
        <p:nvPicPr>
          <p:cNvPr id="3" name="Picture 2">
            <a:extLst>
              <a:ext uri="{FF2B5EF4-FFF2-40B4-BE49-F238E27FC236}">
                <a16:creationId xmlns:a16="http://schemas.microsoft.com/office/drawing/2014/main" id="{7CA20A62-F09A-4369-B652-B7F34057BF4F}"/>
              </a:ext>
            </a:extLst>
          </p:cNvPr>
          <p:cNvPicPr>
            <a:picLocks noChangeAspect="1"/>
          </p:cNvPicPr>
          <p:nvPr/>
        </p:nvPicPr>
        <p:blipFill>
          <a:blip r:embed="rId3"/>
          <a:stretch>
            <a:fillRect/>
          </a:stretch>
        </p:blipFill>
        <p:spPr>
          <a:xfrm>
            <a:off x="792693" y="2111470"/>
            <a:ext cx="6739513" cy="3757277"/>
          </a:xfrm>
          <a:prstGeom prst="rect">
            <a:avLst/>
          </a:prstGeom>
        </p:spPr>
      </p:pic>
      <p:sp>
        <p:nvSpPr>
          <p:cNvPr id="21" name="Content Placeholder 2"/>
          <p:cNvSpPr txBox="1">
            <a:spLocks/>
          </p:cNvSpPr>
          <p:nvPr/>
        </p:nvSpPr>
        <p:spPr>
          <a:xfrm>
            <a:off x="8471423" y="2542939"/>
            <a:ext cx="3053039" cy="3674981"/>
          </a:xfrm>
          <a:prstGeom prst="rect">
            <a:avLst/>
          </a:prstGeom>
        </p:spPr>
        <p:txBody>
          <a:bodyPr vert="horz" lIns="91440" tIns="45720" rIns="91440" bIns="45720" numCol="1" rtlCol="0">
            <a:normAutofit/>
          </a:bodyPr>
          <a:lstStyle/>
          <a:p>
            <a:pPr marL="0" indent="-228600" algn="just" defTabSz="914400">
              <a:lnSpc>
                <a:spcPct val="90000"/>
              </a:lnSpc>
              <a:spcBef>
                <a:spcPts val="0"/>
              </a:spcBef>
              <a:spcAft>
                <a:spcPts val="600"/>
              </a:spcAft>
              <a:buFont typeface="Arial" panose="020B0604020202020204" pitchFamily="34" charset="0"/>
              <a:buChar char="•"/>
            </a:pPr>
            <a:r>
              <a:rPr lang="en-US" sz="1400" dirty="0"/>
              <a:t>Artificial neural networks or connectionist systems are computing systems vaguely inspired by the biological neural networks that constitute animal brains. Such systems "learn" to perform tasks by considering examples, generally without being programmed with any task-specific rules. </a:t>
            </a:r>
          </a:p>
          <a:p>
            <a:pPr marL="0" indent="-228600" algn="just" defTabSz="914400">
              <a:lnSpc>
                <a:spcPct val="90000"/>
              </a:lnSpc>
              <a:spcBef>
                <a:spcPts val="0"/>
              </a:spcBef>
              <a:spcAft>
                <a:spcPts val="600"/>
              </a:spcAft>
              <a:buFont typeface="Arial" panose="020B0604020202020204" pitchFamily="34" charset="0"/>
              <a:buChar char="•"/>
            </a:pPr>
            <a:r>
              <a:rPr lang="en-US" sz="1400" dirty="0"/>
              <a:t>For example, in image recognition, they might learn to identify images that contain specific rooms of a house by analyzing example images that have been manually labeled as various rooms and using the results to identify cats in other images. </a:t>
            </a:r>
          </a:p>
        </p:txBody>
      </p:sp>
      <p:sp>
        <p:nvSpPr>
          <p:cNvPr id="26" name="Freeform: Shape 25">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3748667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E7CE-FF8F-4E5B-B07E-C0C94C4ECE3B}"/>
              </a:ext>
            </a:extLst>
          </p:cNvPr>
          <p:cNvSpPr>
            <a:spLocks noGrp="1"/>
          </p:cNvSpPr>
          <p:nvPr>
            <p:ph type="title"/>
          </p:nvPr>
        </p:nvSpPr>
        <p:spPr>
          <a:xfrm>
            <a:off x="314238" y="672440"/>
            <a:ext cx="11032158" cy="822263"/>
          </a:xfrm>
        </p:spPr>
        <p:txBody>
          <a:bodyPr>
            <a:noAutofit/>
          </a:bodyPr>
          <a:lstStyle/>
          <a:p>
            <a:pPr algn="ctr"/>
            <a:r>
              <a:rPr lang="en-CH" sz="2800" dirty="0">
                <a:solidFill>
                  <a:schemeClr val="tx1"/>
                </a:solidFill>
                <a:latin typeface="+mj-lt"/>
                <a:cs typeface="+mj-cs"/>
              </a:rPr>
              <a:t>Adding</a:t>
            </a:r>
            <a:r>
              <a:rPr lang="en-CH" sz="2800" dirty="0">
                <a:solidFill>
                  <a:schemeClr val="tx1">
                    <a:lumMod val="65000"/>
                    <a:lumOff val="35000"/>
                  </a:schemeClr>
                </a:solidFill>
              </a:rPr>
              <a:t> </a:t>
            </a:r>
            <a:r>
              <a:rPr lang="en-CH" sz="2800" dirty="0">
                <a:solidFill>
                  <a:schemeClr val="tx1"/>
                </a:solidFill>
                <a:latin typeface="+mj-lt"/>
                <a:cs typeface="+mj-cs"/>
              </a:rPr>
              <a:t>Dropout</a:t>
            </a:r>
            <a:r>
              <a:rPr lang="en-CH" sz="2800" dirty="0">
                <a:solidFill>
                  <a:schemeClr val="tx1">
                    <a:lumMod val="65000"/>
                    <a:lumOff val="35000"/>
                  </a:schemeClr>
                </a:solidFill>
              </a:rPr>
              <a:t> </a:t>
            </a:r>
            <a:r>
              <a:rPr lang="en-CH" sz="2800" dirty="0">
                <a:solidFill>
                  <a:schemeClr val="tx1"/>
                </a:solidFill>
                <a:latin typeface="+mj-lt"/>
                <a:cs typeface="+mj-cs"/>
              </a:rPr>
              <a:t>into</a:t>
            </a:r>
            <a:r>
              <a:rPr lang="en-CH" sz="2800" dirty="0">
                <a:solidFill>
                  <a:schemeClr val="tx1">
                    <a:lumMod val="65000"/>
                    <a:lumOff val="35000"/>
                  </a:schemeClr>
                </a:solidFill>
              </a:rPr>
              <a:t> </a:t>
            </a:r>
            <a:r>
              <a:rPr lang="en-CH" sz="2800" dirty="0">
                <a:solidFill>
                  <a:schemeClr val="tx1"/>
                </a:solidFill>
                <a:latin typeface="+mj-lt"/>
                <a:cs typeface="+mj-cs"/>
              </a:rPr>
              <a:t>the</a:t>
            </a:r>
            <a:r>
              <a:rPr lang="en-CH" sz="2800" dirty="0">
                <a:solidFill>
                  <a:schemeClr val="tx1">
                    <a:lumMod val="65000"/>
                    <a:lumOff val="35000"/>
                  </a:schemeClr>
                </a:solidFill>
              </a:rPr>
              <a:t> </a:t>
            </a:r>
            <a:r>
              <a:rPr lang="en-CH" sz="2800" dirty="0">
                <a:solidFill>
                  <a:schemeClr val="tx1"/>
                </a:solidFill>
                <a:latin typeface="+mj-lt"/>
                <a:cs typeface="+mj-cs"/>
              </a:rPr>
              <a:t>Network</a:t>
            </a:r>
            <a:r>
              <a:rPr lang="en-CH" sz="2800" dirty="0">
                <a:solidFill>
                  <a:schemeClr val="tx1">
                    <a:lumMod val="65000"/>
                    <a:lumOff val="35000"/>
                  </a:schemeClr>
                </a:solidFill>
              </a:rPr>
              <a:t>, </a:t>
            </a:r>
            <a:r>
              <a:rPr lang="en-CH" sz="2800" dirty="0">
                <a:solidFill>
                  <a:schemeClr val="tx1"/>
                </a:solidFill>
                <a:latin typeface="+mj-lt"/>
                <a:cs typeface="+mj-cs"/>
              </a:rPr>
              <a:t>more</a:t>
            </a:r>
            <a:r>
              <a:rPr lang="en-CH" sz="2800" dirty="0">
                <a:solidFill>
                  <a:schemeClr val="tx1">
                    <a:lumMod val="65000"/>
                    <a:lumOff val="35000"/>
                  </a:schemeClr>
                </a:solidFill>
              </a:rPr>
              <a:t> </a:t>
            </a:r>
            <a:r>
              <a:rPr lang="en-CH" sz="2800" dirty="0" err="1">
                <a:solidFill>
                  <a:schemeClr val="tx1"/>
                </a:solidFill>
                <a:latin typeface="+mj-lt"/>
                <a:cs typeface="+mj-cs"/>
              </a:rPr>
              <a:t>apochs</a:t>
            </a:r>
            <a:r>
              <a:rPr lang="en-CH" sz="2800" dirty="0">
                <a:solidFill>
                  <a:schemeClr val="tx1">
                    <a:lumMod val="65000"/>
                    <a:lumOff val="35000"/>
                  </a:schemeClr>
                </a:solidFill>
              </a:rPr>
              <a:t>, </a:t>
            </a:r>
            <a:r>
              <a:rPr lang="en-CH" sz="2800" dirty="0">
                <a:solidFill>
                  <a:schemeClr val="tx1"/>
                </a:solidFill>
                <a:latin typeface="+mj-lt"/>
                <a:cs typeface="+mj-cs"/>
              </a:rPr>
              <a:t>smaller</a:t>
            </a:r>
            <a:r>
              <a:rPr lang="en-CH" sz="2800" dirty="0">
                <a:solidFill>
                  <a:schemeClr val="tx1">
                    <a:lumMod val="65000"/>
                    <a:lumOff val="35000"/>
                  </a:schemeClr>
                </a:solidFill>
              </a:rPr>
              <a:t> </a:t>
            </a:r>
            <a:r>
              <a:rPr lang="en-CH" sz="2800" dirty="0">
                <a:solidFill>
                  <a:schemeClr val="tx1"/>
                </a:solidFill>
                <a:latin typeface="+mj-lt"/>
                <a:cs typeface="+mj-cs"/>
              </a:rPr>
              <a:t>alpha</a:t>
            </a:r>
            <a:br>
              <a:rPr lang="en-CH" sz="2800" dirty="0">
                <a:solidFill>
                  <a:schemeClr val="tx1">
                    <a:lumMod val="65000"/>
                    <a:lumOff val="35000"/>
                  </a:schemeClr>
                </a:solidFill>
              </a:rPr>
            </a:br>
            <a:endParaRPr lang="en-CH" sz="2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289AFE31-CDB4-4E5C-BB9E-0DF2680259A8}"/>
              </a:ext>
            </a:extLst>
          </p:cNvPr>
          <p:cNvSpPr>
            <a:spLocks noGrp="1"/>
          </p:cNvSpPr>
          <p:nvPr>
            <p:ph idx="1"/>
          </p:nvPr>
        </p:nvSpPr>
        <p:spPr/>
        <p:txBody>
          <a:bodyPr/>
          <a:lstStyle/>
          <a:p>
            <a:endParaRPr lang="en-US" dirty="0"/>
          </a:p>
          <a:p>
            <a:endParaRPr lang="en-CH" dirty="0"/>
          </a:p>
        </p:txBody>
      </p:sp>
      <p:sp>
        <p:nvSpPr>
          <p:cNvPr id="4" name="Rectangle 3">
            <a:extLst>
              <a:ext uri="{FF2B5EF4-FFF2-40B4-BE49-F238E27FC236}">
                <a16:creationId xmlns:a16="http://schemas.microsoft.com/office/drawing/2014/main" id="{7357E539-1F5C-4DFE-89A0-4BBC60CACC81}"/>
              </a:ext>
            </a:extLst>
          </p:cNvPr>
          <p:cNvSpPr/>
          <p:nvPr/>
        </p:nvSpPr>
        <p:spPr>
          <a:xfrm>
            <a:off x="834260" y="1651734"/>
            <a:ext cx="6096000" cy="1200329"/>
          </a:xfrm>
          <a:prstGeom prst="rect">
            <a:avLst/>
          </a:prstGeom>
        </p:spPr>
        <p:txBody>
          <a:bodyPr>
            <a:spAutoFit/>
          </a:bodyPr>
          <a:lstStyle/>
          <a:p>
            <a:r>
              <a:rPr lang="en-US" dirty="0"/>
              <a:t>Model Evaluation final results:</a:t>
            </a:r>
          </a:p>
          <a:p>
            <a:endParaRPr lang="en-US" dirty="0"/>
          </a:p>
          <a:p>
            <a:pPr eaLnBrk="0" fontAlgn="base" hangingPunct="0">
              <a:spcBef>
                <a:spcPct val="0"/>
              </a:spcBef>
              <a:spcAft>
                <a:spcPct val="0"/>
              </a:spcAft>
            </a:pPr>
            <a:r>
              <a:rPr lang="en-CH" altLang="en-CH" dirty="0"/>
              <a:t>Test accuracy: 0.</a:t>
            </a:r>
            <a:r>
              <a:rPr lang="en-US" altLang="en-CH" dirty="0"/>
              <a:t>73</a:t>
            </a:r>
            <a:r>
              <a:rPr lang="en-CH" altLang="en-CH" dirty="0"/>
              <a:t> </a:t>
            </a:r>
          </a:p>
          <a:p>
            <a:pPr lvl="0" eaLnBrk="0" fontAlgn="base" hangingPunct="0">
              <a:spcBef>
                <a:spcPct val="0"/>
              </a:spcBef>
              <a:spcAft>
                <a:spcPct val="0"/>
              </a:spcAft>
            </a:pPr>
            <a:r>
              <a:rPr lang="en-CH" altLang="en-CH" dirty="0"/>
              <a:t>Test loss: 0.8</a:t>
            </a:r>
            <a:r>
              <a:rPr lang="en-US" altLang="en-CH" dirty="0"/>
              <a:t>0</a:t>
            </a:r>
          </a:p>
        </p:txBody>
      </p:sp>
      <p:pic>
        <p:nvPicPr>
          <p:cNvPr id="5" name="Picture 4">
            <a:extLst>
              <a:ext uri="{FF2B5EF4-FFF2-40B4-BE49-F238E27FC236}">
                <a16:creationId xmlns:a16="http://schemas.microsoft.com/office/drawing/2014/main" id="{63CAD304-68B4-4D7E-8C16-906A1B2C918C}"/>
              </a:ext>
            </a:extLst>
          </p:cNvPr>
          <p:cNvPicPr>
            <a:picLocks noChangeAspect="1"/>
          </p:cNvPicPr>
          <p:nvPr/>
        </p:nvPicPr>
        <p:blipFill>
          <a:blip r:embed="rId2"/>
          <a:stretch>
            <a:fillRect/>
          </a:stretch>
        </p:blipFill>
        <p:spPr>
          <a:xfrm>
            <a:off x="4019550" y="2228671"/>
            <a:ext cx="7334250" cy="3933825"/>
          </a:xfrm>
          <a:prstGeom prst="rect">
            <a:avLst/>
          </a:prstGeom>
        </p:spPr>
      </p:pic>
    </p:spTree>
    <p:extLst>
      <p:ext uri="{BB962C8B-B14F-4D97-AF65-F5344CB8AC3E}">
        <p14:creationId xmlns:p14="http://schemas.microsoft.com/office/powerpoint/2010/main" val="2131079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648-18DD-42E4-A7BD-392CE33C8226}"/>
              </a:ext>
            </a:extLst>
          </p:cNvPr>
          <p:cNvSpPr>
            <a:spLocks noGrp="1"/>
          </p:cNvSpPr>
          <p:nvPr>
            <p:ph type="title"/>
          </p:nvPr>
        </p:nvSpPr>
        <p:spPr>
          <a:xfrm>
            <a:off x="834260" y="410501"/>
            <a:ext cx="10515600" cy="822263"/>
          </a:xfrm>
        </p:spPr>
        <p:txBody>
          <a:bodyPr/>
          <a:lstStyle/>
          <a:p>
            <a:r>
              <a:rPr lang="en-US" dirty="0"/>
              <a:t>Issues </a:t>
            </a:r>
            <a:endParaRPr lang="en-CH" dirty="0"/>
          </a:p>
        </p:txBody>
      </p:sp>
      <p:sp>
        <p:nvSpPr>
          <p:cNvPr id="3" name="Content Placeholder 2">
            <a:extLst>
              <a:ext uri="{FF2B5EF4-FFF2-40B4-BE49-F238E27FC236}">
                <a16:creationId xmlns:a16="http://schemas.microsoft.com/office/drawing/2014/main" id="{B43422E7-3E5B-4284-B8C5-9E2714737028}"/>
              </a:ext>
            </a:extLst>
          </p:cNvPr>
          <p:cNvSpPr>
            <a:spLocks noGrp="1"/>
          </p:cNvSpPr>
          <p:nvPr>
            <p:ph idx="1"/>
          </p:nvPr>
        </p:nvSpPr>
        <p:spPr/>
        <p:txBody>
          <a:bodyPr/>
          <a:lstStyle/>
          <a:p>
            <a:endParaRPr lang="en-US" dirty="0"/>
          </a:p>
          <a:p>
            <a:r>
              <a:rPr lang="en-US" dirty="0"/>
              <a:t>We are distorting the images when resizing. </a:t>
            </a:r>
          </a:p>
          <a:p>
            <a:endParaRPr lang="en-US" dirty="0"/>
          </a:p>
          <a:p>
            <a:r>
              <a:rPr lang="en-US" dirty="0"/>
              <a:t>We greyscale the images used for the convolution network due to machine limitations (Linux VM machine 8GB RAM 4 core)</a:t>
            </a:r>
          </a:p>
          <a:p>
            <a:endParaRPr lang="en-US" dirty="0"/>
          </a:p>
          <a:p>
            <a:r>
              <a:rPr lang="en-US" dirty="0"/>
              <a:t>The number of images used is limited due to machine limitations.</a:t>
            </a:r>
          </a:p>
          <a:p>
            <a:endParaRPr lang="en-US" dirty="0"/>
          </a:p>
          <a:p>
            <a:r>
              <a:rPr lang="en-US" dirty="0"/>
              <a:t>Some google image searches do not align with the search keywords </a:t>
            </a:r>
          </a:p>
          <a:p>
            <a:endParaRPr lang="en-US" dirty="0"/>
          </a:p>
          <a:p>
            <a:endParaRPr lang="en-US" dirty="0"/>
          </a:p>
          <a:p>
            <a:endParaRPr lang="en-US" dirty="0"/>
          </a:p>
          <a:p>
            <a:endParaRPr lang="en-US" dirty="0"/>
          </a:p>
          <a:p>
            <a:endParaRPr lang="en-US" dirty="0"/>
          </a:p>
          <a:p>
            <a:endParaRPr lang="en-US" dirty="0"/>
          </a:p>
          <a:p>
            <a:endParaRPr lang="en-CH" dirty="0"/>
          </a:p>
        </p:txBody>
      </p:sp>
    </p:spTree>
    <p:extLst>
      <p:ext uri="{BB962C8B-B14F-4D97-AF65-F5344CB8AC3E}">
        <p14:creationId xmlns:p14="http://schemas.microsoft.com/office/powerpoint/2010/main" val="34787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DB39-EC2A-4522-B1DF-6204251EC396}"/>
              </a:ext>
            </a:extLst>
          </p:cNvPr>
          <p:cNvSpPr>
            <a:spLocks noGrp="1"/>
          </p:cNvSpPr>
          <p:nvPr>
            <p:ph type="title"/>
          </p:nvPr>
        </p:nvSpPr>
        <p:spPr>
          <a:xfrm>
            <a:off x="781464" y="148699"/>
            <a:ext cx="5314536" cy="1129384"/>
          </a:xfrm>
        </p:spPr>
        <p:txBody>
          <a:bodyPr vert="horz" lIns="91440" tIns="45720" rIns="91440" bIns="45720" rtlCol="0" anchor="ctr">
            <a:normAutofit/>
          </a:bodyPr>
          <a:lstStyle/>
          <a:p>
            <a:r>
              <a:rPr lang="en-US" sz="2800" dirty="0">
                <a:solidFill>
                  <a:schemeClr val="tx1"/>
                </a:solidFill>
                <a:latin typeface="+mj-lt"/>
                <a:cs typeface="+mj-cs"/>
              </a:rPr>
              <a:t>Image Recognition </a:t>
            </a:r>
          </a:p>
        </p:txBody>
      </p:sp>
      <p:sp>
        <p:nvSpPr>
          <p:cNvPr id="3" name="Content Placeholder 2">
            <a:extLst>
              <a:ext uri="{FF2B5EF4-FFF2-40B4-BE49-F238E27FC236}">
                <a16:creationId xmlns:a16="http://schemas.microsoft.com/office/drawing/2014/main" id="{C40732F8-1BB4-46F1-802A-5451EDE364AC}"/>
              </a:ext>
            </a:extLst>
          </p:cNvPr>
          <p:cNvSpPr>
            <a:spLocks noGrp="1"/>
          </p:cNvSpPr>
          <p:nvPr>
            <p:ph idx="1"/>
          </p:nvPr>
        </p:nvSpPr>
        <p:spPr>
          <a:xfrm>
            <a:off x="762000" y="1932709"/>
            <a:ext cx="5314543" cy="3722229"/>
          </a:xfrm>
        </p:spPr>
        <p:txBody>
          <a:bodyPr vert="horz" lIns="91440" tIns="45720" rIns="91440" bIns="45720" rtlCol="0" anchor="t">
            <a:normAutofit/>
          </a:bodyPr>
          <a:lstStyle/>
          <a:p>
            <a:pPr marL="0" algn="just"/>
            <a:endParaRPr lang="en-US" dirty="0">
              <a:solidFill>
                <a:schemeClr val="tx1"/>
              </a:solidFill>
              <a:latin typeface="+mn-lt"/>
              <a:cs typeface="+mn-cs"/>
            </a:endParaRPr>
          </a:p>
          <a:p>
            <a:pPr marL="0" algn="just">
              <a:spcBef>
                <a:spcPts val="0"/>
              </a:spcBef>
            </a:pPr>
            <a:r>
              <a:rPr lang="en-US" dirty="0">
                <a:solidFill>
                  <a:schemeClr val="tx1"/>
                </a:solidFill>
                <a:latin typeface="+mn-lt"/>
                <a:cs typeface="+mn-cs"/>
              </a:rPr>
              <a:t>Image recognition, in the context of machine vision, is the ability of software to identify objects, places, people, writing and actions in images. Computers can use machine vision technologies in combination with a camera and artificial intelligence software to achieve image recognition.</a:t>
            </a:r>
          </a:p>
          <a:p>
            <a:pPr marL="0" algn="just">
              <a:spcBef>
                <a:spcPts val="0"/>
              </a:spcBef>
            </a:pPr>
            <a:endParaRPr lang="en-US" dirty="0">
              <a:solidFill>
                <a:schemeClr val="tx1"/>
              </a:solidFill>
              <a:latin typeface="+mn-lt"/>
              <a:cs typeface="+mn-cs"/>
            </a:endParaRPr>
          </a:p>
          <a:p>
            <a:pPr marL="0" algn="just">
              <a:spcBef>
                <a:spcPts val="0"/>
              </a:spcBef>
            </a:pPr>
            <a:r>
              <a:rPr lang="en-US" dirty="0">
                <a:solidFill>
                  <a:schemeClr val="tx1"/>
                </a:solidFill>
                <a:latin typeface="+mn-lt"/>
                <a:cs typeface="+mn-cs"/>
              </a:rPr>
              <a:t>While human and animal brains recognize objects with ease, computers have difficulty with the task. Software for image recognition requires deep machine learning. Performance is best on convolutional neural net processors as the specific task otherwise requires massive amounts of power for its compute-intensive nature. Image recognition algorithms can function by use of comparative models  appearances from different angles using edge detection or by components. Image recognition algorithms are often trained on millions of pre-labeled pictures with guided computer learning.</a:t>
            </a:r>
          </a:p>
          <a:p>
            <a:endParaRPr lang="en-US" dirty="0">
              <a:solidFill>
                <a:schemeClr val="tx1"/>
              </a:solidFill>
              <a:latin typeface="+mn-lt"/>
              <a:cs typeface="+mn-cs"/>
            </a:endParaRPr>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754FC95-417E-400E-92F6-9294FC61561B}"/>
              </a:ext>
            </a:extLst>
          </p:cNvPr>
          <p:cNvPicPr>
            <a:picLocks noChangeAspect="1"/>
          </p:cNvPicPr>
          <p:nvPr/>
        </p:nvPicPr>
        <p:blipFill rotWithShape="1">
          <a:blip r:embed="rId2"/>
          <a:srcRect l="23255"/>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9842382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E7EF-3D8E-44FA-87D4-38BBA389C12F}"/>
              </a:ext>
            </a:extLst>
          </p:cNvPr>
          <p:cNvSpPr>
            <a:spLocks noGrp="1"/>
          </p:cNvSpPr>
          <p:nvPr>
            <p:ph type="title"/>
          </p:nvPr>
        </p:nvSpPr>
        <p:spPr>
          <a:xfrm>
            <a:off x="648930" y="453461"/>
            <a:ext cx="3505495" cy="1167522"/>
          </a:xfrm>
        </p:spPr>
        <p:txBody>
          <a:bodyPr vert="horz" lIns="91440" tIns="45720" rIns="91440" bIns="45720" rtlCol="0" anchor="ctr">
            <a:normAutofit/>
          </a:bodyPr>
          <a:lstStyle/>
          <a:p>
            <a:r>
              <a:rPr lang="en-US" sz="2800" kern="1200" dirty="0">
                <a:solidFill>
                  <a:schemeClr val="tx1"/>
                </a:solidFill>
                <a:latin typeface="+mj-lt"/>
                <a:ea typeface="+mj-ea"/>
                <a:cs typeface="+mj-cs"/>
              </a:rPr>
              <a:t>Capstone Project </a:t>
            </a:r>
          </a:p>
        </p:txBody>
      </p:sp>
      <p:sp>
        <p:nvSpPr>
          <p:cNvPr id="3" name="Content Placeholder 2">
            <a:extLst>
              <a:ext uri="{FF2B5EF4-FFF2-40B4-BE49-F238E27FC236}">
                <a16:creationId xmlns:a16="http://schemas.microsoft.com/office/drawing/2014/main" id="{75ADB01A-E906-40A7-8707-5C4D5F128E50}"/>
              </a:ext>
            </a:extLst>
          </p:cNvPr>
          <p:cNvSpPr>
            <a:spLocks noGrp="1"/>
          </p:cNvSpPr>
          <p:nvPr>
            <p:ph idx="1"/>
          </p:nvPr>
        </p:nvSpPr>
        <p:spPr>
          <a:xfrm>
            <a:off x="648931" y="2867891"/>
            <a:ext cx="3505494" cy="3355928"/>
          </a:xfrm>
        </p:spPr>
        <p:txBody>
          <a:bodyPr vert="horz" lIns="91440" tIns="45720" rIns="91440" bIns="45720" rtlCol="0">
            <a:normAutofit/>
          </a:bodyPr>
          <a:lstStyle/>
          <a:p>
            <a:pPr marL="0" indent="0">
              <a:buNone/>
            </a:pPr>
            <a:r>
              <a:rPr lang="en-US" sz="2000" dirty="0">
                <a:solidFill>
                  <a:schemeClr val="tx1"/>
                </a:solidFill>
                <a:latin typeface="+mn-lt"/>
                <a:cs typeface="+mn-cs"/>
              </a:rPr>
              <a:t>Neural Network to be used to identify which room of a household collected images are depicting</a:t>
            </a:r>
            <a:endParaRPr lang="en-US" sz="2000" b="1" dirty="0">
              <a:solidFill>
                <a:schemeClr val="tx1"/>
              </a:solidFill>
              <a:latin typeface="+mn-lt"/>
              <a:cs typeface="+mn-cs"/>
            </a:endParaRPr>
          </a:p>
          <a:p>
            <a:endParaRPr lang="en-US" sz="2000" i="1" dirty="0">
              <a:solidFill>
                <a:schemeClr val="tx1"/>
              </a:solidFill>
              <a:latin typeface="+mn-lt"/>
              <a:cs typeface="+mn-cs"/>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749944B-2872-412F-B7EF-BEC48BCF8420}"/>
              </a:ext>
            </a:extLst>
          </p:cNvPr>
          <p:cNvPicPr>
            <a:picLocks noChangeAspect="1"/>
          </p:cNvPicPr>
          <p:nvPr/>
        </p:nvPicPr>
        <p:blipFill rotWithShape="1">
          <a:blip r:embed="rId2"/>
          <a:srcRect t="6039" r="-2" b="111"/>
          <a:stretch/>
        </p:blipFill>
        <p:spPr>
          <a:xfrm>
            <a:off x="5787051" y="965595"/>
            <a:ext cx="5257371" cy="4773591"/>
          </a:xfrm>
          <a:prstGeom prst="rect">
            <a:avLst/>
          </a:prstGeom>
          <a:effectLst/>
        </p:spPr>
      </p:pic>
    </p:spTree>
    <p:extLst>
      <p:ext uri="{BB962C8B-B14F-4D97-AF65-F5344CB8AC3E}">
        <p14:creationId xmlns:p14="http://schemas.microsoft.com/office/powerpoint/2010/main" val="369689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8D9E840-DDF0-474F-8FF3-42EBF3C400C1}"/>
              </a:ext>
            </a:extLst>
          </p:cNvPr>
          <p:cNvSpPr>
            <a:spLocks noGrp="1"/>
          </p:cNvSpPr>
          <p:nvPr>
            <p:ph type="title"/>
          </p:nvPr>
        </p:nvSpPr>
        <p:spPr>
          <a:xfrm>
            <a:off x="634276" y="4892358"/>
            <a:ext cx="3766272" cy="1325563"/>
          </a:xfrm>
          <a:prstGeom prst="ellipse">
            <a:avLst/>
          </a:prstGeom>
        </p:spPr>
        <p:txBody>
          <a:bodyPr vert="horz" lIns="91440" tIns="45720" rIns="91440" bIns="45720" rtlCol="0" anchor="ctr">
            <a:normAutofit/>
          </a:bodyPr>
          <a:lstStyle/>
          <a:p>
            <a:pPr algn="r"/>
            <a:r>
              <a:rPr lang="en-US" sz="2400" kern="1200">
                <a:solidFill>
                  <a:schemeClr val="bg1"/>
                </a:solidFill>
                <a:latin typeface="+mj-lt"/>
                <a:ea typeface="+mj-ea"/>
                <a:cs typeface="+mj-cs"/>
              </a:rPr>
              <a:t>Data</a:t>
            </a:r>
            <a:br>
              <a:rPr lang="en-US" sz="2400" kern="1200">
                <a:solidFill>
                  <a:schemeClr val="bg1"/>
                </a:solidFill>
                <a:latin typeface="+mj-lt"/>
                <a:ea typeface="+mj-ea"/>
                <a:cs typeface="+mj-cs"/>
              </a:rPr>
            </a:br>
            <a:r>
              <a:rPr lang="en-US" sz="2400" kern="1200">
                <a:solidFill>
                  <a:schemeClr val="bg1"/>
                </a:solidFill>
                <a:latin typeface="+mj-lt"/>
                <a:ea typeface="+mj-ea"/>
                <a:cs typeface="+mj-cs"/>
              </a:rPr>
              <a:t>Collection</a:t>
            </a:r>
          </a:p>
        </p:txBody>
      </p:sp>
      <p:pic>
        <p:nvPicPr>
          <p:cNvPr id="8" name="Content Placeholder 3">
            <a:extLst>
              <a:ext uri="{FF2B5EF4-FFF2-40B4-BE49-F238E27FC236}">
                <a16:creationId xmlns:a16="http://schemas.microsoft.com/office/drawing/2014/main" id="{D5FC46EC-9DF6-4873-A24E-0716BE313695}"/>
              </a:ext>
            </a:extLst>
          </p:cNvPr>
          <p:cNvPicPr>
            <a:picLocks noChangeAspect="1"/>
          </p:cNvPicPr>
          <p:nvPr/>
        </p:nvPicPr>
        <p:blipFill>
          <a:blip r:embed="rId2"/>
          <a:stretch>
            <a:fillRect/>
          </a:stretch>
        </p:blipFill>
        <p:spPr>
          <a:xfrm>
            <a:off x="2536736" y="1502745"/>
            <a:ext cx="7112723" cy="2749533"/>
          </a:xfrm>
          <a:prstGeom prst="rect">
            <a:avLst/>
          </a:prstGeom>
        </p:spPr>
      </p:pic>
      <p:cxnSp>
        <p:nvCxnSpPr>
          <p:cNvPr id="19"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BDC9FFE-DAAA-416A-AEFE-806FEFAF6D13}"/>
              </a:ext>
            </a:extLst>
          </p:cNvPr>
          <p:cNvSpPr>
            <a:spLocks noGrp="1"/>
          </p:cNvSpPr>
          <p:nvPr>
            <p:ph idx="1"/>
          </p:nvPr>
        </p:nvSpPr>
        <p:spPr>
          <a:xfrm>
            <a:off x="4878784" y="4824249"/>
            <a:ext cx="6673136" cy="1461780"/>
          </a:xfrm>
        </p:spPr>
        <p:txBody>
          <a:bodyPr vert="horz" lIns="91440" tIns="45720" rIns="91440" bIns="45720" rtlCol="0" anchor="ctr">
            <a:normAutofit/>
          </a:bodyPr>
          <a:lstStyle/>
          <a:p>
            <a:pPr marL="0" indent="0">
              <a:buNone/>
            </a:pPr>
            <a:endParaRPr lang="en-US" sz="1800" dirty="0">
              <a:solidFill>
                <a:schemeClr val="bg1"/>
              </a:solidFill>
              <a:latin typeface="+mn-lt"/>
              <a:cs typeface="+mn-cs"/>
            </a:endParaRPr>
          </a:p>
          <a:p>
            <a:pPr marL="0" indent="0">
              <a:buNone/>
            </a:pPr>
            <a:r>
              <a:rPr lang="en-US" sz="1800" dirty="0">
                <a:solidFill>
                  <a:schemeClr val="bg1"/>
                </a:solidFill>
                <a:latin typeface="+mn-lt"/>
                <a:cs typeface="+mn-cs"/>
              </a:rPr>
              <a:t>To gather the images google image search engine was scraped for specific search queries like ‘kitchen’, ‘old kitchen’, ‘modern kitchen’, ‘bathroom’ </a:t>
            </a:r>
            <a:r>
              <a:rPr lang="en-US" sz="1800" dirty="0" err="1">
                <a:solidFill>
                  <a:schemeClr val="bg1"/>
                </a:solidFill>
                <a:latin typeface="+mn-lt"/>
                <a:cs typeface="+mn-cs"/>
              </a:rPr>
              <a:t>etc</a:t>
            </a:r>
            <a:endParaRPr lang="en-US" sz="1800" dirty="0">
              <a:solidFill>
                <a:schemeClr val="bg1"/>
              </a:solidFill>
              <a:latin typeface="+mn-lt"/>
              <a:cs typeface="+mn-cs"/>
            </a:endParaRPr>
          </a:p>
          <a:p>
            <a:endParaRPr lang="en-US" sz="1800" dirty="0">
              <a:solidFill>
                <a:schemeClr val="bg1"/>
              </a:solidFill>
              <a:latin typeface="+mn-lt"/>
              <a:cs typeface="+mn-cs"/>
            </a:endParaRPr>
          </a:p>
        </p:txBody>
      </p:sp>
      <p:pic>
        <p:nvPicPr>
          <p:cNvPr id="5" name="Picture 4">
            <a:extLst>
              <a:ext uri="{FF2B5EF4-FFF2-40B4-BE49-F238E27FC236}">
                <a16:creationId xmlns:a16="http://schemas.microsoft.com/office/drawing/2014/main" id="{B8FC4F67-65FD-4034-BB59-2B30C7147F55}"/>
              </a:ext>
            </a:extLst>
          </p:cNvPr>
          <p:cNvPicPr>
            <a:picLocks noChangeAspect="1"/>
          </p:cNvPicPr>
          <p:nvPr/>
        </p:nvPicPr>
        <p:blipFill>
          <a:blip r:embed="rId3"/>
          <a:stretch>
            <a:fillRect/>
          </a:stretch>
        </p:blipFill>
        <p:spPr>
          <a:xfrm>
            <a:off x="935182" y="640079"/>
            <a:ext cx="10806545" cy="3612200"/>
          </a:xfrm>
          <a:prstGeom prst="rect">
            <a:avLst/>
          </a:prstGeom>
        </p:spPr>
      </p:pic>
    </p:spTree>
    <p:extLst>
      <p:ext uri="{BB962C8B-B14F-4D97-AF65-F5344CB8AC3E}">
        <p14:creationId xmlns:p14="http://schemas.microsoft.com/office/powerpoint/2010/main" val="389683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3EBB-EA74-4749-8AF4-D71B5703B536}"/>
              </a:ext>
            </a:extLst>
          </p:cNvPr>
          <p:cNvSpPr>
            <a:spLocks noGrp="1"/>
          </p:cNvSpPr>
          <p:nvPr>
            <p:ph type="title"/>
          </p:nvPr>
        </p:nvSpPr>
        <p:spPr>
          <a:xfrm>
            <a:off x="749482" y="398762"/>
            <a:ext cx="5277333" cy="1325563"/>
          </a:xfrm>
        </p:spPr>
        <p:txBody>
          <a:bodyPr vert="horz" lIns="91440" tIns="45720" rIns="91440" bIns="45720" rtlCol="0" anchor="ctr">
            <a:normAutofit/>
          </a:bodyPr>
          <a:lstStyle/>
          <a:p>
            <a:r>
              <a:rPr lang="en-US" sz="2800" b="1" kern="1200" dirty="0">
                <a:solidFill>
                  <a:schemeClr val="tx1"/>
                </a:solidFill>
                <a:latin typeface="+mj-lt"/>
                <a:ea typeface="+mj-ea"/>
                <a:cs typeface="+mj-cs"/>
              </a:rPr>
              <a:t>Data Processing</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15" name="Freeform: Shape 10">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927C05A-2E1A-4277-9D51-DC9C259397FF}"/>
              </a:ext>
            </a:extLst>
          </p:cNvPr>
          <p:cNvPicPr/>
          <p:nvPr/>
        </p:nvPicPr>
        <p:blipFill rotWithShape="1">
          <a:blip r:embed="rId2"/>
          <a:srcRect t="16538" r="-4" b="25266"/>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3" name="Content Placeholder 2">
            <a:extLst>
              <a:ext uri="{FF2B5EF4-FFF2-40B4-BE49-F238E27FC236}">
                <a16:creationId xmlns:a16="http://schemas.microsoft.com/office/drawing/2014/main" id="{C73994CB-1E07-454B-B475-23751E0AB52B}"/>
              </a:ext>
            </a:extLst>
          </p:cNvPr>
          <p:cNvSpPr>
            <a:spLocks noGrp="1"/>
          </p:cNvSpPr>
          <p:nvPr>
            <p:ph idx="1"/>
          </p:nvPr>
        </p:nvSpPr>
        <p:spPr>
          <a:xfrm>
            <a:off x="835628" y="2196573"/>
            <a:ext cx="5272888" cy="3181684"/>
          </a:xfrm>
        </p:spPr>
        <p:txBody>
          <a:bodyPr vert="horz" lIns="91440" tIns="45720" rIns="91440" bIns="45720" rtlCol="0" anchor="t">
            <a:normAutofit/>
          </a:bodyPr>
          <a:lstStyle/>
          <a:p>
            <a:pPr marL="0"/>
            <a:r>
              <a:rPr lang="en-US" sz="1800" dirty="0">
                <a:solidFill>
                  <a:schemeClr val="tx1"/>
                </a:solidFill>
                <a:latin typeface="+mn-lt"/>
                <a:cs typeface="+mn-cs"/>
              </a:rPr>
              <a:t>Resize the photos :</a:t>
            </a:r>
          </a:p>
          <a:p>
            <a:pPr marL="0" indent="0">
              <a:buNone/>
            </a:pPr>
            <a:r>
              <a:rPr lang="en-US" sz="1800" dirty="0">
                <a:solidFill>
                  <a:schemeClr val="tx1"/>
                </a:solidFill>
                <a:latin typeface="+mn-lt"/>
                <a:cs typeface="+mn-cs"/>
              </a:rPr>
              <a:t>The size of the pictures varies a lot. In order to proceed with the analysis of the images have to have the same size. So all photos  have been resized to 100x100.</a:t>
            </a:r>
          </a:p>
          <a:p>
            <a:endParaRPr lang="en-US" sz="1800" dirty="0">
              <a:solidFill>
                <a:schemeClr val="tx1"/>
              </a:solidFill>
              <a:latin typeface="+mn-lt"/>
              <a:cs typeface="+mn-cs"/>
            </a:endParaRPr>
          </a:p>
          <a:p>
            <a:r>
              <a:rPr lang="en-US" sz="1800" dirty="0">
                <a:solidFill>
                  <a:schemeClr val="tx1"/>
                </a:solidFill>
                <a:latin typeface="+mn-lt"/>
                <a:cs typeface="+mn-cs"/>
              </a:rPr>
              <a:t>Reshape the photos:</a:t>
            </a:r>
          </a:p>
          <a:p>
            <a:pPr marL="0" indent="0">
              <a:buNone/>
            </a:pPr>
            <a:r>
              <a:rPr lang="en-US" sz="1800" dirty="0">
                <a:solidFill>
                  <a:schemeClr val="tx1"/>
                </a:solidFill>
                <a:latin typeface="+mn-lt"/>
                <a:cs typeface="+mn-cs"/>
              </a:rPr>
              <a:t>For every image we have stored convert the image to a vector of size </a:t>
            </a:r>
            <a:r>
              <a:rPr lang="en-US" sz="1800" dirty="0" err="1">
                <a:solidFill>
                  <a:schemeClr val="tx1"/>
                </a:solidFill>
                <a:latin typeface="+mn-lt"/>
                <a:cs typeface="+mn-cs"/>
              </a:rPr>
              <a:t>x_pixels</a:t>
            </a:r>
            <a:r>
              <a:rPr lang="en-US" sz="1800" dirty="0">
                <a:solidFill>
                  <a:schemeClr val="tx1"/>
                </a:solidFill>
                <a:latin typeface="+mn-lt"/>
                <a:cs typeface="+mn-cs"/>
              </a:rPr>
              <a:t> * </a:t>
            </a:r>
            <a:r>
              <a:rPr lang="en-US" sz="1800" dirty="0" err="1">
                <a:solidFill>
                  <a:schemeClr val="tx1"/>
                </a:solidFill>
                <a:latin typeface="+mn-lt"/>
                <a:cs typeface="+mn-cs"/>
              </a:rPr>
              <a:t>y_pixels</a:t>
            </a:r>
            <a:r>
              <a:rPr lang="en-US" sz="1800" dirty="0">
                <a:solidFill>
                  <a:schemeClr val="tx1"/>
                </a:solidFill>
                <a:latin typeface="+mn-lt"/>
                <a:cs typeface="+mn-cs"/>
              </a:rPr>
              <a:t> * 3</a:t>
            </a:r>
          </a:p>
        </p:txBody>
      </p:sp>
      <p:sp>
        <p:nvSpPr>
          <p:cNvPr id="16" name="Freeform: Shape 12">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FBE7F2C-2B91-472C-BE0C-325049105F90}"/>
              </a:ext>
            </a:extLst>
          </p:cNvPr>
          <p:cNvPicPr/>
          <p:nvPr/>
        </p:nvPicPr>
        <p:blipFill rotWithShape="1">
          <a:blip r:embed="rId3"/>
          <a:srcRect l="19244" r="16343" b="-1"/>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Tree>
    <p:extLst>
      <p:ext uri="{BB962C8B-B14F-4D97-AF65-F5344CB8AC3E}">
        <p14:creationId xmlns:p14="http://schemas.microsoft.com/office/powerpoint/2010/main" val="28031679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00EF-87DA-4867-A436-94512D97E4E7}"/>
              </a:ext>
            </a:extLst>
          </p:cNvPr>
          <p:cNvSpPr>
            <a:spLocks noGrp="1"/>
          </p:cNvSpPr>
          <p:nvPr>
            <p:ph type="title"/>
          </p:nvPr>
        </p:nvSpPr>
        <p:spPr/>
        <p:txBody>
          <a:bodyPr>
            <a:normAutofit fontScale="90000"/>
          </a:bodyPr>
          <a:lstStyle/>
          <a:p>
            <a:r>
              <a:rPr lang="en-US" dirty="0"/>
              <a:t>Limitation: Images are distorted when resizing</a:t>
            </a:r>
            <a:br>
              <a:rPr lang="en-US" dirty="0"/>
            </a:br>
            <a:r>
              <a:rPr lang="en-US" dirty="0"/>
              <a:t>Aspect ratio varies from 0.3 to 6 </a:t>
            </a:r>
            <a:endParaRPr lang="en-CH" dirty="0"/>
          </a:p>
        </p:txBody>
      </p:sp>
      <p:pic>
        <p:nvPicPr>
          <p:cNvPr id="4" name="Content Placeholder 3">
            <a:extLst>
              <a:ext uri="{FF2B5EF4-FFF2-40B4-BE49-F238E27FC236}">
                <a16:creationId xmlns:a16="http://schemas.microsoft.com/office/drawing/2014/main" id="{CDD8B63D-95DF-4D4C-99E7-05E2E48FF74F}"/>
              </a:ext>
            </a:extLst>
          </p:cNvPr>
          <p:cNvPicPr>
            <a:picLocks noGrp="1"/>
          </p:cNvPicPr>
          <p:nvPr>
            <p:ph idx="1"/>
          </p:nvPr>
        </p:nvPicPr>
        <p:blipFill>
          <a:blip r:embed="rId3"/>
          <a:stretch>
            <a:fillRect/>
          </a:stretch>
        </p:blipFill>
        <p:spPr>
          <a:xfrm>
            <a:off x="1329350" y="1625600"/>
            <a:ext cx="9533300" cy="4351338"/>
          </a:xfrm>
          <a:prstGeom prst="rect">
            <a:avLst/>
          </a:prstGeom>
        </p:spPr>
      </p:pic>
    </p:spTree>
    <p:extLst>
      <p:ext uri="{BB962C8B-B14F-4D97-AF65-F5344CB8AC3E}">
        <p14:creationId xmlns:p14="http://schemas.microsoft.com/office/powerpoint/2010/main" val="221314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5332-DB93-4CE2-B109-C31F38DE621E}"/>
              </a:ext>
            </a:extLst>
          </p:cNvPr>
          <p:cNvSpPr>
            <a:spLocks noGrp="1"/>
          </p:cNvSpPr>
          <p:nvPr>
            <p:ph type="title"/>
          </p:nvPr>
        </p:nvSpPr>
        <p:spPr>
          <a:xfrm>
            <a:off x="664584" y="484632"/>
            <a:ext cx="4944152" cy="1622321"/>
          </a:xfrm>
        </p:spPr>
        <p:txBody>
          <a:bodyPr vert="horz" lIns="91440" tIns="45720" rIns="91440" bIns="45720" rtlCol="0" anchor="ctr">
            <a:normAutofit/>
          </a:bodyPr>
          <a:lstStyle/>
          <a:p>
            <a:r>
              <a:rPr lang="en-US" sz="2800" dirty="0">
                <a:solidFill>
                  <a:schemeClr val="tx1"/>
                </a:solidFill>
                <a:latin typeface="+mj-lt"/>
                <a:cs typeface="+mj-cs"/>
              </a:rPr>
              <a:t>Predictive</a:t>
            </a:r>
            <a:r>
              <a:rPr lang="en-US" sz="2800" b="1" kern="1200" dirty="0">
                <a:solidFill>
                  <a:schemeClr val="tx1"/>
                </a:solidFill>
                <a:latin typeface="+mj-lt"/>
                <a:ea typeface="+mj-ea"/>
                <a:cs typeface="+mj-cs"/>
              </a:rPr>
              <a:t> </a:t>
            </a:r>
            <a:r>
              <a:rPr lang="en-US" sz="2800" dirty="0">
                <a:solidFill>
                  <a:schemeClr val="tx1"/>
                </a:solidFill>
                <a:latin typeface="+mj-lt"/>
                <a:cs typeface="+mj-cs"/>
              </a:rPr>
              <a:t>Models</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9" name="Content Placeholder 8">
            <a:extLst>
              <a:ext uri="{FF2B5EF4-FFF2-40B4-BE49-F238E27FC236}">
                <a16:creationId xmlns:a16="http://schemas.microsoft.com/office/drawing/2014/main" id="{FF1D5D7F-C59C-4DF8-915F-D773A904E748}"/>
              </a:ext>
            </a:extLst>
          </p:cNvPr>
          <p:cNvSpPr>
            <a:spLocks noGrp="1"/>
          </p:cNvSpPr>
          <p:nvPr>
            <p:ph idx="1"/>
          </p:nvPr>
        </p:nvSpPr>
        <p:spPr>
          <a:xfrm>
            <a:off x="664584" y="1981200"/>
            <a:ext cx="4944151" cy="3785419"/>
          </a:xfrm>
        </p:spPr>
        <p:txBody>
          <a:bodyPr vert="horz" lIns="91440" tIns="45720" rIns="91440" bIns="45720" rtlCol="0">
            <a:normAutofit/>
          </a:bodyPr>
          <a:lstStyle/>
          <a:p>
            <a:pPr marL="342900"/>
            <a:r>
              <a:rPr lang="en-US" sz="1600" dirty="0">
                <a:solidFill>
                  <a:schemeClr val="tx1"/>
                </a:solidFill>
                <a:latin typeface="+mn-lt"/>
                <a:cs typeface="+mn-cs"/>
              </a:rPr>
              <a:t>Neural Network with no hidden layer - Logistic regression </a:t>
            </a:r>
          </a:p>
          <a:p>
            <a:pPr marL="342900"/>
            <a:endParaRPr lang="en-US" sz="1600" dirty="0">
              <a:solidFill>
                <a:schemeClr val="tx1"/>
              </a:solidFill>
              <a:latin typeface="+mn-lt"/>
              <a:cs typeface="+mn-cs"/>
            </a:endParaRPr>
          </a:p>
          <a:p>
            <a:pPr marL="342900"/>
            <a:r>
              <a:rPr lang="en-US" sz="1600" dirty="0">
                <a:solidFill>
                  <a:schemeClr val="tx1"/>
                </a:solidFill>
                <a:latin typeface="+mn-lt"/>
                <a:cs typeface="+mn-cs"/>
              </a:rPr>
              <a:t>Neural Network with hidden layer Neural Network with hidden layer </a:t>
            </a:r>
          </a:p>
          <a:p>
            <a:pPr marL="342900"/>
            <a:endParaRPr lang="en-US" sz="1600" dirty="0">
              <a:solidFill>
                <a:schemeClr val="tx1"/>
              </a:solidFill>
              <a:latin typeface="+mn-lt"/>
              <a:cs typeface="+mn-cs"/>
            </a:endParaRPr>
          </a:p>
          <a:p>
            <a:pPr marL="342900"/>
            <a:r>
              <a:rPr lang="en-US" sz="1600" dirty="0">
                <a:solidFill>
                  <a:schemeClr val="tx1"/>
                </a:solidFill>
                <a:latin typeface="+mn-lt"/>
                <a:cs typeface="+mn-cs"/>
              </a:rPr>
              <a:t>Convolution Neural Networks</a:t>
            </a:r>
          </a:p>
        </p:txBody>
      </p:sp>
      <p:sp>
        <p:nvSpPr>
          <p:cNvPr id="21" name="Rectangle 2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23FBDA-E3B2-4550-9B0C-E478E4DC96C5}"/>
              </a:ext>
            </a:extLst>
          </p:cNvPr>
          <p:cNvPicPr>
            <a:picLocks noChangeAspect="1"/>
          </p:cNvPicPr>
          <p:nvPr/>
        </p:nvPicPr>
        <p:blipFill>
          <a:blip r:embed="rId2"/>
          <a:stretch>
            <a:fillRect/>
          </a:stretch>
        </p:blipFill>
        <p:spPr>
          <a:xfrm>
            <a:off x="7060689" y="1297724"/>
            <a:ext cx="4163991" cy="4113003"/>
          </a:xfrm>
          <a:prstGeom prst="rect">
            <a:avLst/>
          </a:prstGeom>
          <a:effectLst/>
        </p:spPr>
      </p:pic>
    </p:spTree>
    <p:extLst>
      <p:ext uri="{BB962C8B-B14F-4D97-AF65-F5344CB8AC3E}">
        <p14:creationId xmlns:p14="http://schemas.microsoft.com/office/powerpoint/2010/main" val="358883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998D3-4A15-4D3A-B6DF-175264F9704D}"/>
              </a:ext>
            </a:extLst>
          </p:cNvPr>
          <p:cNvSpPr>
            <a:spLocks noGrp="1"/>
          </p:cNvSpPr>
          <p:nvPr>
            <p:ph type="title"/>
          </p:nvPr>
        </p:nvSpPr>
        <p:spPr>
          <a:xfrm>
            <a:off x="527538" y="4756638"/>
            <a:ext cx="11139854" cy="1844256"/>
          </a:xfrm>
        </p:spPr>
        <p:txBody>
          <a:bodyPr vert="horz" lIns="91440" tIns="45720" rIns="91440" bIns="45720" rtlCol="0" anchor="b">
            <a:noAutofit/>
          </a:bodyPr>
          <a:lstStyle/>
          <a:p>
            <a:pPr algn="ctr"/>
            <a:r>
              <a:rPr lang="en-US" sz="2800" b="1" dirty="0">
                <a:solidFill>
                  <a:srgbClr val="FFFFFF"/>
                </a:solidFill>
                <a:latin typeface="+mj-lt"/>
                <a:cs typeface="+mj-cs"/>
              </a:rPr>
              <a:t>Neural Network with no hidden layer </a:t>
            </a:r>
            <a:br>
              <a:rPr lang="en-US" sz="2800" b="1" dirty="0">
                <a:solidFill>
                  <a:srgbClr val="FFFFFF"/>
                </a:solidFill>
                <a:latin typeface="+mj-lt"/>
                <a:cs typeface="+mj-cs"/>
              </a:rPr>
            </a:br>
            <a:br>
              <a:rPr lang="en-US" sz="2800" b="1" dirty="0">
                <a:solidFill>
                  <a:srgbClr val="FFFFFF"/>
                </a:solidFill>
                <a:latin typeface="+mj-lt"/>
                <a:cs typeface="+mj-cs"/>
              </a:rPr>
            </a:br>
            <a:r>
              <a:rPr lang="en-US" sz="2800" b="1" dirty="0">
                <a:solidFill>
                  <a:srgbClr val="FFFFFF"/>
                </a:solidFill>
                <a:latin typeface="+mj-lt"/>
                <a:cs typeface="+mj-cs"/>
              </a:rPr>
              <a:t>Logistic Regression (Binary Classification)</a:t>
            </a:r>
            <a:br>
              <a:rPr lang="en-US" sz="2800" b="1" dirty="0">
                <a:solidFill>
                  <a:srgbClr val="FFFFFF"/>
                </a:solidFill>
                <a:latin typeface="+mj-lt"/>
                <a:cs typeface="+mj-cs"/>
              </a:rPr>
            </a:br>
            <a:endParaRPr lang="en-US" sz="2800" dirty="0">
              <a:solidFill>
                <a:srgbClr val="FFFFFF"/>
              </a:solidFill>
              <a:latin typeface="+mj-lt"/>
              <a:cs typeface="+mj-cs"/>
            </a:endParaRPr>
          </a:p>
        </p:txBody>
      </p:sp>
      <p:pic>
        <p:nvPicPr>
          <p:cNvPr id="7" name="Content Placeholder 3" descr="https://preview.ibb.co/dAoscy/logistic_reg.jpg">
            <a:extLst>
              <a:ext uri="{FF2B5EF4-FFF2-40B4-BE49-F238E27FC236}">
                <a16:creationId xmlns:a16="http://schemas.microsoft.com/office/drawing/2014/main" id="{AB1055BC-0683-467A-9C4E-1848EB21F1E7}"/>
              </a:ext>
            </a:extLst>
          </p:cNvPr>
          <p:cNvPicPr>
            <a:picLocks/>
          </p:cNvPicPr>
          <p:nvPr/>
        </p:nvPicPr>
        <p:blipFill rotWithShape="1">
          <a:blip r:embed="rId3">
            <a:extLst>
              <a:ext uri="{28A0092B-C50C-407E-A947-70E740481C1C}">
                <a14:useLocalDpi xmlns:a14="http://schemas.microsoft.com/office/drawing/2010/main" val="0"/>
              </a:ext>
            </a:extLst>
          </a:blip>
          <a:srcRect r="2664" b="1"/>
          <a:stretch/>
        </p:blipFill>
        <p:spPr bwMode="auto">
          <a:xfrm>
            <a:off x="569541" y="307731"/>
            <a:ext cx="4956915" cy="3997637"/>
          </a:xfrm>
          <a:prstGeom prst="rect">
            <a:avLst/>
          </a:prstGeom>
          <a:noFill/>
        </p:spPr>
      </p:pic>
      <p:pic>
        <p:nvPicPr>
          <p:cNvPr id="8" name="Content Placeholder 7" descr="A screenshot of a cell phone&#10;&#10;Description generated with high confidence">
            <a:extLst>
              <a:ext uri="{FF2B5EF4-FFF2-40B4-BE49-F238E27FC236}">
                <a16:creationId xmlns:a16="http://schemas.microsoft.com/office/drawing/2014/main" id="{A6C4F91B-46F3-41C6-AC3A-C96721ABDD63}"/>
              </a:ext>
            </a:extLst>
          </p:cNvPr>
          <p:cNvPicPr>
            <a:picLocks noGrp="1"/>
          </p:cNvPicPr>
          <p:nvPr>
            <p:ph idx="1"/>
          </p:nvPr>
        </p:nvPicPr>
        <p:blipFill>
          <a:blip r:embed="rId4"/>
          <a:stretch>
            <a:fillRect/>
          </a:stretch>
        </p:blipFill>
        <p:spPr>
          <a:xfrm>
            <a:off x="6416043" y="1876896"/>
            <a:ext cx="5455917" cy="859307"/>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354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WebFD85</Template>
  <TotalTime>907</TotalTime>
  <Words>1374</Words>
  <Application>Microsoft Office PowerPoint</Application>
  <PresentationFormat>Widescreen</PresentationFormat>
  <Paragraphs>137</Paragraphs>
  <Slides>21</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Gill Sans MT</vt:lpstr>
      <vt:lpstr>Segoe UI</vt:lpstr>
      <vt:lpstr>Segoe UI Light</vt:lpstr>
      <vt:lpstr>Segoe UI Semilight</vt:lpstr>
      <vt:lpstr>Tw Cen MT</vt:lpstr>
      <vt:lpstr>Wingdings 2</vt:lpstr>
      <vt:lpstr>Dividend</vt:lpstr>
      <vt:lpstr>QuickStarter Theme</vt:lpstr>
      <vt:lpstr>IMAGE RECOCNITION using  neural network</vt:lpstr>
      <vt:lpstr>Neural Network </vt:lpstr>
      <vt:lpstr>Image Recognition </vt:lpstr>
      <vt:lpstr>Capstone Project </vt:lpstr>
      <vt:lpstr>Data Collection</vt:lpstr>
      <vt:lpstr>Data Processing </vt:lpstr>
      <vt:lpstr>Limitation: Images are distorted when resizing Aspect ratio varies from 0.3 to 6 </vt:lpstr>
      <vt:lpstr>Predictive Models </vt:lpstr>
      <vt:lpstr>Neural Network with no hidden layer   Logistic Regression (Binary Classification) </vt:lpstr>
      <vt:lpstr>Key steps </vt:lpstr>
      <vt:lpstr>Results </vt:lpstr>
      <vt:lpstr>Neural Network with hidden layer  </vt:lpstr>
      <vt:lpstr>Analysis </vt:lpstr>
      <vt:lpstr>Results </vt:lpstr>
      <vt:lpstr>Convolution Neural networks </vt:lpstr>
      <vt:lpstr>Method </vt:lpstr>
      <vt:lpstr>Architecture of the Model </vt:lpstr>
      <vt:lpstr>Results </vt:lpstr>
      <vt:lpstr>Adding Dropout into the Network to overcome overfitting  </vt:lpstr>
      <vt:lpstr>Adding Dropout into the Network, more apochs, smaller alpha </vt:lpstr>
      <vt:lpstr>Issues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RECOCNITION using  neural network</dc:title>
  <dc:creator>chrysa.giannoulaki chrysa.giannoulaki</dc:creator>
  <cp:lastModifiedBy>chrysa.giannoulaki chrysa.giannoulaki</cp:lastModifiedBy>
  <cp:revision>31</cp:revision>
  <dcterms:created xsi:type="dcterms:W3CDTF">2018-07-05T01:00:07Z</dcterms:created>
  <dcterms:modified xsi:type="dcterms:W3CDTF">2018-07-05T21:17:16Z</dcterms:modified>
</cp:coreProperties>
</file>