
<file path=[Content_Types].xml><?xml version="1.0" encoding="utf-8"?>
<Types xmlns="http://schemas.openxmlformats.org/package/2006/content-types">
  <Default Extension="bin"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3"/>
  </p:notesMasterIdLst>
  <p:sldIdLst>
    <p:sldId id="281" r:id="rId3"/>
    <p:sldId id="260" r:id="rId4"/>
    <p:sldId id="256" r:id="rId5"/>
    <p:sldId id="267" r:id="rId6"/>
    <p:sldId id="270" r:id="rId7"/>
    <p:sldId id="268" r:id="rId8"/>
    <p:sldId id="282" r:id="rId9"/>
    <p:sldId id="314" r:id="rId10"/>
    <p:sldId id="269" r:id="rId11"/>
    <p:sldId id="330" r:id="rId12"/>
    <p:sldId id="331" r:id="rId13"/>
    <p:sldId id="332" r:id="rId14"/>
    <p:sldId id="333" r:id="rId15"/>
    <p:sldId id="334" r:id="rId16"/>
    <p:sldId id="335" r:id="rId17"/>
    <p:sldId id="336" r:id="rId18"/>
    <p:sldId id="337" r:id="rId19"/>
    <p:sldId id="338" r:id="rId20"/>
    <p:sldId id="339" r:id="rId21"/>
    <p:sldId id="340" r:id="rId22"/>
    <p:sldId id="341" r:id="rId23"/>
    <p:sldId id="342" r:id="rId24"/>
    <p:sldId id="343" r:id="rId25"/>
    <p:sldId id="344" r:id="rId26"/>
    <p:sldId id="318" r:id="rId27"/>
    <p:sldId id="319" r:id="rId28"/>
    <p:sldId id="320" r:id="rId29"/>
    <p:sldId id="321" r:id="rId30"/>
    <p:sldId id="322" r:id="rId31"/>
    <p:sldId id="323" r:id="rId32"/>
    <p:sldId id="324" r:id="rId33"/>
    <p:sldId id="325" r:id="rId34"/>
    <p:sldId id="326" r:id="rId35"/>
    <p:sldId id="327" r:id="rId36"/>
    <p:sldId id="328" r:id="rId37"/>
    <p:sldId id="329" r:id="rId38"/>
    <p:sldId id="315" r:id="rId39"/>
    <p:sldId id="316" r:id="rId40"/>
    <p:sldId id="317" r:id="rId41"/>
    <p:sldId id="34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85696" autoAdjust="0"/>
  </p:normalViewPr>
  <p:slideViewPr>
    <p:cSldViewPr snapToGrid="0">
      <p:cViewPr>
        <p:scale>
          <a:sx n="100" d="100"/>
          <a:sy n="100" d="100"/>
        </p:scale>
        <p:origin x="14" y="-235"/>
      </p:cViewPr>
      <p:guideLst/>
    </p:cSldViewPr>
  </p:slideViewPr>
  <p:notesTextViewPr>
    <p:cViewPr>
      <p:scale>
        <a:sx n="1" d="1"/>
        <a:sy n="1" d="1"/>
      </p:scale>
      <p:origin x="0" y="0"/>
    </p:cViewPr>
  </p:notesTextViewPr>
  <p:sorterViewPr>
    <p:cViewPr>
      <p:scale>
        <a:sx n="100" d="100"/>
        <a:sy n="100" d="100"/>
      </p:scale>
      <p:origin x="0" y="-1016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5/17/2018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248079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1248079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1260116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2882839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746DE6-3336-457D-A091-FA20AC1C5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1720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746DE6-3336-457D-A091-FA20AC1C5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3229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746DE6-3336-457D-A091-FA20AC1C5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796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746DE6-3336-457D-A091-FA20AC1C5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7561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746DE6-3336-457D-A091-FA20AC1C5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0374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555EDF9-3D79-45DA-8367-2F63551C4C7D}" type="datetimeFigureOut">
              <a:rPr lang="en-US" smtClean="0"/>
              <a:t>5/17/2018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72893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5/17/2018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3595179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5/17/2018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369463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5/17/2018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5/17/2018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081304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55EDF9-3D79-45DA-8367-2F63551C4C7D}" type="datetimeFigureOut">
              <a:rPr lang="en-US" smtClean="0"/>
              <a:t>5/17/2018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4036214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55EDF9-3D79-45DA-8367-2F63551C4C7D}" type="datetimeFigureOut">
              <a:rPr lang="en-US" smtClean="0"/>
              <a:t>5/17/2018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010913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55EDF9-3D79-45DA-8367-2F63551C4C7D}" type="datetimeFigureOut">
              <a:rPr lang="en-US" smtClean="0"/>
              <a:t>5/17/2018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67207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55EDF9-3D79-45DA-8367-2F63551C4C7D}" type="datetimeFigureOut">
              <a:rPr lang="en-US" smtClean="0"/>
              <a:t>5/17/2018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5722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55EDF9-3D79-45DA-8367-2F63551C4C7D}" type="datetimeFigureOut">
              <a:rPr lang="en-US" smtClean="0"/>
              <a:t>5/17/2018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463090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5/17/2018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97589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5/17/2018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128741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5EDF9-3D79-45DA-8367-2F63551C4C7D}" type="datetimeFigureOut">
              <a:rPr lang="en-US" smtClean="0"/>
              <a:t>5/17/2018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2CBF5-17B8-4387-88A6-ABF9F8C64D5A}" type="slidenum">
              <a:rPr lang="en-US" smtClean="0"/>
              <a:t>‹#›</a:t>
            </a:fld>
            <a:endParaRPr lang="en-US"/>
          </a:p>
        </p:txBody>
      </p:sp>
    </p:spTree>
    <p:extLst>
      <p:ext uri="{BB962C8B-B14F-4D97-AF65-F5344CB8AC3E}">
        <p14:creationId xmlns:p14="http://schemas.microsoft.com/office/powerpoint/2010/main" val="240680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5/17/2018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video" Target="https://www.youtube.com/embed/ygS_Cwng7IU" TargetMode="External"/><Relationship Id="rId7" Type="http://schemas.openxmlformats.org/officeDocument/2006/relationships/image" Target="../media/image8.jpeg"/><Relationship Id="rId2" Type="http://schemas.openxmlformats.org/officeDocument/2006/relationships/video" Target="https://www.youtube.com/embed/kLpH1nSLJSs" TargetMode="External"/><Relationship Id="rId1" Type="http://schemas.openxmlformats.org/officeDocument/2006/relationships/video" Target="https://www.youtube.com/embed/nH8dO5uSMQI" TargetMode="Externa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commons.wikimedia.org/wiki/File:Youtube_logo.jpg" TargetMode="External"/><Relationship Id="rId2" Type="http://schemas.openxmlformats.org/officeDocument/2006/relationships/image" Target="../media/image1.bin"/><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YouTube"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https://creativecommons.org/licenses/by-sa/3.0/"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 Id="rId5" Type="http://schemas.openxmlformats.org/officeDocument/2006/relationships/image" Target="../media/image37.png"/><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2.xml"/><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2.xml"/><Relationship Id="rId4" Type="http://schemas.openxmlformats.org/officeDocument/2006/relationships/image" Target="../media/image57.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localhost:8888/notebooks/Desktop/Git/Springboard/Capstone_Project/Capstone%20Project.ipynb?#Merging-the-data-sets"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hyperlink" Target="http://localhost:8888/notebooks/Desktop/Git/Springboard/Capstone_Project/Capstone%20Project.ipynb?#Data-Cleaning" TargetMode="External"/><Relationship Id="rId4" Type="http://schemas.openxmlformats.org/officeDocument/2006/relationships/hyperlink" Target="http://localhost:8888/notebooks/Desktop/Git/Springboard/Capstone_Project/Capstone%20Project.ipynb?#Formatt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A8AA5BC-4F7A-4226-8F99-6D824B226A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E5445C6-DD42-4979-86FF-03730E8C6DB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45000665-DFC7-417E-8FD7-516A0F15C97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201132C0-885B-4016-934A-B107487964C7}"/>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Trending YouTube Videos</a:t>
            </a:r>
            <a:endParaRPr lang="en-US" sz="5800" kern="1200" dirty="0">
              <a:solidFill>
                <a:schemeClr val="tx1"/>
              </a:solidFill>
              <a:latin typeface="+mj-lt"/>
              <a:ea typeface="+mj-ea"/>
              <a:cs typeface="+mj-cs"/>
            </a:endParaRPr>
          </a:p>
        </p:txBody>
      </p:sp>
    </p:spTree>
    <p:extLst>
      <p:ext uri="{BB962C8B-B14F-4D97-AF65-F5344CB8AC3E}">
        <p14:creationId xmlns:p14="http://schemas.microsoft.com/office/powerpoint/2010/main" val="283236963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 name="Title 1">
            <a:extLst>
              <a:ext uri="{FF2B5EF4-FFF2-40B4-BE49-F238E27FC236}">
                <a16:creationId xmlns:a16="http://schemas.microsoft.com/office/drawing/2014/main" id="{E713CD89-690E-41FC-9AC8-01F0938CEB24}"/>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r>
              <a:rPr lang="en-US" dirty="0"/>
              <a:t>  Data Story</a:t>
            </a:r>
          </a:p>
        </p:txBody>
      </p:sp>
      <p:pic>
        <p:nvPicPr>
          <p:cNvPr id="5" name="Picture 4" descr="Image result for data storytelling">
            <a:extLst>
              <a:ext uri="{FF2B5EF4-FFF2-40B4-BE49-F238E27FC236}">
                <a16:creationId xmlns:a16="http://schemas.microsoft.com/office/drawing/2014/main" id="{D6CDE0A5-D093-4149-BC86-883F38B16F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2780" y="1433513"/>
            <a:ext cx="7437439" cy="479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8894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1973D-A4BB-4FF7-86C8-01862E87C50F}"/>
              </a:ext>
            </a:extLst>
          </p:cNvPr>
          <p:cNvSpPr>
            <a:spLocks noGrp="1"/>
          </p:cNvSpPr>
          <p:nvPr>
            <p:ph type="title"/>
          </p:nvPr>
        </p:nvSpPr>
        <p:spPr/>
        <p:txBody>
          <a:bodyPr>
            <a:normAutofit fontScale="90000"/>
          </a:bodyPr>
          <a:lstStyle/>
          <a:p>
            <a:r>
              <a:rPr lang="en-US" b="1" dirty="0"/>
              <a:t>Most popular videos in views</a:t>
            </a:r>
            <a:br>
              <a:rPr lang="en-US" b="1" dirty="0"/>
            </a:br>
            <a:endParaRPr lang="en-CH" dirty="0"/>
          </a:p>
        </p:txBody>
      </p:sp>
      <p:pic>
        <p:nvPicPr>
          <p:cNvPr id="4" name="Online Media 3">
            <a:hlinkClick r:id="" action="ppaction://media"/>
            <a:extLst>
              <a:ext uri="{FF2B5EF4-FFF2-40B4-BE49-F238E27FC236}">
                <a16:creationId xmlns:a16="http://schemas.microsoft.com/office/drawing/2014/main" id="{EEC961EB-76DE-43CF-A605-78AE5F627F7C}"/>
              </a:ext>
            </a:extLst>
          </p:cNvPr>
          <p:cNvPicPr>
            <a:picLocks noGrp="1" noRot="1" noChangeAspect="1"/>
          </p:cNvPicPr>
          <p:nvPr>
            <p:ph idx="1"/>
            <a:videoFile r:link="rId1"/>
          </p:nvPr>
        </p:nvPicPr>
        <p:blipFill>
          <a:blip r:embed="rId5"/>
          <a:stretch>
            <a:fillRect/>
          </a:stretch>
        </p:blipFill>
        <p:spPr>
          <a:xfrm>
            <a:off x="834260" y="1662344"/>
            <a:ext cx="3142936" cy="2607815"/>
          </a:xfrm>
          <a:prstGeom prst="rect">
            <a:avLst/>
          </a:prstGeom>
        </p:spPr>
      </p:pic>
      <p:pic>
        <p:nvPicPr>
          <p:cNvPr id="5" name="Online Media 4">
            <a:hlinkClick r:id="" action="ppaction://media"/>
            <a:extLst>
              <a:ext uri="{FF2B5EF4-FFF2-40B4-BE49-F238E27FC236}">
                <a16:creationId xmlns:a16="http://schemas.microsoft.com/office/drawing/2014/main" id="{BA58B041-C6CD-44DF-AB75-40C7D718148E}"/>
              </a:ext>
            </a:extLst>
          </p:cNvPr>
          <p:cNvPicPr>
            <a:picLocks noRot="1" noChangeAspect="1"/>
          </p:cNvPicPr>
          <p:nvPr>
            <a:videoFile r:link="rId2"/>
          </p:nvPr>
        </p:nvPicPr>
        <p:blipFill>
          <a:blip r:embed="rId6"/>
          <a:stretch>
            <a:fillRect/>
          </a:stretch>
        </p:blipFill>
        <p:spPr>
          <a:xfrm>
            <a:off x="4436375" y="2370337"/>
            <a:ext cx="3311370" cy="2489078"/>
          </a:xfrm>
          <a:prstGeom prst="rect">
            <a:avLst/>
          </a:prstGeom>
        </p:spPr>
      </p:pic>
      <p:pic>
        <p:nvPicPr>
          <p:cNvPr id="6" name="Online Media 5">
            <a:hlinkClick r:id="" action="ppaction://media"/>
            <a:extLst>
              <a:ext uri="{FF2B5EF4-FFF2-40B4-BE49-F238E27FC236}">
                <a16:creationId xmlns:a16="http://schemas.microsoft.com/office/drawing/2014/main" id="{151BB98C-6FE7-43C4-8EB1-FB460839E89A}"/>
              </a:ext>
            </a:extLst>
          </p:cNvPr>
          <p:cNvPicPr>
            <a:picLocks noRot="1" noChangeAspect="1"/>
          </p:cNvPicPr>
          <p:nvPr>
            <a:videoFile r:link="rId3"/>
          </p:nvPr>
        </p:nvPicPr>
        <p:blipFill>
          <a:blip r:embed="rId7"/>
          <a:stretch>
            <a:fillRect/>
          </a:stretch>
        </p:blipFill>
        <p:spPr>
          <a:xfrm>
            <a:off x="8185212" y="3025620"/>
            <a:ext cx="3164648" cy="2489078"/>
          </a:xfrm>
          <a:prstGeom prst="rect">
            <a:avLst/>
          </a:prstGeom>
        </p:spPr>
      </p:pic>
    </p:spTree>
    <p:extLst>
      <p:ext uri="{BB962C8B-B14F-4D97-AF65-F5344CB8AC3E}">
        <p14:creationId xmlns:p14="http://schemas.microsoft.com/office/powerpoint/2010/main" val="3955973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A9D54C32-D9C3-4AF8-AEF3-55FABF0EE7AE}"/>
              </a:ext>
            </a:extLst>
          </p:cNvPr>
          <p:cNvPicPr>
            <a:picLocks noChangeAspect="1"/>
          </p:cNvPicPr>
          <p:nvPr/>
        </p:nvPicPr>
        <p:blipFill rotWithShape="1">
          <a:blip r:embed="rId2"/>
          <a:srcRect l="481" r="9740" b="-1"/>
          <a:stretch/>
        </p:blipFill>
        <p:spPr>
          <a:xfrm>
            <a:off x="-1" y="10"/>
            <a:ext cx="12192000" cy="6857990"/>
          </a:xfrm>
          <a:prstGeom prst="rect">
            <a:avLst/>
          </a:prstGeom>
        </p:spPr>
      </p:pic>
      <p:sp>
        <p:nvSpPr>
          <p:cNvPr id="12" name="Freeform 5">
            <a:extLst>
              <a:ext uri="{FF2B5EF4-FFF2-40B4-BE49-F238E27FC236}">
                <a16:creationId xmlns:a16="http://schemas.microsoft.com/office/drawing/2014/main" id="{3CD9DF72-87A3-404E-A828-84CBF11A83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a:extLst/>
        </p:spPr>
        <p:txBody>
          <a:bodyPr vert="horz" lIns="91440" tIns="45720" rIns="91440" bIns="45720" rtlCol="0" anchor="t">
            <a:normAutofit/>
          </a:bodyPr>
          <a:lstStyle/>
          <a:p>
            <a:pPr marL="0" marR="0" lvl="0" indent="0" algn="ctr" defTabSz="914400" rtl="0" eaLnBrk="1" fontAlgn="auto" latinLnBrk="0" hangingPunct="1">
              <a:lnSpc>
                <a:spcPct val="100000"/>
              </a:lnSpc>
              <a:spcBef>
                <a:spcPts val="0"/>
              </a:spcBef>
              <a:spcAft>
                <a:spcPts val="1000"/>
              </a:spcAft>
              <a:buClr>
                <a:prstClr val="black"/>
              </a:buClr>
              <a:buSzPct val="100000"/>
              <a:buFont typeface="Arial"/>
              <a:buNone/>
              <a:tabLst/>
              <a:defRPr/>
            </a:pPr>
            <a:endParaRPr kumimoji="0" lang="en-US" sz="1600" b="0" i="0" u="none" strike="noStrike" kern="1200" cap="all" spc="0" normalizeH="0" baseline="0" noProof="0">
              <a:ln>
                <a:noFill/>
              </a:ln>
              <a:solidFill>
                <a:prstClr val="black"/>
              </a:solidFill>
              <a:effectLst/>
              <a:uLnTx/>
              <a:uFillTx/>
              <a:latin typeface="Segoe UI"/>
              <a:ea typeface="+mn-ea"/>
              <a:cs typeface="+mn-cs"/>
            </a:endParaRPr>
          </a:p>
        </p:txBody>
      </p:sp>
      <p:cxnSp>
        <p:nvCxnSpPr>
          <p:cNvPr id="14" name="Straight Connector 13">
            <a:extLst>
              <a:ext uri="{FF2B5EF4-FFF2-40B4-BE49-F238E27FC236}">
                <a16:creationId xmlns:a16="http://schemas.microsoft.com/office/drawing/2014/main" id="{20E3A342-4D61-4E3F-AF90-1AB42AEB96C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9CB2FFC-F69E-4641-9EB2-7CD37F2FC458}"/>
              </a:ext>
            </a:extLst>
          </p:cNvPr>
          <p:cNvSpPr>
            <a:spLocks noGrp="1"/>
          </p:cNvSpPr>
          <p:nvPr>
            <p:ph type="title"/>
          </p:nvPr>
        </p:nvSpPr>
        <p:spPr>
          <a:xfrm>
            <a:off x="709448" y="1913950"/>
            <a:ext cx="4204137" cy="1342754"/>
          </a:xfrm>
        </p:spPr>
        <p:txBody>
          <a:bodyPr vert="horz" lIns="91440" tIns="45720" rIns="91440" bIns="45720" rtlCol="0" anchor="ctr">
            <a:normAutofit fontScale="90000"/>
          </a:bodyPr>
          <a:lstStyle/>
          <a:p>
            <a:pPr algn="ctr"/>
            <a:r>
              <a:rPr lang="en-US" dirty="0"/>
              <a:t>Most common words in videos titles:</a:t>
            </a:r>
          </a:p>
        </p:txBody>
      </p:sp>
      <p:sp>
        <p:nvSpPr>
          <p:cNvPr id="9" name="Content Placeholder 8">
            <a:extLst>
              <a:ext uri="{FF2B5EF4-FFF2-40B4-BE49-F238E27FC236}">
                <a16:creationId xmlns:a16="http://schemas.microsoft.com/office/drawing/2014/main" id="{299DC3D3-6974-418D-A15C-DB387065CBDB}"/>
              </a:ext>
            </a:extLst>
          </p:cNvPr>
          <p:cNvSpPr>
            <a:spLocks noGrp="1"/>
          </p:cNvSpPr>
          <p:nvPr>
            <p:ph idx="1"/>
          </p:nvPr>
        </p:nvSpPr>
        <p:spPr>
          <a:xfrm>
            <a:off x="525516" y="3417573"/>
            <a:ext cx="4593021" cy="2619839"/>
          </a:xfrm>
        </p:spPr>
        <p:txBody>
          <a:bodyPr vert="horz" lIns="91440" tIns="45720" rIns="91440" bIns="45720" rtlCol="0" anchor="ctr">
            <a:normAutofit/>
          </a:bodyPr>
          <a:lstStyle/>
          <a:p>
            <a:pPr marL="0" indent="0" algn="just">
              <a:buNone/>
            </a:pPr>
            <a:r>
              <a:rPr lang="en-US" sz="1800" dirty="0">
                <a:solidFill>
                  <a:schemeClr val="tx1"/>
                </a:solidFill>
                <a:latin typeface="+mn-lt"/>
                <a:cs typeface="+mn-cs"/>
              </a:rPr>
              <a:t>Street food , der , food and Mexico are the most popular worlds  in video tittles </a:t>
            </a:r>
          </a:p>
        </p:txBody>
      </p:sp>
    </p:spTree>
    <p:extLst>
      <p:ext uri="{BB962C8B-B14F-4D97-AF65-F5344CB8AC3E}">
        <p14:creationId xmlns:p14="http://schemas.microsoft.com/office/powerpoint/2010/main" val="1952993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753252F-4873-4F63-801D-CC719279A7D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2" name="Rectangle 21">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17" name="Content Placeholder 3">
            <a:extLst>
              <a:ext uri="{FF2B5EF4-FFF2-40B4-BE49-F238E27FC236}">
                <a16:creationId xmlns:a16="http://schemas.microsoft.com/office/drawing/2014/main" id="{D21ED4C4-6604-460B-9880-B999309F673A}"/>
              </a:ext>
            </a:extLst>
          </p:cNvPr>
          <p:cNvPicPr>
            <a:picLocks noGrp="1" noChangeAspect="1"/>
          </p:cNvPicPr>
          <p:nvPr>
            <p:ph idx="1"/>
          </p:nvPr>
        </p:nvPicPr>
        <p:blipFill>
          <a:blip r:embed="rId2"/>
          <a:stretch>
            <a:fillRect/>
          </a:stretch>
        </p:blipFill>
        <p:spPr>
          <a:xfrm>
            <a:off x="4038600" y="1548572"/>
            <a:ext cx="7188199" cy="3757467"/>
          </a:xfrm>
          <a:prstGeom prst="rect">
            <a:avLst/>
          </a:prstGeom>
        </p:spPr>
      </p:pic>
      <p:sp>
        <p:nvSpPr>
          <p:cNvPr id="2" name="Title 1">
            <a:extLst>
              <a:ext uri="{FF2B5EF4-FFF2-40B4-BE49-F238E27FC236}">
                <a16:creationId xmlns:a16="http://schemas.microsoft.com/office/drawing/2014/main" id="{B5D9FD1D-974B-4140-BFA6-25827DBB4CA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3200" dirty="0"/>
              <a:t>Key dataset metrics in numbers </a:t>
            </a:r>
          </a:p>
        </p:txBody>
      </p:sp>
      <p:sp>
        <p:nvSpPr>
          <p:cNvPr id="5" name="Rectangle 4">
            <a:extLst>
              <a:ext uri="{FF2B5EF4-FFF2-40B4-BE49-F238E27FC236}">
                <a16:creationId xmlns:a16="http://schemas.microsoft.com/office/drawing/2014/main" id="{0934C6EB-8C4E-4EAC-A76D-98EF2EDB6E4E}"/>
              </a:ext>
            </a:extLst>
          </p:cNvPr>
          <p:cNvSpPr/>
          <p:nvPr/>
        </p:nvSpPr>
        <p:spPr>
          <a:xfrm>
            <a:off x="9879091" y="5206299"/>
            <a:ext cx="1220206" cy="369332"/>
          </a:xfrm>
          <a:prstGeom prst="rect">
            <a:avLst/>
          </a:prstGeom>
        </p:spPr>
        <p:txBody>
          <a:bodyPr wrap="non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Segoe UI"/>
                <a:ea typeface="+mn-ea"/>
                <a:cs typeface="+mn-cs"/>
              </a:rPr>
              <a:t>In millions</a:t>
            </a:r>
            <a:endParaRPr kumimoji="0" lang="en-CH" sz="1800" b="0" i="1"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3189094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7" name="Content Placeholder 3">
            <a:extLst>
              <a:ext uri="{FF2B5EF4-FFF2-40B4-BE49-F238E27FC236}">
                <a16:creationId xmlns:a16="http://schemas.microsoft.com/office/drawing/2014/main" id="{40A46E29-4400-4BC6-903E-C78843DE9063}"/>
              </a:ext>
            </a:extLst>
          </p:cNvPr>
          <p:cNvPicPr>
            <a:picLocks noChangeAspect="1"/>
          </p:cNvPicPr>
          <p:nvPr/>
        </p:nvPicPr>
        <p:blipFill>
          <a:blip r:embed="rId3"/>
          <a:stretch>
            <a:fillRect/>
          </a:stretch>
        </p:blipFill>
        <p:spPr>
          <a:xfrm>
            <a:off x="4650908" y="108448"/>
            <a:ext cx="7402547" cy="6556663"/>
          </a:xfrm>
          <a:prstGeom prst="rect">
            <a:avLst/>
          </a:prstGeom>
        </p:spPr>
      </p:pic>
      <p:sp>
        <p:nvSpPr>
          <p:cNvPr id="2" name="Title 1">
            <a:extLst>
              <a:ext uri="{FF2B5EF4-FFF2-40B4-BE49-F238E27FC236}">
                <a16:creationId xmlns:a16="http://schemas.microsoft.com/office/drawing/2014/main" id="{7903137A-6861-4892-BB1B-039A98B80CAE}"/>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a:t>US</a:t>
            </a:r>
            <a:r>
              <a:rPr lang="en-US" sz="2800" kern="1200">
                <a:solidFill>
                  <a:schemeClr val="bg1"/>
                </a:solidFill>
                <a:latin typeface="+mj-lt"/>
                <a:ea typeface="+mj-ea"/>
                <a:cs typeface="+mj-cs"/>
              </a:rPr>
              <a:t> </a:t>
            </a:r>
            <a:r>
              <a:rPr lang="en-US"/>
              <a:t>Top</a:t>
            </a:r>
            <a:r>
              <a:rPr lang="en-US" sz="2800" kern="1200">
                <a:solidFill>
                  <a:schemeClr val="bg1"/>
                </a:solidFill>
                <a:latin typeface="+mj-lt"/>
                <a:ea typeface="+mj-ea"/>
                <a:cs typeface="+mj-cs"/>
              </a:rPr>
              <a:t> </a:t>
            </a:r>
            <a:r>
              <a:rPr lang="en-US"/>
              <a:t>Videos</a:t>
            </a:r>
            <a:r>
              <a:rPr lang="en-US" sz="2800" kern="1200">
                <a:solidFill>
                  <a:schemeClr val="bg1"/>
                </a:solidFill>
                <a:latin typeface="+mj-lt"/>
                <a:ea typeface="+mj-ea"/>
                <a:cs typeface="+mj-cs"/>
              </a:rPr>
              <a:t> </a:t>
            </a:r>
            <a:endParaRPr lang="en-US" sz="2800" kern="1200" dirty="0">
              <a:solidFill>
                <a:schemeClr val="bg1"/>
              </a:solidFill>
              <a:latin typeface="+mj-lt"/>
              <a:ea typeface="+mj-ea"/>
              <a:cs typeface="+mj-cs"/>
            </a:endParaRPr>
          </a:p>
        </p:txBody>
      </p:sp>
      <p:sp>
        <p:nvSpPr>
          <p:cNvPr id="9" name="Content Placeholder 8">
            <a:extLst>
              <a:ext uri="{FF2B5EF4-FFF2-40B4-BE49-F238E27FC236}">
                <a16:creationId xmlns:a16="http://schemas.microsoft.com/office/drawing/2014/main" id="{8A4E5CFE-65C0-4644-A3F1-724109C3AEAC}"/>
              </a:ext>
            </a:extLst>
          </p:cNvPr>
          <p:cNvSpPr>
            <a:spLocks noGrp="1"/>
          </p:cNvSpPr>
          <p:nvPr>
            <p:ph idx="1"/>
          </p:nvPr>
        </p:nvSpPr>
        <p:spPr>
          <a:xfrm>
            <a:off x="643468" y="2638044"/>
            <a:ext cx="3363974" cy="3415622"/>
          </a:xfrm>
        </p:spPr>
        <p:txBody>
          <a:bodyPr vert="horz" lIns="91440" tIns="45720" rIns="91440" bIns="45720" rtlCol="0">
            <a:normAutofit/>
          </a:bodyPr>
          <a:lstStyle/>
          <a:p>
            <a:pPr marL="0" indent="0" algn="just">
              <a:buNone/>
            </a:pPr>
            <a:r>
              <a:rPr lang="en-US" sz="2000" dirty="0">
                <a:solidFill>
                  <a:schemeClr val="tx1"/>
                </a:solidFill>
              </a:rPr>
              <a:t>The tenth video in likes has almost 1/4rth of videos compared to the most liked video. For all countries, with the exception of the US the diff in likes among the first 10 videos is not that big. Actually the tenth most liked video for the US has just half of the likes compared to the most liked one. </a:t>
            </a:r>
          </a:p>
          <a:p>
            <a:pPr algn="just"/>
            <a:endParaRPr lang="en-US" sz="2000" dirty="0">
              <a:solidFill>
                <a:schemeClr val="tx1"/>
              </a:solidFill>
              <a:latin typeface="+mn-lt"/>
              <a:cs typeface="+mn-cs"/>
            </a:endParaRPr>
          </a:p>
        </p:txBody>
      </p:sp>
    </p:spTree>
    <p:extLst>
      <p:ext uri="{BB962C8B-B14F-4D97-AF65-F5344CB8AC3E}">
        <p14:creationId xmlns:p14="http://schemas.microsoft.com/office/powerpoint/2010/main" val="4291391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 name="Title 1">
            <a:extLst>
              <a:ext uri="{FF2B5EF4-FFF2-40B4-BE49-F238E27FC236}">
                <a16:creationId xmlns:a16="http://schemas.microsoft.com/office/drawing/2014/main" id="{5E17A66B-A6E1-4809-885B-CC013C8B54FB}"/>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dirty="0"/>
              <a:t>GB</a:t>
            </a:r>
            <a:r>
              <a:rPr lang="en-US" sz="2800" kern="1200" dirty="0">
                <a:solidFill>
                  <a:schemeClr val="bg1"/>
                </a:solidFill>
                <a:latin typeface="+mj-lt"/>
                <a:ea typeface="+mj-ea"/>
                <a:cs typeface="+mj-cs"/>
              </a:rPr>
              <a:t> </a:t>
            </a:r>
            <a:r>
              <a:rPr lang="en-US" dirty="0"/>
              <a:t>Top</a:t>
            </a:r>
            <a:r>
              <a:rPr lang="en-US" sz="2800" kern="1200" dirty="0">
                <a:solidFill>
                  <a:schemeClr val="bg1"/>
                </a:solidFill>
                <a:latin typeface="+mj-lt"/>
                <a:ea typeface="+mj-ea"/>
                <a:cs typeface="+mj-cs"/>
              </a:rPr>
              <a:t> </a:t>
            </a:r>
            <a:r>
              <a:rPr lang="en-US" dirty="0"/>
              <a:t>Videos</a:t>
            </a:r>
          </a:p>
        </p:txBody>
      </p:sp>
      <p:sp>
        <p:nvSpPr>
          <p:cNvPr id="9" name="Content Placeholder 8">
            <a:extLst>
              <a:ext uri="{FF2B5EF4-FFF2-40B4-BE49-F238E27FC236}">
                <a16:creationId xmlns:a16="http://schemas.microsoft.com/office/drawing/2014/main" id="{A4E8BE57-C3DD-4D06-87EC-84940187E234}"/>
              </a:ext>
            </a:extLst>
          </p:cNvPr>
          <p:cNvSpPr>
            <a:spLocks noGrp="1"/>
          </p:cNvSpPr>
          <p:nvPr>
            <p:ph idx="1"/>
          </p:nvPr>
        </p:nvSpPr>
        <p:spPr>
          <a:xfrm>
            <a:off x="643467" y="3591273"/>
            <a:ext cx="3363974" cy="2245146"/>
          </a:xfrm>
        </p:spPr>
        <p:txBody>
          <a:bodyPr vert="horz" lIns="91440" tIns="45720" rIns="91440" bIns="45720" rtlCol="0">
            <a:normAutofit/>
          </a:bodyPr>
          <a:lstStyle/>
          <a:p>
            <a:pPr marL="0" indent="0" algn="just">
              <a:buNone/>
            </a:pPr>
            <a:r>
              <a:rPr lang="en-US" sz="2000" dirty="0">
                <a:solidFill>
                  <a:schemeClr val="tx1"/>
                </a:solidFill>
              </a:rPr>
              <a:t>GB is the country with most likes, the most liked video has reached 120 mil likes, the second country in likes is the US, the most liked video only has 25 mil likes.</a:t>
            </a:r>
          </a:p>
          <a:p>
            <a:pPr marL="0" indent="0" algn="just">
              <a:buNone/>
            </a:pPr>
            <a:endParaRPr lang="en-US" sz="2000" dirty="0">
              <a:solidFill>
                <a:schemeClr val="tx1"/>
              </a:solidFill>
            </a:endParaRPr>
          </a:p>
          <a:p>
            <a:pPr algn="just"/>
            <a:endParaRPr lang="en-US" sz="2000" dirty="0">
              <a:solidFill>
                <a:schemeClr val="tx1"/>
              </a:solidFill>
              <a:latin typeface="+mn-lt"/>
              <a:cs typeface="+mn-cs"/>
            </a:endParaRPr>
          </a:p>
        </p:txBody>
      </p:sp>
      <p:pic>
        <p:nvPicPr>
          <p:cNvPr id="3" name="Picture 2">
            <a:extLst>
              <a:ext uri="{FF2B5EF4-FFF2-40B4-BE49-F238E27FC236}">
                <a16:creationId xmlns:a16="http://schemas.microsoft.com/office/drawing/2014/main" id="{99C0C182-71CE-45FD-B7B0-D2A82A19F0A7}"/>
              </a:ext>
            </a:extLst>
          </p:cNvPr>
          <p:cNvPicPr>
            <a:picLocks noChangeAspect="1"/>
          </p:cNvPicPr>
          <p:nvPr/>
        </p:nvPicPr>
        <p:blipFill>
          <a:blip r:embed="rId3"/>
          <a:stretch>
            <a:fillRect/>
          </a:stretch>
        </p:blipFill>
        <p:spPr>
          <a:xfrm>
            <a:off x="4650907" y="133164"/>
            <a:ext cx="7369457" cy="6724835"/>
          </a:xfrm>
          <a:prstGeom prst="rect">
            <a:avLst/>
          </a:prstGeom>
        </p:spPr>
      </p:pic>
    </p:spTree>
    <p:extLst>
      <p:ext uri="{BB962C8B-B14F-4D97-AF65-F5344CB8AC3E}">
        <p14:creationId xmlns:p14="http://schemas.microsoft.com/office/powerpoint/2010/main" val="3076795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 name="Title 1">
            <a:extLst>
              <a:ext uri="{FF2B5EF4-FFF2-40B4-BE49-F238E27FC236}">
                <a16:creationId xmlns:a16="http://schemas.microsoft.com/office/drawing/2014/main" id="{EB6F4137-DBC3-4C89-9D1D-FAD9C220FDC5}"/>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dirty="0"/>
              <a:t>FR</a:t>
            </a:r>
            <a:r>
              <a:rPr lang="en-US" sz="2800" kern="1200" dirty="0">
                <a:solidFill>
                  <a:schemeClr val="bg1"/>
                </a:solidFill>
                <a:latin typeface="+mj-lt"/>
                <a:ea typeface="+mj-ea"/>
                <a:cs typeface="+mj-cs"/>
              </a:rPr>
              <a:t> </a:t>
            </a:r>
            <a:r>
              <a:rPr lang="en-US" dirty="0"/>
              <a:t>Top</a:t>
            </a:r>
            <a:r>
              <a:rPr lang="en-US" sz="2800" kern="1200" dirty="0">
                <a:solidFill>
                  <a:schemeClr val="bg1"/>
                </a:solidFill>
                <a:latin typeface="+mj-lt"/>
                <a:ea typeface="+mj-ea"/>
                <a:cs typeface="+mj-cs"/>
              </a:rPr>
              <a:t> </a:t>
            </a:r>
            <a:r>
              <a:rPr lang="en-US" dirty="0"/>
              <a:t>Videos</a:t>
            </a:r>
          </a:p>
        </p:txBody>
      </p:sp>
      <p:pic>
        <p:nvPicPr>
          <p:cNvPr id="3" name="Content Placeholder 2">
            <a:extLst>
              <a:ext uri="{FF2B5EF4-FFF2-40B4-BE49-F238E27FC236}">
                <a16:creationId xmlns:a16="http://schemas.microsoft.com/office/drawing/2014/main" id="{9549D668-3DA9-46CC-A600-EA22AE425B36}"/>
              </a:ext>
            </a:extLst>
          </p:cNvPr>
          <p:cNvPicPr>
            <a:picLocks noGrp="1" noChangeAspect="1"/>
          </p:cNvPicPr>
          <p:nvPr>
            <p:ph idx="1"/>
          </p:nvPr>
        </p:nvPicPr>
        <p:blipFill>
          <a:blip r:embed="rId3"/>
          <a:stretch>
            <a:fillRect/>
          </a:stretch>
        </p:blipFill>
        <p:spPr>
          <a:xfrm>
            <a:off x="345733" y="4209808"/>
            <a:ext cx="3959441" cy="2502720"/>
          </a:xfrm>
          <a:prstGeom prst="rect">
            <a:avLst/>
          </a:prstGeom>
        </p:spPr>
      </p:pic>
      <p:sp>
        <p:nvSpPr>
          <p:cNvPr id="4" name="TextBox 3">
            <a:extLst>
              <a:ext uri="{FF2B5EF4-FFF2-40B4-BE49-F238E27FC236}">
                <a16:creationId xmlns:a16="http://schemas.microsoft.com/office/drawing/2014/main" id="{043174F3-B8DC-4F56-ABB7-9EB379B0DBA3}"/>
              </a:ext>
            </a:extLst>
          </p:cNvPr>
          <p:cNvSpPr txBox="1"/>
          <p:nvPr/>
        </p:nvSpPr>
        <p:spPr>
          <a:xfrm>
            <a:off x="345732" y="3194145"/>
            <a:ext cx="3959441"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rPr>
              <a:t>Likes</a:t>
            </a:r>
            <a:r>
              <a:rPr kumimoji="0" lang="en-US" sz="1800" b="0" i="0" u="none" strike="noStrike" kern="1200" cap="none" spc="0" normalizeH="0" baseline="0" noProof="0" dirty="0">
                <a:ln>
                  <a:noFill/>
                </a:ln>
                <a:solidFill>
                  <a:prstClr val="black"/>
                </a:solidFill>
                <a:effectLst/>
                <a:uLnTx/>
                <a:uFillTx/>
                <a:latin typeface="Segoe UI"/>
                <a:ea typeface="+mn-ea"/>
                <a:cs typeface="+mn-cs"/>
              </a:rPr>
              <a:t> for FR are </a:t>
            </a:r>
            <a:r>
              <a:rPr kumimoji="0" lang="en-US" sz="2000"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rPr>
              <a:t>significantly</a:t>
            </a:r>
            <a:r>
              <a:rPr kumimoji="0" lang="en-US" sz="1800" b="0" i="0" u="none" strike="noStrike" kern="1200" cap="none" spc="0" normalizeH="0" baseline="0" noProof="0" dirty="0">
                <a:ln>
                  <a:noFill/>
                </a:ln>
                <a:solidFill>
                  <a:prstClr val="black"/>
                </a:solidFill>
                <a:effectLst/>
                <a:uLnTx/>
                <a:uFillTx/>
                <a:latin typeface="Segoe UI"/>
                <a:ea typeface="+mn-ea"/>
                <a:cs typeface="+mn-cs"/>
              </a:rPr>
              <a:t> </a:t>
            </a:r>
            <a:r>
              <a:rPr kumimoji="0" lang="en-US" sz="2000"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rPr>
              <a:t>higher</a:t>
            </a:r>
            <a:r>
              <a:rPr kumimoji="0" lang="en-US" sz="1800" b="0" i="0" u="none" strike="noStrike" kern="1200" cap="none" spc="0" normalizeH="0" baseline="0" noProof="0" dirty="0">
                <a:ln>
                  <a:noFill/>
                </a:ln>
                <a:solidFill>
                  <a:prstClr val="black"/>
                </a:solidFill>
                <a:effectLst/>
                <a:uLnTx/>
                <a:uFillTx/>
                <a:latin typeface="Segoe UI"/>
                <a:ea typeface="+mn-ea"/>
                <a:cs typeface="+mn-cs"/>
              </a:rPr>
              <a:t> </a:t>
            </a:r>
            <a:r>
              <a:rPr kumimoji="0" lang="en-US" sz="2000"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rPr>
              <a:t>for</a:t>
            </a:r>
            <a:r>
              <a:rPr kumimoji="0" lang="en-US" sz="1800" b="0" i="0" u="none" strike="noStrike" kern="1200" cap="none" spc="0" normalizeH="0" baseline="0" noProof="0" dirty="0">
                <a:ln>
                  <a:noFill/>
                </a:ln>
                <a:solidFill>
                  <a:prstClr val="black"/>
                </a:solidFill>
                <a:effectLst/>
                <a:uLnTx/>
                <a:uFillTx/>
                <a:latin typeface="Segoe UI"/>
                <a:ea typeface="+mn-ea"/>
                <a:cs typeface="+mn-cs"/>
              </a:rPr>
              <a:t> </a:t>
            </a:r>
            <a:r>
              <a:rPr kumimoji="0" lang="en-US" sz="2000"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rPr>
              <a:t>videos</a:t>
            </a:r>
            <a:r>
              <a:rPr kumimoji="0" lang="en-US" sz="1800" b="0" i="0" u="none" strike="noStrike" kern="1200" cap="none" spc="0" normalizeH="0" baseline="0" noProof="0" dirty="0">
                <a:ln>
                  <a:noFill/>
                </a:ln>
                <a:solidFill>
                  <a:prstClr val="black"/>
                </a:solidFill>
                <a:effectLst/>
                <a:uLnTx/>
                <a:uFillTx/>
                <a:latin typeface="Segoe UI"/>
                <a:ea typeface="+mn-ea"/>
                <a:cs typeface="+mn-cs"/>
              </a:rPr>
              <a:t> </a:t>
            </a:r>
            <a:r>
              <a:rPr kumimoji="0" lang="en-US" sz="2000"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rPr>
              <a:t>published</a:t>
            </a:r>
            <a:r>
              <a:rPr kumimoji="0" lang="en-US" sz="1800" b="0" i="0" u="none" strike="noStrike" kern="1200" cap="none" spc="0" normalizeH="0" baseline="0" noProof="0" dirty="0">
                <a:ln>
                  <a:noFill/>
                </a:ln>
                <a:solidFill>
                  <a:prstClr val="black"/>
                </a:solidFill>
                <a:effectLst/>
                <a:uLnTx/>
                <a:uFillTx/>
                <a:latin typeface="Segoe UI"/>
                <a:ea typeface="+mn-ea"/>
                <a:cs typeface="+mn-cs"/>
              </a:rPr>
              <a:t> in </a:t>
            </a:r>
            <a:r>
              <a:rPr kumimoji="0" lang="en-US" sz="2000"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rPr>
              <a:t>evening</a:t>
            </a:r>
            <a:r>
              <a:rPr kumimoji="0" lang="en-US" sz="1800" b="0" i="0" u="none" strike="noStrike" kern="1200" cap="none" spc="0" normalizeH="0" baseline="0" noProof="0" dirty="0">
                <a:ln>
                  <a:noFill/>
                </a:ln>
                <a:solidFill>
                  <a:prstClr val="black"/>
                </a:solidFill>
                <a:effectLst/>
                <a:uLnTx/>
                <a:uFillTx/>
                <a:latin typeface="Segoe UI"/>
                <a:ea typeface="+mn-ea"/>
                <a:cs typeface="+mn-cs"/>
              </a:rPr>
              <a:t> </a:t>
            </a:r>
            <a:r>
              <a:rPr kumimoji="0" lang="en-US" sz="2000"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rPr>
              <a:t>hours</a:t>
            </a:r>
            <a:endParaRPr kumimoji="0" lang="en-CH" sz="2000"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endParaRPr>
          </a:p>
        </p:txBody>
      </p:sp>
      <p:pic>
        <p:nvPicPr>
          <p:cNvPr id="5" name="Picture 4">
            <a:extLst>
              <a:ext uri="{FF2B5EF4-FFF2-40B4-BE49-F238E27FC236}">
                <a16:creationId xmlns:a16="http://schemas.microsoft.com/office/drawing/2014/main" id="{9312BBB7-7F52-4A30-BFA8-DEBCD01C17DB}"/>
              </a:ext>
            </a:extLst>
          </p:cNvPr>
          <p:cNvPicPr>
            <a:picLocks noChangeAspect="1"/>
          </p:cNvPicPr>
          <p:nvPr/>
        </p:nvPicPr>
        <p:blipFill>
          <a:blip r:embed="rId4"/>
          <a:stretch>
            <a:fillRect/>
          </a:stretch>
        </p:blipFill>
        <p:spPr>
          <a:xfrm>
            <a:off x="4650905" y="145472"/>
            <a:ext cx="7455566" cy="6858000"/>
          </a:xfrm>
          <a:prstGeom prst="rect">
            <a:avLst/>
          </a:prstGeom>
        </p:spPr>
      </p:pic>
    </p:spTree>
    <p:extLst>
      <p:ext uri="{BB962C8B-B14F-4D97-AF65-F5344CB8AC3E}">
        <p14:creationId xmlns:p14="http://schemas.microsoft.com/office/powerpoint/2010/main" val="3375504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 name="Title 1">
            <a:extLst>
              <a:ext uri="{FF2B5EF4-FFF2-40B4-BE49-F238E27FC236}">
                <a16:creationId xmlns:a16="http://schemas.microsoft.com/office/drawing/2014/main" id="{E60573CD-4E76-4AF6-BBE9-12107D163997}"/>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dirty="0"/>
              <a:t>DE Top Videos</a:t>
            </a:r>
          </a:p>
        </p:txBody>
      </p:sp>
      <p:sp>
        <p:nvSpPr>
          <p:cNvPr id="30" name="Content Placeholder 8">
            <a:extLst>
              <a:ext uri="{FF2B5EF4-FFF2-40B4-BE49-F238E27FC236}">
                <a16:creationId xmlns:a16="http://schemas.microsoft.com/office/drawing/2014/main" id="{FDFC9298-8C74-4F5D-8A96-0B2DD91B333B}"/>
              </a:ext>
            </a:extLst>
          </p:cNvPr>
          <p:cNvSpPr>
            <a:spLocks noGrp="1"/>
          </p:cNvSpPr>
          <p:nvPr>
            <p:ph idx="1"/>
          </p:nvPr>
        </p:nvSpPr>
        <p:spPr>
          <a:xfrm>
            <a:off x="643468" y="4190260"/>
            <a:ext cx="3363974" cy="1863406"/>
          </a:xfrm>
        </p:spPr>
        <p:txBody>
          <a:bodyPr vert="horz" lIns="91440" tIns="45720" rIns="91440" bIns="45720" rtlCol="0">
            <a:normAutofit/>
          </a:bodyPr>
          <a:lstStyle/>
          <a:p>
            <a:pPr marL="0" indent="0" algn="just">
              <a:buNone/>
            </a:pPr>
            <a:r>
              <a:rPr lang="en-US" sz="2000" dirty="0">
                <a:solidFill>
                  <a:schemeClr val="tx1"/>
                </a:solidFill>
              </a:rPr>
              <a:t>For CA and actually for all countries there is one prominent disliked video and for the rest 9 videos the number of dislikes is close to 0mil.</a:t>
            </a:r>
            <a:endParaRPr lang="en-US" sz="2000" dirty="0">
              <a:solidFill>
                <a:schemeClr val="bg1"/>
              </a:solidFill>
            </a:endParaRPr>
          </a:p>
          <a:p>
            <a:pPr algn="just"/>
            <a:endParaRPr lang="en-US" sz="2000" dirty="0">
              <a:solidFill>
                <a:schemeClr val="bg1"/>
              </a:solidFill>
              <a:latin typeface="+mn-lt"/>
              <a:cs typeface="+mn-cs"/>
            </a:endParaRPr>
          </a:p>
        </p:txBody>
      </p:sp>
      <p:pic>
        <p:nvPicPr>
          <p:cNvPr id="4" name="Picture 3">
            <a:extLst>
              <a:ext uri="{FF2B5EF4-FFF2-40B4-BE49-F238E27FC236}">
                <a16:creationId xmlns:a16="http://schemas.microsoft.com/office/drawing/2014/main" id="{E9E7E5D2-6822-477E-B945-32B5F7533EA8}"/>
              </a:ext>
            </a:extLst>
          </p:cNvPr>
          <p:cNvPicPr>
            <a:picLocks noChangeAspect="1"/>
          </p:cNvPicPr>
          <p:nvPr/>
        </p:nvPicPr>
        <p:blipFill>
          <a:blip r:embed="rId2"/>
          <a:stretch>
            <a:fillRect/>
          </a:stretch>
        </p:blipFill>
        <p:spPr>
          <a:xfrm>
            <a:off x="4650908" y="0"/>
            <a:ext cx="7404968" cy="6720397"/>
          </a:xfrm>
          <a:prstGeom prst="rect">
            <a:avLst/>
          </a:prstGeom>
        </p:spPr>
      </p:pic>
    </p:spTree>
    <p:extLst>
      <p:ext uri="{BB962C8B-B14F-4D97-AF65-F5344CB8AC3E}">
        <p14:creationId xmlns:p14="http://schemas.microsoft.com/office/powerpoint/2010/main" val="164382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 name="Title 1">
            <a:extLst>
              <a:ext uri="{FF2B5EF4-FFF2-40B4-BE49-F238E27FC236}">
                <a16:creationId xmlns:a16="http://schemas.microsoft.com/office/drawing/2014/main" id="{DA6C7AAF-19D4-47AF-978E-4D0E1EFBF093}"/>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dirty="0"/>
              <a:t>CA</a:t>
            </a:r>
            <a:r>
              <a:rPr lang="en-US" sz="2800" kern="1200" dirty="0">
                <a:solidFill>
                  <a:schemeClr val="bg1"/>
                </a:solidFill>
                <a:latin typeface="+mj-lt"/>
                <a:ea typeface="+mj-ea"/>
                <a:cs typeface="+mj-cs"/>
              </a:rPr>
              <a:t> </a:t>
            </a:r>
            <a:r>
              <a:rPr lang="en-US" dirty="0"/>
              <a:t>Top</a:t>
            </a:r>
            <a:r>
              <a:rPr lang="en-US" sz="2800" kern="1200" dirty="0">
                <a:solidFill>
                  <a:schemeClr val="bg1"/>
                </a:solidFill>
                <a:latin typeface="+mj-lt"/>
                <a:ea typeface="+mj-ea"/>
                <a:cs typeface="+mj-cs"/>
              </a:rPr>
              <a:t> </a:t>
            </a:r>
            <a:r>
              <a:rPr lang="en-US" dirty="0"/>
              <a:t>Videos</a:t>
            </a:r>
          </a:p>
        </p:txBody>
      </p:sp>
      <p:pic>
        <p:nvPicPr>
          <p:cNvPr id="3" name="Content Placeholder 2">
            <a:extLst>
              <a:ext uri="{FF2B5EF4-FFF2-40B4-BE49-F238E27FC236}">
                <a16:creationId xmlns:a16="http://schemas.microsoft.com/office/drawing/2014/main" id="{CE07C69B-EC14-4E31-A629-B863DDF821BA}"/>
              </a:ext>
            </a:extLst>
          </p:cNvPr>
          <p:cNvPicPr>
            <a:picLocks noGrp="1" noChangeAspect="1"/>
          </p:cNvPicPr>
          <p:nvPr>
            <p:ph idx="1"/>
          </p:nvPr>
        </p:nvPicPr>
        <p:blipFill>
          <a:blip r:embed="rId3"/>
          <a:stretch>
            <a:fillRect/>
          </a:stretch>
        </p:blipFill>
        <p:spPr>
          <a:xfrm>
            <a:off x="642938" y="3497801"/>
            <a:ext cx="3363912" cy="2938509"/>
          </a:xfrm>
          <a:prstGeom prst="rect">
            <a:avLst/>
          </a:prstGeom>
        </p:spPr>
      </p:pic>
      <p:sp>
        <p:nvSpPr>
          <p:cNvPr id="5" name="TextBox 4">
            <a:extLst>
              <a:ext uri="{FF2B5EF4-FFF2-40B4-BE49-F238E27FC236}">
                <a16:creationId xmlns:a16="http://schemas.microsoft.com/office/drawing/2014/main" id="{23B6C236-CEC6-4313-9DF8-CABEB5A9DE26}"/>
              </a:ext>
            </a:extLst>
          </p:cNvPr>
          <p:cNvSpPr txBox="1"/>
          <p:nvPr/>
        </p:nvSpPr>
        <p:spPr>
          <a:xfrm>
            <a:off x="563040" y="2721114"/>
            <a:ext cx="365385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rPr>
              <a:t>Canada is the country with the lower dislikes to views ratio </a:t>
            </a:r>
            <a:endParaRPr kumimoji="0" lang="en-CH" sz="2000"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endParaRPr>
          </a:p>
        </p:txBody>
      </p:sp>
      <p:pic>
        <p:nvPicPr>
          <p:cNvPr id="6" name="Picture 5">
            <a:extLst>
              <a:ext uri="{FF2B5EF4-FFF2-40B4-BE49-F238E27FC236}">
                <a16:creationId xmlns:a16="http://schemas.microsoft.com/office/drawing/2014/main" id="{7BFB8849-0662-4D90-8D05-D5332C78FAAA}"/>
              </a:ext>
            </a:extLst>
          </p:cNvPr>
          <p:cNvPicPr>
            <a:picLocks noChangeAspect="1"/>
          </p:cNvPicPr>
          <p:nvPr/>
        </p:nvPicPr>
        <p:blipFill>
          <a:blip r:embed="rId4"/>
          <a:stretch>
            <a:fillRect/>
          </a:stretch>
        </p:blipFill>
        <p:spPr>
          <a:xfrm>
            <a:off x="4649787" y="0"/>
            <a:ext cx="7403625" cy="6858000"/>
          </a:xfrm>
          <a:prstGeom prst="rect">
            <a:avLst/>
          </a:prstGeom>
        </p:spPr>
      </p:pic>
    </p:spTree>
    <p:extLst>
      <p:ext uri="{BB962C8B-B14F-4D97-AF65-F5344CB8AC3E}">
        <p14:creationId xmlns:p14="http://schemas.microsoft.com/office/powerpoint/2010/main" val="595389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0416F0F8-1EA7-408B-9A5F-640A1EC7A61B}"/>
              </a:ext>
            </a:extLst>
          </p:cNvPr>
          <p:cNvPicPr>
            <a:picLocks noChangeAspect="1"/>
          </p:cNvPicPr>
          <p:nvPr/>
        </p:nvPicPr>
        <p:blipFill rotWithShape="1">
          <a:blip r:embed="rId2"/>
          <a:srcRect l="6362" r="14083" b="1"/>
          <a:stretch/>
        </p:blipFill>
        <p:spPr>
          <a:xfrm>
            <a:off x="-1" y="10"/>
            <a:ext cx="12192000" cy="6857990"/>
          </a:xfrm>
          <a:prstGeom prst="rect">
            <a:avLst/>
          </a:prstGeom>
        </p:spPr>
      </p:pic>
      <p:sp>
        <p:nvSpPr>
          <p:cNvPr id="12" name="Freeform 5">
            <a:extLst>
              <a:ext uri="{FF2B5EF4-FFF2-40B4-BE49-F238E27FC236}">
                <a16:creationId xmlns:a16="http://schemas.microsoft.com/office/drawing/2014/main" id="{3CD9DF72-87A3-404E-A828-84CBF11A83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a:extLst/>
        </p:spPr>
        <p:txBody>
          <a:bodyPr vert="horz" lIns="91440" tIns="45720" rIns="91440" bIns="45720" rtlCol="0" anchor="t">
            <a:normAutofit/>
          </a:bodyPr>
          <a:lstStyle/>
          <a:p>
            <a:pPr marL="0" marR="0" lvl="0" indent="0" algn="ctr" defTabSz="914400" rtl="0" eaLnBrk="1" fontAlgn="auto" latinLnBrk="0" hangingPunct="1">
              <a:lnSpc>
                <a:spcPct val="100000"/>
              </a:lnSpc>
              <a:spcBef>
                <a:spcPts val="0"/>
              </a:spcBef>
              <a:spcAft>
                <a:spcPts val="1000"/>
              </a:spcAft>
              <a:buClr>
                <a:prstClr val="black"/>
              </a:buClr>
              <a:buSzPct val="100000"/>
              <a:buFont typeface="Arial"/>
              <a:buNone/>
              <a:tabLst/>
              <a:defRPr/>
            </a:pPr>
            <a:endParaRPr kumimoji="0" lang="en-US" sz="1600" b="0" i="0" u="none" strike="noStrike" kern="1200" cap="all" spc="0" normalizeH="0" baseline="0" noProof="0">
              <a:ln>
                <a:noFill/>
              </a:ln>
              <a:solidFill>
                <a:prstClr val="black"/>
              </a:solidFill>
              <a:effectLst/>
              <a:uLnTx/>
              <a:uFillTx/>
              <a:latin typeface="Segoe UI"/>
              <a:ea typeface="+mn-ea"/>
              <a:cs typeface="+mn-cs"/>
            </a:endParaRPr>
          </a:p>
        </p:txBody>
      </p:sp>
      <p:cxnSp>
        <p:nvCxnSpPr>
          <p:cNvPr id="14" name="Straight Connector 13">
            <a:extLst>
              <a:ext uri="{FF2B5EF4-FFF2-40B4-BE49-F238E27FC236}">
                <a16:creationId xmlns:a16="http://schemas.microsoft.com/office/drawing/2014/main" id="{20E3A342-4D61-4E3F-AF90-1AB42AEB96C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84BA06E-F3D9-465B-8EC2-795E4EF7D1C1}"/>
              </a:ext>
            </a:extLst>
          </p:cNvPr>
          <p:cNvSpPr>
            <a:spLocks noGrp="1"/>
          </p:cNvSpPr>
          <p:nvPr>
            <p:ph type="title"/>
          </p:nvPr>
        </p:nvSpPr>
        <p:spPr>
          <a:xfrm>
            <a:off x="709448" y="1913950"/>
            <a:ext cx="4204137" cy="1342754"/>
          </a:xfrm>
        </p:spPr>
        <p:txBody>
          <a:bodyPr vert="horz" lIns="91440" tIns="45720" rIns="91440" bIns="45720" rtlCol="0" anchor="ctr">
            <a:normAutofit/>
          </a:bodyPr>
          <a:lstStyle/>
          <a:p>
            <a:pPr algn="ctr"/>
            <a:r>
              <a:rPr lang="en-US" dirty="0"/>
              <a:t>Likes</a:t>
            </a:r>
            <a:r>
              <a:rPr lang="en-US" dirty="0">
                <a:solidFill>
                  <a:schemeClr val="tx1"/>
                </a:solidFill>
                <a:latin typeface="+mj-lt"/>
                <a:cs typeface="+mj-cs"/>
              </a:rPr>
              <a:t> </a:t>
            </a:r>
            <a:r>
              <a:rPr lang="en-US" dirty="0"/>
              <a:t>Per</a:t>
            </a:r>
            <a:r>
              <a:rPr lang="en-US" dirty="0">
                <a:solidFill>
                  <a:schemeClr val="tx1"/>
                </a:solidFill>
                <a:latin typeface="+mj-lt"/>
                <a:cs typeface="+mj-cs"/>
              </a:rPr>
              <a:t> </a:t>
            </a:r>
            <a:r>
              <a:rPr lang="en-US" dirty="0"/>
              <a:t>Category</a:t>
            </a:r>
          </a:p>
        </p:txBody>
      </p:sp>
      <p:sp>
        <p:nvSpPr>
          <p:cNvPr id="9" name="Content Placeholder 8">
            <a:extLst>
              <a:ext uri="{FF2B5EF4-FFF2-40B4-BE49-F238E27FC236}">
                <a16:creationId xmlns:a16="http://schemas.microsoft.com/office/drawing/2014/main" id="{339D43DC-C78D-4934-9784-9395DDA85BCA}"/>
              </a:ext>
            </a:extLst>
          </p:cNvPr>
          <p:cNvSpPr>
            <a:spLocks noGrp="1"/>
          </p:cNvSpPr>
          <p:nvPr>
            <p:ph idx="1"/>
          </p:nvPr>
        </p:nvSpPr>
        <p:spPr>
          <a:xfrm>
            <a:off x="525516" y="3417573"/>
            <a:ext cx="4593021" cy="2619839"/>
          </a:xfrm>
        </p:spPr>
        <p:txBody>
          <a:bodyPr vert="horz" lIns="91440" tIns="45720" rIns="91440" bIns="45720" rtlCol="0" anchor="ctr">
            <a:normAutofit/>
          </a:bodyPr>
          <a:lstStyle/>
          <a:p>
            <a:r>
              <a:rPr lang="en-US" sz="1800" dirty="0">
                <a:solidFill>
                  <a:schemeClr val="tx1"/>
                </a:solidFill>
                <a:latin typeface="+mn-lt"/>
                <a:cs typeface="+mn-cs"/>
              </a:rPr>
              <a:t>Music is the category with the most likes followed by Entertainment.</a:t>
            </a:r>
          </a:p>
          <a:p>
            <a:r>
              <a:rPr lang="en-US" sz="1800" dirty="0">
                <a:solidFill>
                  <a:schemeClr val="tx1"/>
                </a:solidFill>
                <a:latin typeface="+mn-lt"/>
                <a:cs typeface="+mn-cs"/>
              </a:rPr>
              <a:t>People have quite different opinions in terms of liking Nonprofits and Activism videos. Variation is quite high for People and Blogs, Autos and Film videos.</a:t>
            </a:r>
          </a:p>
          <a:p>
            <a:r>
              <a:rPr lang="en-US" sz="1800" dirty="0">
                <a:solidFill>
                  <a:schemeClr val="tx1"/>
                </a:solidFill>
                <a:latin typeface="+mn-lt"/>
                <a:cs typeface="+mn-cs"/>
              </a:rPr>
              <a:t>Pets and Animals and Education videos are left skewed in term of likes </a:t>
            </a:r>
          </a:p>
        </p:txBody>
      </p:sp>
    </p:spTree>
    <p:extLst>
      <p:ext uri="{BB962C8B-B14F-4D97-AF65-F5344CB8AC3E}">
        <p14:creationId xmlns:p14="http://schemas.microsoft.com/office/powerpoint/2010/main" val="702232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186B68C-84BC-4A6E-99D1-EE87483C134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8949" y="450221"/>
            <a:ext cx="2115455" cy="1898903"/>
          </a:xfrm>
          <a:prstGeom prst="rect">
            <a:avLst/>
          </a:prstGeom>
          <a:solidFill>
            <a:srgbClr val="FF545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Rectangle 12">
            <a:extLst>
              <a:ext uri="{FF2B5EF4-FFF2-40B4-BE49-F238E27FC236}">
                <a16:creationId xmlns:a16="http://schemas.microsoft.com/office/drawing/2014/main" id="{1C091803-41C2-48E0-9228-5148460C747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5" name="Rectangle 14">
            <a:extLst>
              <a:ext uri="{FF2B5EF4-FFF2-40B4-BE49-F238E27FC236}">
                <a16:creationId xmlns:a16="http://schemas.microsoft.com/office/drawing/2014/main" id="{6166C6D1-23AC-49C4-BA07-238E4E9F8CE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7" name="Rectangle 16">
            <a:extLst>
              <a:ext uri="{FF2B5EF4-FFF2-40B4-BE49-F238E27FC236}">
                <a16:creationId xmlns:a16="http://schemas.microsoft.com/office/drawing/2014/main" id="{B775CD93-9DF2-48CB-9F57-1BCA9A46C7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21269"/>
            <a:ext cx="6697525"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4" name="Picture 3" descr="Deutsch: altes Youtube-Log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3500" y="3225330"/>
            <a:ext cx="1905004" cy="408215"/>
          </a:xfrm>
          <a:prstGeom prst="rect">
            <a:avLst/>
          </a:prstGeom>
        </p:spPr>
      </p:pic>
      <p:sp>
        <p:nvSpPr>
          <p:cNvPr id="2" name="Title 1"/>
          <p:cNvSpPr>
            <a:spLocks noGrp="1"/>
          </p:cNvSpPr>
          <p:nvPr>
            <p:ph type="title"/>
          </p:nvPr>
        </p:nvSpPr>
        <p:spPr>
          <a:xfrm>
            <a:off x="774700" y="762000"/>
            <a:ext cx="3759200" cy="3340100"/>
          </a:xfrm>
        </p:spPr>
        <p:txBody>
          <a:bodyPr>
            <a:normAutofit/>
          </a:bodyPr>
          <a:lstStyle/>
          <a:p>
            <a:r>
              <a:rPr lang="en-US">
                <a:solidFill>
                  <a:srgbClr val="FFFFFF"/>
                </a:solidFill>
              </a:rPr>
              <a:t>Company history</a:t>
            </a:r>
          </a:p>
        </p:txBody>
      </p:sp>
      <p:sp>
        <p:nvSpPr>
          <p:cNvPr id="3" name="Content Placeholder 2"/>
          <p:cNvSpPr>
            <a:spLocks noGrp="1"/>
          </p:cNvSpPr>
          <p:nvPr>
            <p:ph idx="1"/>
          </p:nvPr>
        </p:nvSpPr>
        <p:spPr>
          <a:xfrm>
            <a:off x="7658103" y="795548"/>
            <a:ext cx="3759198" cy="5275603"/>
          </a:xfrm>
        </p:spPr>
        <p:txBody>
          <a:bodyPr anchor="ctr">
            <a:normAutofit lnSpcReduction="10000"/>
          </a:bodyPr>
          <a:lstStyle/>
          <a:p>
            <a:pPr>
              <a:lnSpc>
                <a:spcPct val="150000"/>
              </a:lnSpc>
            </a:pPr>
            <a:r>
              <a:rPr lang="en-US" sz="2000" b="1" dirty="0">
                <a:solidFill>
                  <a:srgbClr val="D24726"/>
                </a:solidFill>
                <a:latin typeface="Segoe UI Semibold" panose="020B0702040204020203" pitchFamily="34" charset="0"/>
                <a:ea typeface="Segoe UI Semibold" panose="020B0702040204020203" pitchFamily="34" charset="0"/>
              </a:rPr>
              <a:t>Founded: </a:t>
            </a:r>
            <a:r>
              <a:rPr lang="en-US" sz="2000" dirty="0">
                <a:solidFill>
                  <a:schemeClr val="tx1">
                    <a:lumMod val="65000"/>
                    <a:lumOff val="35000"/>
                  </a:schemeClr>
                </a:solidFill>
                <a:latin typeface="Segoe UI Semilight" panose="020B0402040204020203" pitchFamily="34" charset="0"/>
                <a:cs typeface="Segoe UI Semilight" panose="020B0402040204020203" pitchFamily="34" charset="0"/>
              </a:rPr>
              <a:t>Feb 14, 2005</a:t>
            </a:r>
          </a:p>
          <a:p>
            <a:pPr>
              <a:lnSpc>
                <a:spcPct val="150000"/>
              </a:lnSpc>
            </a:pPr>
            <a:r>
              <a:rPr lang="en-US" sz="2000" b="1" dirty="0">
                <a:solidFill>
                  <a:srgbClr val="D24726"/>
                </a:solidFill>
                <a:latin typeface="Segoe UI Semibold" panose="020B0702040204020203" pitchFamily="34" charset="0"/>
                <a:ea typeface="Segoe UI Semibold" panose="020B0702040204020203" pitchFamily="34" charset="0"/>
              </a:rPr>
              <a:t>Place founded: </a:t>
            </a:r>
            <a:r>
              <a:rPr lang="en-US" sz="2000" dirty="0">
                <a:solidFill>
                  <a:schemeClr val="tx1">
                    <a:lumMod val="65000"/>
                    <a:lumOff val="35000"/>
                  </a:schemeClr>
                </a:solidFill>
                <a:latin typeface="Segoe UI Semilight" panose="020B0402040204020203" pitchFamily="34" charset="0"/>
                <a:cs typeface="Segoe UI Semilight" panose="020B0402040204020203" pitchFamily="34" charset="0"/>
              </a:rPr>
              <a:t>San Mateo, CA</a:t>
            </a:r>
          </a:p>
          <a:p>
            <a:pPr>
              <a:lnSpc>
                <a:spcPct val="150000"/>
              </a:lnSpc>
            </a:pPr>
            <a:r>
              <a:rPr lang="en-US" sz="2000" b="1" dirty="0">
                <a:solidFill>
                  <a:srgbClr val="D24726"/>
                </a:solidFill>
                <a:latin typeface="Segoe UI Semibold" panose="020B0702040204020203" pitchFamily="34" charset="0"/>
                <a:ea typeface="Segoe UI Semibold" panose="020B0702040204020203" pitchFamily="34" charset="0"/>
              </a:rPr>
              <a:t>Headquarters: </a:t>
            </a:r>
            <a:r>
              <a:rPr lang="en-US" sz="2000" dirty="0">
                <a:solidFill>
                  <a:schemeClr val="tx1">
                    <a:lumMod val="65000"/>
                    <a:lumOff val="35000"/>
                  </a:schemeClr>
                </a:solidFill>
                <a:latin typeface="Segoe UI Semilight" panose="020B0402040204020203" pitchFamily="34" charset="0"/>
                <a:cs typeface="Segoe UI Semilight" panose="020B0402040204020203" pitchFamily="34" charset="0"/>
              </a:rPr>
              <a:t>San Bruno, CA</a:t>
            </a:r>
          </a:p>
          <a:p>
            <a:pPr>
              <a:lnSpc>
                <a:spcPct val="150000"/>
              </a:lnSpc>
            </a:pPr>
            <a:r>
              <a:rPr lang="en-US" sz="2000" b="1" dirty="0">
                <a:solidFill>
                  <a:srgbClr val="D24726"/>
                </a:solidFill>
                <a:latin typeface="Segoe UI Semibold" panose="020B0702040204020203" pitchFamily="34" charset="0"/>
                <a:ea typeface="Segoe UI Semibold" panose="020B0702040204020203" pitchFamily="34" charset="0"/>
              </a:rPr>
              <a:t>CEO: </a:t>
            </a:r>
            <a:r>
              <a:rPr lang="en-US" sz="2000" dirty="0">
                <a:solidFill>
                  <a:schemeClr val="tx1">
                    <a:lumMod val="65000"/>
                    <a:lumOff val="35000"/>
                  </a:schemeClr>
                </a:solidFill>
                <a:latin typeface="Segoe UI Semilight" panose="020B0402040204020203" pitchFamily="34" charset="0"/>
                <a:cs typeface="Segoe UI Semilight" panose="020B0402040204020203" pitchFamily="34" charset="0"/>
              </a:rPr>
              <a:t>Susan </a:t>
            </a:r>
            <a:r>
              <a:rPr lang="en-US" sz="2000" dirty="0" err="1">
                <a:solidFill>
                  <a:schemeClr val="tx1">
                    <a:lumMod val="65000"/>
                    <a:lumOff val="35000"/>
                  </a:schemeClr>
                </a:solidFill>
                <a:latin typeface="Segoe UI Semilight" panose="020B0402040204020203" pitchFamily="34" charset="0"/>
                <a:cs typeface="Segoe UI Semilight" panose="020B0402040204020203" pitchFamily="34" charset="0"/>
              </a:rPr>
              <a:t>Wojcicki</a:t>
            </a:r>
            <a:r>
              <a:rPr lang="en-US" sz="2000" dirty="0">
                <a:solidFill>
                  <a:schemeClr val="tx1">
                    <a:lumMod val="65000"/>
                    <a:lumOff val="35000"/>
                  </a:schemeClr>
                </a:solidFill>
                <a:latin typeface="Segoe UI Semilight" panose="020B0402040204020203" pitchFamily="34" charset="0"/>
                <a:cs typeface="Segoe UI Semilight" panose="020B0402040204020203" pitchFamily="34" charset="0"/>
              </a:rPr>
              <a:t> (2014)</a:t>
            </a:r>
          </a:p>
          <a:p>
            <a:pPr>
              <a:lnSpc>
                <a:spcPct val="150000"/>
              </a:lnSpc>
            </a:pPr>
            <a:r>
              <a:rPr lang="en-US" sz="2000" b="1" dirty="0">
                <a:solidFill>
                  <a:srgbClr val="D24726"/>
                </a:solidFill>
                <a:latin typeface="Segoe UI Semibold" panose="020B0702040204020203" pitchFamily="34" charset="0"/>
                <a:ea typeface="Segoe UI Semibold" panose="020B0702040204020203" pitchFamily="34" charset="0"/>
              </a:rPr>
              <a:t>Founders: </a:t>
            </a:r>
            <a:r>
              <a:rPr lang="en-US" sz="2000" dirty="0">
                <a:solidFill>
                  <a:schemeClr val="tx1">
                    <a:lumMod val="65000"/>
                    <a:lumOff val="35000"/>
                  </a:schemeClr>
                </a:solidFill>
                <a:latin typeface="Segoe UI Semilight" panose="020B0402040204020203" pitchFamily="34" charset="0"/>
                <a:cs typeface="Segoe UI Semilight" panose="020B0402040204020203" pitchFamily="34" charset="0"/>
              </a:rPr>
              <a:t>Steve Chen, Chad Hurley, Jawed Karim, Eric Skaggs, Martin </a:t>
            </a:r>
            <a:r>
              <a:rPr lang="en-US" sz="2000" dirty="0" err="1">
                <a:solidFill>
                  <a:schemeClr val="tx1">
                    <a:lumMod val="65000"/>
                    <a:lumOff val="35000"/>
                  </a:schemeClr>
                </a:solidFill>
                <a:latin typeface="Segoe UI Semilight" panose="020B0402040204020203" pitchFamily="34" charset="0"/>
                <a:cs typeface="Segoe UI Semilight" panose="020B0402040204020203" pitchFamily="34" charset="0"/>
              </a:rPr>
              <a:t>Pauer</a:t>
            </a:r>
            <a:endParaRPr lang="en-US" sz="2000" dirty="0">
              <a:solidFill>
                <a:schemeClr val="tx1">
                  <a:lumMod val="65000"/>
                  <a:lumOff val="35000"/>
                </a:schemeClr>
              </a:solidFill>
              <a:latin typeface="Segoe UI Semilight" panose="020B0402040204020203" pitchFamily="34" charset="0"/>
              <a:cs typeface="Segoe UI Semilight" panose="020B0402040204020203" pitchFamily="34" charset="0"/>
            </a:endParaRPr>
          </a:p>
          <a:p>
            <a:pPr>
              <a:lnSpc>
                <a:spcPct val="150000"/>
              </a:lnSpc>
            </a:pPr>
            <a:r>
              <a:rPr lang="en-US" sz="2000" b="1" dirty="0">
                <a:solidFill>
                  <a:srgbClr val="D24726"/>
                </a:solidFill>
                <a:latin typeface="Segoe UI Semibold" panose="020B0702040204020203" pitchFamily="34" charset="0"/>
                <a:ea typeface="Segoe UI Semibold" panose="020B0702040204020203" pitchFamily="34" charset="0"/>
              </a:rPr>
              <a:t>Founder: </a:t>
            </a:r>
            <a:r>
              <a:rPr lang="en-US" sz="2000" dirty="0">
                <a:solidFill>
                  <a:schemeClr val="tx1">
                    <a:lumMod val="65000"/>
                    <a:lumOff val="35000"/>
                  </a:schemeClr>
                </a:solidFill>
                <a:latin typeface="Segoe UI Semilight" panose="020B0402040204020203" pitchFamily="34" charset="0"/>
                <a:cs typeface="Segoe UI Semilight" panose="020B0402040204020203" pitchFamily="34" charset="0"/>
              </a:rPr>
              <a:t>Jawed Karim, Steve Chen, Chad Hurley</a:t>
            </a:r>
          </a:p>
          <a:p>
            <a:pPr algn="just"/>
            <a:endParaRPr sz="2000" dirty="0"/>
          </a:p>
        </p:txBody>
      </p:sp>
      <p:sp>
        <p:nvSpPr>
          <p:cNvPr id="5" name="Footer PlaceHolder 3"/>
          <p:cNvSpPr>
            <a:spLocks noGrp="1"/>
          </p:cNvSpPr>
          <p:nvPr>
            <p:ph type="ftr" sz="quarter" idx="11"/>
          </p:nvPr>
        </p:nvSpPr>
        <p:spPr>
          <a:xfrm>
            <a:off x="462058" y="6407779"/>
            <a:ext cx="6675120" cy="365125"/>
          </a:xfrm>
        </p:spPr>
        <p:txBody>
          <a:bodyPr>
            <a:normAutofit/>
          </a:bodyPr>
          <a:lstStyle/>
          <a:p>
            <a:pPr algn="l">
              <a:spcAft>
                <a:spcPts val="600"/>
              </a:spcAft>
            </a:pPr>
            <a:r>
              <a:rPr lang="en-US" sz="1050">
                <a:solidFill>
                  <a:schemeClr val="tx1">
                    <a:lumMod val="75000"/>
                    <a:lumOff val="25000"/>
                  </a:schemeClr>
                </a:solidFill>
                <a:hlinkClick r:id="rId3"/>
              </a:rPr>
              <a:t>Photo</a:t>
            </a:r>
            <a:r>
              <a:rPr lang="en-US" sz="1050">
                <a:solidFill>
                  <a:schemeClr val="tx1">
                    <a:lumMod val="75000"/>
                    <a:lumOff val="25000"/>
                  </a:schemeClr>
                </a:solidFill>
              </a:rPr>
              <a:t> by Unknown / Public domain</a:t>
            </a:r>
          </a:p>
        </p:txBody>
      </p:sp>
    </p:spTree>
    <p:extLst>
      <p:ext uri="{BB962C8B-B14F-4D97-AF65-F5344CB8AC3E}">
        <p14:creationId xmlns:p14="http://schemas.microsoft.com/office/powerpoint/2010/main" val="1988525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high confidence">
            <a:extLst>
              <a:ext uri="{FF2B5EF4-FFF2-40B4-BE49-F238E27FC236}">
                <a16:creationId xmlns:a16="http://schemas.microsoft.com/office/drawing/2014/main" id="{9D9CF82E-E900-4F2D-B4DB-E5340E481D71}"/>
              </a:ext>
            </a:extLst>
          </p:cNvPr>
          <p:cNvPicPr>
            <a:picLocks noChangeAspect="1"/>
          </p:cNvPicPr>
          <p:nvPr/>
        </p:nvPicPr>
        <p:blipFill rotWithShape="1">
          <a:blip r:embed="rId2">
            <a:duotone>
              <a:prstClr val="black"/>
              <a:schemeClr val="tx2">
                <a:tint val="45000"/>
                <a:satMod val="400000"/>
              </a:schemeClr>
            </a:duotone>
            <a:alphaModFix amt="35000"/>
            <a:extLst/>
          </a:blip>
          <a:srcRect b="20798"/>
          <a:stretch/>
        </p:blipFill>
        <p:spPr>
          <a:xfrm>
            <a:off x="-17" y="10"/>
            <a:ext cx="12192000" cy="6855948"/>
          </a:xfrm>
          <a:prstGeom prst="rect">
            <a:avLst/>
          </a:prstGeom>
        </p:spPr>
      </p:pic>
      <p:sp>
        <p:nvSpPr>
          <p:cNvPr id="20" name="Freeform 49">
            <a:extLst>
              <a:ext uri="{FF2B5EF4-FFF2-40B4-BE49-F238E27FC236}">
                <a16:creationId xmlns:a16="http://schemas.microsoft.com/office/drawing/2014/main" id="{EF9B8DF2-C3F5-49A2-94D2-F7B65A0F1F1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4" y="581159"/>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3" descr="A screenshot of a cell phone&#10;&#10;Description generated with high confidence">
            <a:extLst>
              <a:ext uri="{FF2B5EF4-FFF2-40B4-BE49-F238E27FC236}">
                <a16:creationId xmlns:a16="http://schemas.microsoft.com/office/drawing/2014/main" id="{091F9CE6-293F-41CE-A7A4-13E5286C8BFE}"/>
              </a:ext>
            </a:extLst>
          </p:cNvPr>
          <p:cNvPicPr>
            <a:picLocks noChangeAspect="1"/>
          </p:cNvPicPr>
          <p:nvPr/>
        </p:nvPicPr>
        <p:blipFill rotWithShape="1">
          <a:blip r:embed="rId3">
            <a:extLst/>
          </a:blip>
          <a:srcRect r="9007" b="3"/>
          <a:stretch/>
        </p:blipFill>
        <p:spPr>
          <a:xfrm>
            <a:off x="6893342" y="760562"/>
            <a:ext cx="5298683" cy="6097438"/>
          </a:xfrm>
          <a:custGeom>
            <a:avLst/>
            <a:gdLst>
              <a:gd name="connsiteX0" fmla="*/ 3120528 w 5298683"/>
              <a:gd name="connsiteY0" fmla="*/ 0 h 6097438"/>
              <a:gd name="connsiteX1" fmla="*/ 5105473 w 5298683"/>
              <a:gd name="connsiteY1" fmla="*/ 712577 h 6097438"/>
              <a:gd name="connsiteX2" fmla="*/ 5298683 w 5298683"/>
              <a:gd name="connsiteY2" fmla="*/ 888178 h 6097438"/>
              <a:gd name="connsiteX3" fmla="*/ 5298683 w 5298683"/>
              <a:gd name="connsiteY3" fmla="*/ 5352876 h 6097438"/>
              <a:gd name="connsiteX4" fmla="*/ 5105473 w 5298683"/>
              <a:gd name="connsiteY4" fmla="*/ 5528477 h 6097438"/>
              <a:gd name="connsiteX5" fmla="*/ 4335177 w 5298683"/>
              <a:gd name="connsiteY5" fmla="*/ 5995828 h 6097438"/>
              <a:gd name="connsiteX6" fmla="*/ 4057556 w 5298683"/>
              <a:gd name="connsiteY6" fmla="*/ 6097438 h 6097438"/>
              <a:gd name="connsiteX7" fmla="*/ 2183499 w 5298683"/>
              <a:gd name="connsiteY7" fmla="*/ 6097438 h 6097438"/>
              <a:gd name="connsiteX8" fmla="*/ 1905878 w 5298683"/>
              <a:gd name="connsiteY8" fmla="*/ 5995828 h 6097438"/>
              <a:gd name="connsiteX9" fmla="*/ 0 w 5298683"/>
              <a:gd name="connsiteY9" fmla="*/ 3120527 h 6097438"/>
              <a:gd name="connsiteX10" fmla="*/ 3120528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sp>
        <p:nvSpPr>
          <p:cNvPr id="2" name="Title 1">
            <a:extLst>
              <a:ext uri="{FF2B5EF4-FFF2-40B4-BE49-F238E27FC236}">
                <a16:creationId xmlns:a16="http://schemas.microsoft.com/office/drawing/2014/main" id="{F7434B2E-E7EB-4B92-ADF2-6E9EC7227EE1}"/>
              </a:ext>
            </a:extLst>
          </p:cNvPr>
          <p:cNvSpPr>
            <a:spLocks noGrp="1"/>
          </p:cNvSpPr>
          <p:nvPr>
            <p:ph type="title"/>
          </p:nvPr>
        </p:nvSpPr>
        <p:spPr>
          <a:xfrm>
            <a:off x="801098" y="1396289"/>
            <a:ext cx="5277333" cy="1325563"/>
          </a:xfrm>
        </p:spPr>
        <p:txBody>
          <a:bodyPr vert="horz" lIns="91440" tIns="45720" rIns="91440" bIns="45720" rtlCol="0" anchor="ctr">
            <a:normAutofit fontScale="90000"/>
          </a:bodyPr>
          <a:lstStyle/>
          <a:p>
            <a:r>
              <a:rPr lang="en-US" sz="4000" dirty="0"/>
              <a:t>Analysis</a:t>
            </a:r>
            <a:r>
              <a:rPr lang="en-US" sz="2800" b="1" kern="1200" dirty="0">
                <a:solidFill>
                  <a:schemeClr val="tx1"/>
                </a:solidFill>
                <a:latin typeface="+mj-lt"/>
                <a:ea typeface="+mj-ea"/>
                <a:cs typeface="+mj-cs"/>
              </a:rPr>
              <a:t> </a:t>
            </a:r>
            <a:r>
              <a:rPr lang="en-US" sz="4000" dirty="0"/>
              <a:t>per</a:t>
            </a:r>
            <a:r>
              <a:rPr lang="en-US" sz="2800" b="1" kern="1200" dirty="0">
                <a:solidFill>
                  <a:schemeClr val="tx1"/>
                </a:solidFill>
                <a:latin typeface="+mj-lt"/>
                <a:ea typeface="+mj-ea"/>
                <a:cs typeface="+mj-cs"/>
              </a:rPr>
              <a:t> </a:t>
            </a:r>
            <a:r>
              <a:rPr lang="en-US" sz="4000" dirty="0"/>
              <a:t>category</a:t>
            </a:r>
            <a:r>
              <a:rPr lang="en-US" sz="2800" b="1" kern="1200" dirty="0">
                <a:solidFill>
                  <a:schemeClr val="tx1"/>
                </a:solidFill>
                <a:latin typeface="+mj-lt"/>
                <a:ea typeface="+mj-ea"/>
                <a:cs typeface="+mj-cs"/>
              </a:rPr>
              <a:t> </a:t>
            </a:r>
            <a:r>
              <a:rPr lang="en-US" sz="4000" dirty="0"/>
              <a:t>and</a:t>
            </a:r>
            <a:r>
              <a:rPr lang="en-US" sz="2800" b="1" kern="1200" dirty="0">
                <a:solidFill>
                  <a:schemeClr val="tx1"/>
                </a:solidFill>
                <a:latin typeface="+mj-lt"/>
                <a:ea typeface="+mj-ea"/>
                <a:cs typeface="+mj-cs"/>
              </a:rPr>
              <a:t> </a:t>
            </a:r>
            <a:r>
              <a:rPr lang="en-US" dirty="0"/>
              <a:t>Country</a:t>
            </a:r>
            <a:br>
              <a:rPr lang="en-US" sz="2800" b="1" kern="1200" dirty="0">
                <a:solidFill>
                  <a:schemeClr val="tx1"/>
                </a:solidFill>
                <a:latin typeface="+mj-lt"/>
                <a:ea typeface="+mj-ea"/>
                <a:cs typeface="+mj-cs"/>
              </a:rPr>
            </a:br>
            <a:endParaRPr lang="en-US" sz="2800" kern="1200" dirty="0">
              <a:solidFill>
                <a:schemeClr val="tx1"/>
              </a:solidFill>
              <a:latin typeface="+mj-lt"/>
              <a:ea typeface="+mj-ea"/>
              <a:cs typeface="+mj-cs"/>
            </a:endParaRPr>
          </a:p>
        </p:txBody>
      </p:sp>
      <p:sp>
        <p:nvSpPr>
          <p:cNvPr id="10" name="Content Placeholder 9">
            <a:extLst>
              <a:ext uri="{FF2B5EF4-FFF2-40B4-BE49-F238E27FC236}">
                <a16:creationId xmlns:a16="http://schemas.microsoft.com/office/drawing/2014/main" id="{A15A117A-5383-4606-8A43-E7D02EFEA0C3}"/>
              </a:ext>
            </a:extLst>
          </p:cNvPr>
          <p:cNvSpPr>
            <a:spLocks noGrp="1"/>
          </p:cNvSpPr>
          <p:nvPr>
            <p:ph idx="1"/>
          </p:nvPr>
        </p:nvSpPr>
        <p:spPr>
          <a:xfrm>
            <a:off x="805543" y="2871982"/>
            <a:ext cx="5272888" cy="3181684"/>
          </a:xfrm>
        </p:spPr>
        <p:txBody>
          <a:bodyPr vert="horz" lIns="91440" tIns="45720" rIns="91440" bIns="45720" rtlCol="0" anchor="t">
            <a:normAutofit/>
          </a:bodyPr>
          <a:lstStyle/>
          <a:p>
            <a:r>
              <a:rPr lang="en-US" sz="1800" dirty="0">
                <a:solidFill>
                  <a:schemeClr val="tx1"/>
                </a:solidFill>
                <a:latin typeface="+mn-lt"/>
                <a:cs typeface="+mn-cs"/>
              </a:rPr>
              <a:t>Top category of all countries except GB is Entertainment. For GB the top category is music</a:t>
            </a:r>
          </a:p>
          <a:p>
            <a:r>
              <a:rPr lang="en-US" sz="1800" dirty="0">
                <a:solidFill>
                  <a:schemeClr val="tx1"/>
                </a:solidFill>
                <a:latin typeface="+mn-lt"/>
                <a:cs typeface="+mn-cs"/>
              </a:rPr>
              <a:t> Music's videos ranked insignificantly in Canada, Germany and France compare to US and UK. </a:t>
            </a:r>
          </a:p>
          <a:p>
            <a:r>
              <a:rPr lang="en-US" sz="1800" dirty="0">
                <a:solidFill>
                  <a:schemeClr val="tx1"/>
                </a:solidFill>
                <a:latin typeface="+mn-lt"/>
                <a:cs typeface="+mn-cs"/>
              </a:rPr>
              <a:t>Sport's videos are more popular in Canada, Germany and France.</a:t>
            </a:r>
          </a:p>
          <a:p>
            <a:r>
              <a:rPr lang="en-US" sz="1800" dirty="0">
                <a:solidFill>
                  <a:schemeClr val="tx1"/>
                </a:solidFill>
                <a:latin typeface="+mn-lt"/>
                <a:cs typeface="+mn-cs"/>
              </a:rPr>
              <a:t>All top 8 categories in United Kingdom are entertainment-related. Show's and Activism's video get the bottom rank in all most countries.</a:t>
            </a:r>
          </a:p>
        </p:txBody>
      </p:sp>
    </p:spTree>
    <p:extLst>
      <p:ext uri="{BB962C8B-B14F-4D97-AF65-F5344CB8AC3E}">
        <p14:creationId xmlns:p14="http://schemas.microsoft.com/office/powerpoint/2010/main" val="3180867871"/>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32691CC-4AB8-48AF-B822-EBF7F4E9E6C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1407" y="1"/>
            <a:ext cx="4480560" cy="2513993"/>
          </a:xfrm>
          <a:custGeom>
            <a:avLst/>
            <a:gdLst>
              <a:gd name="connsiteX0" fmla="*/ 18382 w 4480560"/>
              <a:gd name="connsiteY0" fmla="*/ 0 h 2513993"/>
              <a:gd name="connsiteX1" fmla="*/ 4462178 w 4480560"/>
              <a:gd name="connsiteY1" fmla="*/ 0 h 2513993"/>
              <a:gd name="connsiteX2" fmla="*/ 4468994 w 4480560"/>
              <a:gd name="connsiteY2" fmla="*/ 44657 h 2513993"/>
              <a:gd name="connsiteX3" fmla="*/ 4480560 w 4480560"/>
              <a:gd name="connsiteY3" fmla="*/ 273713 h 2513993"/>
              <a:gd name="connsiteX4" fmla="*/ 2240280 w 4480560"/>
              <a:gd name="connsiteY4" fmla="*/ 2513993 h 2513993"/>
              <a:gd name="connsiteX5" fmla="*/ 0 w 4480560"/>
              <a:gd name="connsiteY5" fmla="*/ 273713 h 2513993"/>
              <a:gd name="connsiteX6" fmla="*/ 11567 w 4480560"/>
              <a:gd name="connsiteY6" fmla="*/ 44657 h 2513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80560" h="2513993">
                <a:moveTo>
                  <a:pt x="18382" y="0"/>
                </a:moveTo>
                <a:lnTo>
                  <a:pt x="4462178" y="0"/>
                </a:lnTo>
                <a:lnTo>
                  <a:pt x="4468994" y="44657"/>
                </a:lnTo>
                <a:cubicBezTo>
                  <a:pt x="4476642" y="119969"/>
                  <a:pt x="4480560" y="196384"/>
                  <a:pt x="4480560" y="273713"/>
                </a:cubicBezTo>
                <a:cubicBezTo>
                  <a:pt x="4480560" y="1510985"/>
                  <a:pt x="3477552" y="2513993"/>
                  <a:pt x="2240280" y="2513993"/>
                </a:cubicBezTo>
                <a:cubicBezTo>
                  <a:pt x="1003008" y="2513993"/>
                  <a:pt x="0" y="1510985"/>
                  <a:pt x="0" y="273713"/>
                </a:cubicBezTo>
                <a:cubicBezTo>
                  <a:pt x="0" y="196384"/>
                  <a:pt x="3918" y="119969"/>
                  <a:pt x="11567" y="4465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D6A8E1B4-B839-4C58-B08A-F0B094580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25130" y="2909477"/>
            <a:ext cx="4966870" cy="3948522"/>
          </a:xfrm>
          <a:custGeom>
            <a:avLst/>
            <a:gdLst>
              <a:gd name="connsiteX0" fmla="*/ 2748962 w 4966870"/>
              <a:gd name="connsiteY0" fmla="*/ 0 h 3948522"/>
              <a:gd name="connsiteX1" fmla="*/ 4870195 w 4966870"/>
              <a:gd name="connsiteY1" fmla="*/ 1000367 h 3948522"/>
              <a:gd name="connsiteX2" fmla="*/ 4966870 w 4966870"/>
              <a:gd name="connsiteY2" fmla="*/ 1129649 h 3948522"/>
              <a:gd name="connsiteX3" fmla="*/ 4966870 w 4966870"/>
              <a:gd name="connsiteY3" fmla="*/ 3948522 h 3948522"/>
              <a:gd name="connsiteX4" fmla="*/ 278430 w 4966870"/>
              <a:gd name="connsiteY4" fmla="*/ 3948522 h 3948522"/>
              <a:gd name="connsiteX5" fmla="*/ 216027 w 4966870"/>
              <a:gd name="connsiteY5" fmla="*/ 3818982 h 3948522"/>
              <a:gd name="connsiteX6" fmla="*/ 0 w 4966870"/>
              <a:gd name="connsiteY6" fmla="*/ 2748962 h 3948522"/>
              <a:gd name="connsiteX7" fmla="*/ 2748962 w 4966870"/>
              <a:gd name="connsiteY7" fmla="*/ 0 h 3948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66870" h="3948522">
                <a:moveTo>
                  <a:pt x="2748962" y="0"/>
                </a:moveTo>
                <a:cubicBezTo>
                  <a:pt x="3602955" y="0"/>
                  <a:pt x="4365995" y="389418"/>
                  <a:pt x="4870195" y="1000367"/>
                </a:cubicBezTo>
                <a:lnTo>
                  <a:pt x="4966870" y="1129649"/>
                </a:lnTo>
                <a:lnTo>
                  <a:pt x="4966870" y="3948522"/>
                </a:lnTo>
                <a:lnTo>
                  <a:pt x="278430" y="3948522"/>
                </a:lnTo>
                <a:lnTo>
                  <a:pt x="216027" y="3818982"/>
                </a:lnTo>
                <a:cubicBezTo>
                  <a:pt x="76922" y="3490101"/>
                  <a:pt x="0" y="3128515"/>
                  <a:pt x="0" y="2748962"/>
                </a:cubicBezTo>
                <a:cubicBezTo>
                  <a:pt x="0" y="1230752"/>
                  <a:pt x="1230752" y="0"/>
                  <a:pt x="274896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screenshot of a cell phone&#10;&#10;Description generated with high confidence">
            <a:extLst>
              <a:ext uri="{FF2B5EF4-FFF2-40B4-BE49-F238E27FC236}">
                <a16:creationId xmlns:a16="http://schemas.microsoft.com/office/drawing/2014/main" id="{732C9932-CF69-404A-954F-6C9ECCC33C8B}"/>
              </a:ext>
            </a:extLst>
          </p:cNvPr>
          <p:cNvPicPr>
            <a:picLocks noChangeAspect="1"/>
          </p:cNvPicPr>
          <p:nvPr/>
        </p:nvPicPr>
        <p:blipFill rotWithShape="1">
          <a:blip r:embed="rId3"/>
          <a:srcRect t="12593" r="-2" b="38453"/>
          <a:stretch/>
        </p:blipFill>
        <p:spPr>
          <a:xfrm>
            <a:off x="6355999" y="1"/>
            <a:ext cx="4151376" cy="2349401"/>
          </a:xfrm>
          <a:custGeom>
            <a:avLst/>
            <a:gdLst>
              <a:gd name="connsiteX0" fmla="*/ 20101 w 4151376"/>
              <a:gd name="connsiteY0" fmla="*/ 0 h 2349401"/>
              <a:gd name="connsiteX1" fmla="*/ 4131276 w 4151376"/>
              <a:gd name="connsiteY1" fmla="*/ 0 h 2349401"/>
              <a:gd name="connsiteX2" fmla="*/ 4140659 w 4151376"/>
              <a:gd name="connsiteY2" fmla="*/ 61486 h 2349401"/>
              <a:gd name="connsiteX3" fmla="*/ 4151376 w 4151376"/>
              <a:gd name="connsiteY3" fmla="*/ 273713 h 2349401"/>
              <a:gd name="connsiteX4" fmla="*/ 2075688 w 4151376"/>
              <a:gd name="connsiteY4" fmla="*/ 2349401 h 2349401"/>
              <a:gd name="connsiteX5" fmla="*/ 0 w 4151376"/>
              <a:gd name="connsiteY5" fmla="*/ 273713 h 2349401"/>
              <a:gd name="connsiteX6" fmla="*/ 10717 w 4151376"/>
              <a:gd name="connsiteY6" fmla="*/ 61486 h 23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51376" h="2349401">
                <a:moveTo>
                  <a:pt x="20101" y="0"/>
                </a:moveTo>
                <a:lnTo>
                  <a:pt x="4131276" y="0"/>
                </a:lnTo>
                <a:lnTo>
                  <a:pt x="4140659" y="61486"/>
                </a:lnTo>
                <a:cubicBezTo>
                  <a:pt x="4147746" y="131265"/>
                  <a:pt x="4151376" y="202065"/>
                  <a:pt x="4151376" y="273713"/>
                </a:cubicBezTo>
                <a:cubicBezTo>
                  <a:pt x="4151376" y="1420084"/>
                  <a:pt x="3222059" y="2349401"/>
                  <a:pt x="2075688" y="2349401"/>
                </a:cubicBezTo>
                <a:cubicBezTo>
                  <a:pt x="929317" y="2349401"/>
                  <a:pt x="0" y="1420084"/>
                  <a:pt x="0" y="273713"/>
                </a:cubicBezTo>
                <a:cubicBezTo>
                  <a:pt x="0" y="202065"/>
                  <a:pt x="3630" y="131265"/>
                  <a:pt x="10717" y="61486"/>
                </a:cubicBezTo>
                <a:close/>
              </a:path>
            </a:pathLst>
          </a:custGeom>
        </p:spPr>
      </p:pic>
      <p:pic>
        <p:nvPicPr>
          <p:cNvPr id="6" name="Picture 5" descr="A picture containing screenshot&#10;&#10;Description generated with high confidence">
            <a:extLst>
              <a:ext uri="{FF2B5EF4-FFF2-40B4-BE49-F238E27FC236}">
                <a16:creationId xmlns:a16="http://schemas.microsoft.com/office/drawing/2014/main" id="{D19BBC66-D94C-4902-9828-2600271D5EC2}"/>
              </a:ext>
            </a:extLst>
          </p:cNvPr>
          <p:cNvPicPr>
            <a:picLocks noChangeAspect="1"/>
          </p:cNvPicPr>
          <p:nvPr/>
        </p:nvPicPr>
        <p:blipFill rotWithShape="1">
          <a:blip r:embed="rId4"/>
          <a:srcRect t="6756" b="28440"/>
          <a:stretch/>
        </p:blipFill>
        <p:spPr>
          <a:xfrm>
            <a:off x="7390912" y="3075259"/>
            <a:ext cx="4801088" cy="3782741"/>
          </a:xfrm>
          <a:custGeom>
            <a:avLst/>
            <a:gdLst>
              <a:gd name="connsiteX0" fmla="*/ 2583180 w 4801088"/>
              <a:gd name="connsiteY0" fmla="*/ 0 h 3782741"/>
              <a:gd name="connsiteX1" fmla="*/ 4725194 w 4801088"/>
              <a:gd name="connsiteY1" fmla="*/ 1138900 h 3782741"/>
              <a:gd name="connsiteX2" fmla="*/ 4801088 w 4801088"/>
              <a:gd name="connsiteY2" fmla="*/ 1263826 h 3782741"/>
              <a:gd name="connsiteX3" fmla="*/ 4801088 w 4801088"/>
              <a:gd name="connsiteY3" fmla="*/ 3782741 h 3782741"/>
              <a:gd name="connsiteX4" fmla="*/ 296488 w 4801088"/>
              <a:gd name="connsiteY4" fmla="*/ 3782741 h 3782741"/>
              <a:gd name="connsiteX5" fmla="*/ 202999 w 4801088"/>
              <a:gd name="connsiteY5" fmla="*/ 3588671 h 3782741"/>
              <a:gd name="connsiteX6" fmla="*/ 0 w 4801088"/>
              <a:gd name="connsiteY6" fmla="*/ 2583180 h 3782741"/>
              <a:gd name="connsiteX7" fmla="*/ 2583180 w 4801088"/>
              <a:gd name="connsiteY7" fmla="*/ 0 h 3782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01088" h="3782741">
                <a:moveTo>
                  <a:pt x="2583180" y="0"/>
                </a:moveTo>
                <a:cubicBezTo>
                  <a:pt x="3474837" y="0"/>
                  <a:pt x="4260977" y="451769"/>
                  <a:pt x="4725194" y="1138900"/>
                </a:cubicBezTo>
                <a:lnTo>
                  <a:pt x="4801088" y="1263826"/>
                </a:lnTo>
                <a:lnTo>
                  <a:pt x="4801088" y="3782741"/>
                </a:lnTo>
                <a:lnTo>
                  <a:pt x="296488" y="3782741"/>
                </a:lnTo>
                <a:lnTo>
                  <a:pt x="202999" y="3588671"/>
                </a:lnTo>
                <a:cubicBezTo>
                  <a:pt x="72283" y="3279623"/>
                  <a:pt x="0" y="2939843"/>
                  <a:pt x="0" y="2583180"/>
                </a:cubicBezTo>
                <a:cubicBezTo>
                  <a:pt x="0" y="1156529"/>
                  <a:pt x="1156529" y="0"/>
                  <a:pt x="2583180" y="0"/>
                </a:cubicBezTo>
                <a:close/>
              </a:path>
            </a:pathLst>
          </a:custGeom>
        </p:spPr>
      </p:pic>
      <p:sp>
        <p:nvSpPr>
          <p:cNvPr id="2" name="Title 1">
            <a:extLst>
              <a:ext uri="{FF2B5EF4-FFF2-40B4-BE49-F238E27FC236}">
                <a16:creationId xmlns:a16="http://schemas.microsoft.com/office/drawing/2014/main" id="{4360BA5D-C05E-4D61-9AED-0196D759CD2C}"/>
              </a:ext>
            </a:extLst>
          </p:cNvPr>
          <p:cNvSpPr>
            <a:spLocks noGrp="1"/>
          </p:cNvSpPr>
          <p:nvPr>
            <p:ph type="title"/>
          </p:nvPr>
        </p:nvSpPr>
        <p:spPr>
          <a:xfrm>
            <a:off x="625241" y="594215"/>
            <a:ext cx="6487373" cy="1325563"/>
          </a:xfrm>
        </p:spPr>
        <p:txBody>
          <a:bodyPr vert="horz" lIns="91440" tIns="45720" rIns="91440" bIns="45720" rtlCol="0" anchor="ctr">
            <a:normAutofit fontScale="90000"/>
          </a:bodyPr>
          <a:lstStyle/>
          <a:p>
            <a:r>
              <a:rPr lang="en-US" b="1" dirty="0"/>
              <a:t> </a:t>
            </a:r>
            <a:r>
              <a:rPr lang="en-US" sz="4000" dirty="0"/>
              <a:t>Engagement</a:t>
            </a:r>
            <a:r>
              <a:rPr lang="en-US" b="1" dirty="0"/>
              <a:t> </a:t>
            </a:r>
            <a:r>
              <a:rPr lang="en-US" sz="4000" dirty="0"/>
              <a:t>ratios</a:t>
            </a:r>
            <a:r>
              <a:rPr lang="en-US" b="1" dirty="0"/>
              <a:t> </a:t>
            </a:r>
            <a:r>
              <a:rPr lang="en-US" sz="4000" dirty="0"/>
              <a:t>per</a:t>
            </a:r>
            <a:r>
              <a:rPr lang="en-US" b="1" dirty="0"/>
              <a:t> </a:t>
            </a:r>
            <a:r>
              <a:rPr lang="en-US" sz="4000" dirty="0"/>
              <a:t>category</a:t>
            </a:r>
            <a:br>
              <a:rPr lang="en-US" b="1" dirty="0"/>
            </a:br>
            <a:endParaRPr lang="en-US" sz="4400" kern="120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20D80DC0-3D10-4326-A8B4-9F168B3293E5}"/>
              </a:ext>
            </a:extLst>
          </p:cNvPr>
          <p:cNvSpPr>
            <a:spLocks noGrp="1"/>
          </p:cNvSpPr>
          <p:nvPr>
            <p:ph idx="1"/>
          </p:nvPr>
        </p:nvSpPr>
        <p:spPr>
          <a:xfrm>
            <a:off x="755512" y="2349402"/>
            <a:ext cx="5760698" cy="3190264"/>
          </a:xfrm>
        </p:spPr>
        <p:txBody>
          <a:bodyPr vert="horz" lIns="91440" tIns="45720" rIns="91440" bIns="45720" rtlCol="0" anchor="t">
            <a:normAutofit/>
          </a:bodyPr>
          <a:lstStyle/>
          <a:p>
            <a:pPr marL="0" indent="0" algn="just">
              <a:buNone/>
            </a:pPr>
            <a:r>
              <a:rPr lang="en-US" sz="1800" dirty="0">
                <a:solidFill>
                  <a:schemeClr val="tx1"/>
                </a:solidFill>
                <a:latin typeface="+mn-lt"/>
                <a:cs typeface="+mn-cs"/>
              </a:rPr>
              <a:t>Pets &amp; Animals videos have highest likes-dislikes ratio. Not surprisingly, people find difficult to hate pets and animals. </a:t>
            </a:r>
          </a:p>
          <a:p>
            <a:pPr marL="0" indent="0" algn="just">
              <a:buNone/>
            </a:pPr>
            <a:r>
              <a:rPr lang="en-US" sz="1800" dirty="0">
                <a:solidFill>
                  <a:schemeClr val="tx1"/>
                </a:solidFill>
                <a:latin typeface="+mn-lt"/>
                <a:cs typeface="+mn-cs"/>
              </a:rPr>
              <a:t>Nonprofit &amp; Activism's videos have lowest likes-dislike ratio and views-comments ratio. Shows is the category with most comments-views ratio.</a:t>
            </a:r>
          </a:p>
          <a:p>
            <a:pPr marL="0" indent="0" algn="just">
              <a:buNone/>
            </a:pPr>
            <a:r>
              <a:rPr lang="en-US" sz="1800" dirty="0">
                <a:solidFill>
                  <a:schemeClr val="tx1"/>
                </a:solidFill>
                <a:latin typeface="+mn-lt"/>
                <a:cs typeface="+mn-cs"/>
              </a:rPr>
              <a:t>People still prefer implicit feedback than explicit. The ratio of views to comments is so large that only a comment written for hundreds of views.</a:t>
            </a:r>
          </a:p>
          <a:p>
            <a:endParaRPr lang="en-US" sz="1800" dirty="0">
              <a:solidFill>
                <a:schemeClr val="tx1"/>
              </a:solidFill>
              <a:latin typeface="+mn-lt"/>
              <a:cs typeface="+mn-cs"/>
            </a:endParaRPr>
          </a:p>
        </p:txBody>
      </p:sp>
    </p:spTree>
    <p:extLst>
      <p:ext uri="{BB962C8B-B14F-4D97-AF65-F5344CB8AC3E}">
        <p14:creationId xmlns:p14="http://schemas.microsoft.com/office/powerpoint/2010/main" val="4103799024"/>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4" name="Picture 3">
            <a:extLst>
              <a:ext uri="{FF2B5EF4-FFF2-40B4-BE49-F238E27FC236}">
                <a16:creationId xmlns:a16="http://schemas.microsoft.com/office/drawing/2014/main" id="{D844059F-A9CE-4653-8C7D-87B9636949CE}"/>
              </a:ext>
            </a:extLst>
          </p:cNvPr>
          <p:cNvPicPr>
            <a:picLocks noChangeAspect="1"/>
          </p:cNvPicPr>
          <p:nvPr/>
        </p:nvPicPr>
        <p:blipFill>
          <a:blip r:embed="rId2"/>
          <a:stretch>
            <a:fillRect/>
          </a:stretch>
        </p:blipFill>
        <p:spPr>
          <a:xfrm>
            <a:off x="4650908" y="104775"/>
            <a:ext cx="7340201" cy="6390409"/>
          </a:xfrm>
          <a:prstGeom prst="rect">
            <a:avLst/>
          </a:prstGeom>
        </p:spPr>
      </p:pic>
      <p:sp>
        <p:nvSpPr>
          <p:cNvPr id="2" name="Title 1">
            <a:extLst>
              <a:ext uri="{FF2B5EF4-FFF2-40B4-BE49-F238E27FC236}">
                <a16:creationId xmlns:a16="http://schemas.microsoft.com/office/drawing/2014/main" id="{1C44A0C6-FA2C-48B5-AF04-0D6983A0CFDC}"/>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400" dirty="0"/>
              <a:t>How</a:t>
            </a:r>
            <a:r>
              <a:rPr lang="en-US" sz="2400" dirty="0">
                <a:solidFill>
                  <a:schemeClr val="bg1"/>
                </a:solidFill>
                <a:latin typeface="+mj-lt"/>
                <a:cs typeface="+mj-cs"/>
              </a:rPr>
              <a:t> </a:t>
            </a:r>
            <a:r>
              <a:rPr lang="en-US" sz="2400" dirty="0"/>
              <a:t>many</a:t>
            </a:r>
            <a:r>
              <a:rPr lang="en-US" sz="2400" dirty="0">
                <a:solidFill>
                  <a:schemeClr val="bg1"/>
                </a:solidFill>
                <a:latin typeface="+mj-lt"/>
                <a:cs typeface="+mj-cs"/>
              </a:rPr>
              <a:t> </a:t>
            </a:r>
            <a:r>
              <a:rPr lang="en-US" sz="2400" dirty="0"/>
              <a:t>likes, dislikes, views and comments get different countries?</a:t>
            </a:r>
          </a:p>
        </p:txBody>
      </p:sp>
      <p:sp>
        <p:nvSpPr>
          <p:cNvPr id="3" name="Content Placeholder 2">
            <a:extLst>
              <a:ext uri="{FF2B5EF4-FFF2-40B4-BE49-F238E27FC236}">
                <a16:creationId xmlns:a16="http://schemas.microsoft.com/office/drawing/2014/main" id="{FFE88676-3624-4207-B48C-5A8201CC8CEF}"/>
              </a:ext>
            </a:extLst>
          </p:cNvPr>
          <p:cNvSpPr>
            <a:spLocks noGrp="1"/>
          </p:cNvSpPr>
          <p:nvPr>
            <p:ph idx="1"/>
          </p:nvPr>
        </p:nvSpPr>
        <p:spPr>
          <a:xfrm>
            <a:off x="643468" y="2638044"/>
            <a:ext cx="3363974" cy="3415622"/>
          </a:xfrm>
        </p:spPr>
        <p:txBody>
          <a:bodyPr vert="horz" lIns="91440" tIns="45720" rIns="91440" bIns="45720" rtlCol="0">
            <a:normAutofit/>
          </a:bodyPr>
          <a:lstStyle/>
          <a:p>
            <a:pPr marL="0" indent="0" algn="just">
              <a:buNone/>
            </a:pPr>
            <a:r>
              <a:rPr lang="en-US" sz="1800" dirty="0">
                <a:solidFill>
                  <a:schemeClr val="bg1"/>
                </a:solidFill>
                <a:latin typeface="+mn-lt"/>
                <a:cs typeface="+mn-cs"/>
              </a:rPr>
              <a:t>All countries share the similar trend in numbers for likes, dislikes, views and comments. </a:t>
            </a:r>
          </a:p>
          <a:p>
            <a:pPr marL="0" indent="0" algn="just">
              <a:buNone/>
            </a:pPr>
            <a:r>
              <a:rPr lang="en-US" sz="1800" dirty="0">
                <a:solidFill>
                  <a:schemeClr val="bg1"/>
                </a:solidFill>
                <a:latin typeface="+mn-lt"/>
                <a:cs typeface="+mn-cs"/>
              </a:rPr>
              <a:t>One possible reason to this is due to the video's trending duration. </a:t>
            </a:r>
          </a:p>
          <a:p>
            <a:pPr marL="0" indent="0" algn="just">
              <a:buNone/>
            </a:pPr>
            <a:r>
              <a:rPr lang="en-US" sz="1800" dirty="0">
                <a:solidFill>
                  <a:schemeClr val="bg1"/>
                </a:solidFill>
                <a:latin typeface="+mn-lt"/>
                <a:cs typeface="+mn-cs"/>
              </a:rPr>
              <a:t>Enduring trending videos have the advantages in getting more views, likes, dislikes and comments.</a:t>
            </a:r>
          </a:p>
        </p:txBody>
      </p:sp>
    </p:spTree>
    <p:extLst>
      <p:ext uri="{BB962C8B-B14F-4D97-AF65-F5344CB8AC3E}">
        <p14:creationId xmlns:p14="http://schemas.microsoft.com/office/powerpoint/2010/main" val="2058422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D6CF29CD-38B8-4924-BA11-6D60517487E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9" name="Straight Connector 38">
            <a:extLst>
              <a:ext uri="{FF2B5EF4-FFF2-40B4-BE49-F238E27FC236}">
                <a16:creationId xmlns:a16="http://schemas.microsoft.com/office/drawing/2014/main" id="{3D83F26F-C55B-4A92-9AFF-4894D14E27C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060136"/>
            <a:ext cx="0" cy="21209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8" name="Content Placeholder 3">
            <a:extLst>
              <a:ext uri="{FF2B5EF4-FFF2-40B4-BE49-F238E27FC236}">
                <a16:creationId xmlns:a16="http://schemas.microsoft.com/office/drawing/2014/main" id="{A64EFB88-1300-4A48-B169-F80E9E811B89}"/>
              </a:ext>
            </a:extLst>
          </p:cNvPr>
          <p:cNvPicPr>
            <a:picLocks noChangeAspect="1"/>
          </p:cNvPicPr>
          <p:nvPr/>
        </p:nvPicPr>
        <p:blipFill>
          <a:blip r:embed="rId2"/>
          <a:stretch>
            <a:fillRect/>
          </a:stretch>
        </p:blipFill>
        <p:spPr>
          <a:xfrm>
            <a:off x="6450226" y="321734"/>
            <a:ext cx="5474037" cy="4645682"/>
          </a:xfrm>
          <a:prstGeom prst="rect">
            <a:avLst/>
          </a:prstGeom>
        </p:spPr>
      </p:pic>
      <p:pic>
        <p:nvPicPr>
          <p:cNvPr id="5" name="Picture 4">
            <a:extLst>
              <a:ext uri="{FF2B5EF4-FFF2-40B4-BE49-F238E27FC236}">
                <a16:creationId xmlns:a16="http://schemas.microsoft.com/office/drawing/2014/main" id="{55AFC709-2DD5-4E79-BCAA-04195E7955D7}"/>
              </a:ext>
            </a:extLst>
          </p:cNvPr>
          <p:cNvPicPr>
            <a:picLocks noChangeAspect="1"/>
          </p:cNvPicPr>
          <p:nvPr/>
        </p:nvPicPr>
        <p:blipFill>
          <a:blip r:embed="rId3"/>
          <a:stretch>
            <a:fillRect/>
          </a:stretch>
        </p:blipFill>
        <p:spPr>
          <a:xfrm>
            <a:off x="267737" y="321733"/>
            <a:ext cx="5206103" cy="4645683"/>
          </a:xfrm>
          <a:prstGeom prst="rect">
            <a:avLst/>
          </a:prstGeom>
        </p:spPr>
      </p:pic>
      <p:sp>
        <p:nvSpPr>
          <p:cNvPr id="2" name="Title 1">
            <a:extLst>
              <a:ext uri="{FF2B5EF4-FFF2-40B4-BE49-F238E27FC236}">
                <a16:creationId xmlns:a16="http://schemas.microsoft.com/office/drawing/2014/main" id="{6960A0E0-94C8-4A4D-9EEC-AE232743CCE6}"/>
              </a:ext>
            </a:extLst>
          </p:cNvPr>
          <p:cNvSpPr>
            <a:spLocks noGrp="1"/>
          </p:cNvSpPr>
          <p:nvPr>
            <p:ph type="title"/>
          </p:nvPr>
        </p:nvSpPr>
        <p:spPr>
          <a:xfrm>
            <a:off x="713295" y="4821370"/>
            <a:ext cx="10765410" cy="1849043"/>
          </a:xfrm>
        </p:spPr>
        <p:txBody>
          <a:bodyPr vert="horz" lIns="91440" tIns="45720" rIns="91440" bIns="45720" rtlCol="0" anchor="b">
            <a:normAutofit/>
          </a:bodyPr>
          <a:lstStyle/>
          <a:p>
            <a:pPr algn="ctr"/>
            <a:r>
              <a:rPr lang="en-US" dirty="0"/>
              <a:t>United Kingdom has the most long trended </a:t>
            </a:r>
            <a:r>
              <a:rPr lang="en-US" dirty="0" err="1"/>
              <a:t>Youtube</a:t>
            </a:r>
            <a:r>
              <a:rPr lang="en-US" dirty="0"/>
              <a:t> videos (The greater the number of appearances indicate the long-last the video trend is)</a:t>
            </a:r>
            <a:endParaRPr lang="en-US" sz="6000" dirty="0">
              <a:solidFill>
                <a:schemeClr val="bg1"/>
              </a:solidFill>
              <a:latin typeface="+mj-lt"/>
              <a:cs typeface="+mj-cs"/>
            </a:endParaRPr>
          </a:p>
        </p:txBody>
      </p:sp>
    </p:spTree>
    <p:extLst>
      <p:ext uri="{BB962C8B-B14F-4D97-AF65-F5344CB8AC3E}">
        <p14:creationId xmlns:p14="http://schemas.microsoft.com/office/powerpoint/2010/main" val="4019344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E39A796-BE83-48B1-B33F-35C4A32AAB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 name="Rounded Rectangle 9">
            <a:extLst>
              <a:ext uri="{FF2B5EF4-FFF2-40B4-BE49-F238E27FC236}">
                <a16:creationId xmlns:a16="http://schemas.microsoft.com/office/drawing/2014/main" id="{72F84B47-E267-4194-8194-831DB7B5547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7" name="Content Placeholder 3">
            <a:extLst>
              <a:ext uri="{FF2B5EF4-FFF2-40B4-BE49-F238E27FC236}">
                <a16:creationId xmlns:a16="http://schemas.microsoft.com/office/drawing/2014/main" id="{1D94DC2A-8A34-457D-A8C4-BDA97F1293BD}"/>
              </a:ext>
            </a:extLst>
          </p:cNvPr>
          <p:cNvPicPr>
            <a:picLocks noChangeAspect="1"/>
          </p:cNvPicPr>
          <p:nvPr/>
        </p:nvPicPr>
        <p:blipFill>
          <a:blip r:embed="rId2"/>
          <a:stretch>
            <a:fillRect/>
          </a:stretch>
        </p:blipFill>
        <p:spPr>
          <a:xfrm>
            <a:off x="5226908" y="484632"/>
            <a:ext cx="6480877" cy="5739186"/>
          </a:xfrm>
          <a:prstGeom prst="rect">
            <a:avLst/>
          </a:prstGeom>
          <a:effectLst/>
        </p:spPr>
      </p:pic>
      <p:sp>
        <p:nvSpPr>
          <p:cNvPr id="2" name="Title 1">
            <a:extLst>
              <a:ext uri="{FF2B5EF4-FFF2-40B4-BE49-F238E27FC236}">
                <a16:creationId xmlns:a16="http://schemas.microsoft.com/office/drawing/2014/main" id="{1CC3308A-FC87-422B-B69A-C8A0C50169CD}"/>
              </a:ext>
            </a:extLst>
          </p:cNvPr>
          <p:cNvSpPr>
            <a:spLocks noGrp="1"/>
          </p:cNvSpPr>
          <p:nvPr>
            <p:ph type="title"/>
          </p:nvPr>
        </p:nvSpPr>
        <p:spPr>
          <a:xfrm>
            <a:off x="648931" y="40292"/>
            <a:ext cx="3885364" cy="1622321"/>
          </a:xfrm>
        </p:spPr>
        <p:txBody>
          <a:bodyPr vert="horz" lIns="91440" tIns="45720" rIns="91440" bIns="45720" rtlCol="0" anchor="ctr">
            <a:normAutofit/>
          </a:bodyPr>
          <a:lstStyle/>
          <a:p>
            <a:r>
              <a:rPr lang="en-US" sz="3200" dirty="0"/>
              <a:t>How are likes trending per country?</a:t>
            </a:r>
          </a:p>
        </p:txBody>
      </p:sp>
      <p:sp>
        <p:nvSpPr>
          <p:cNvPr id="9" name="Content Placeholder 8">
            <a:extLst>
              <a:ext uri="{FF2B5EF4-FFF2-40B4-BE49-F238E27FC236}">
                <a16:creationId xmlns:a16="http://schemas.microsoft.com/office/drawing/2014/main" id="{60444E12-469F-4FCD-A10C-6CB6A896DA88}"/>
              </a:ext>
            </a:extLst>
          </p:cNvPr>
          <p:cNvSpPr>
            <a:spLocks noGrp="1"/>
          </p:cNvSpPr>
          <p:nvPr>
            <p:ph idx="1"/>
          </p:nvPr>
        </p:nvSpPr>
        <p:spPr>
          <a:xfrm>
            <a:off x="648931" y="1385740"/>
            <a:ext cx="3505494" cy="4838079"/>
          </a:xfrm>
        </p:spPr>
        <p:txBody>
          <a:bodyPr vert="horz" lIns="91440" tIns="45720" rIns="91440" bIns="45720" rtlCol="0">
            <a:normAutofit/>
          </a:bodyPr>
          <a:lstStyle/>
          <a:p>
            <a:pPr algn="just"/>
            <a:r>
              <a:rPr lang="en-US" sz="1800" dirty="0">
                <a:solidFill>
                  <a:schemeClr val="tx1"/>
                </a:solidFill>
                <a:latin typeface="+mn-lt"/>
                <a:cs typeface="+mn-cs"/>
              </a:rPr>
              <a:t>UK has been the country with the most likes.</a:t>
            </a:r>
          </a:p>
          <a:p>
            <a:pPr algn="just"/>
            <a:r>
              <a:rPr lang="en-US" sz="1800" dirty="0">
                <a:solidFill>
                  <a:schemeClr val="tx1"/>
                </a:solidFill>
                <a:latin typeface="+mn-lt"/>
                <a:cs typeface="+mn-cs"/>
              </a:rPr>
              <a:t>There is a huge increase in likes for UK which might be due to data collection. </a:t>
            </a:r>
          </a:p>
          <a:p>
            <a:pPr algn="just"/>
            <a:r>
              <a:rPr lang="en-US" sz="1800" dirty="0">
                <a:solidFill>
                  <a:schemeClr val="tx1"/>
                </a:solidFill>
                <a:latin typeface="+mn-lt"/>
                <a:cs typeface="+mn-cs"/>
              </a:rPr>
              <a:t>Canada has shown a decrease in likes for the first months of 2018 compared to November-December 2017.</a:t>
            </a:r>
          </a:p>
          <a:p>
            <a:pPr algn="just"/>
            <a:r>
              <a:rPr lang="en-US" sz="1800" dirty="0">
                <a:solidFill>
                  <a:schemeClr val="tx1"/>
                </a:solidFill>
                <a:latin typeface="+mn-lt"/>
                <a:cs typeface="+mn-cs"/>
              </a:rPr>
              <a:t>US has shown a noticeable increase in likes in mid March 2018. </a:t>
            </a:r>
          </a:p>
          <a:p>
            <a:pPr algn="just"/>
            <a:r>
              <a:rPr lang="en-US" sz="1800" dirty="0">
                <a:solidFill>
                  <a:schemeClr val="tx1"/>
                </a:solidFill>
                <a:latin typeface="+mn-lt"/>
                <a:cs typeface="+mn-cs"/>
              </a:rPr>
              <a:t>For France and Germany there are not big fluctuations in likes </a:t>
            </a:r>
          </a:p>
        </p:txBody>
      </p:sp>
    </p:spTree>
    <p:extLst>
      <p:ext uri="{BB962C8B-B14F-4D97-AF65-F5344CB8AC3E}">
        <p14:creationId xmlns:p14="http://schemas.microsoft.com/office/powerpoint/2010/main" val="4092583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lowchart: Document 70">
            <a:extLst>
              <a:ext uri="{FF2B5EF4-FFF2-40B4-BE49-F238E27FC236}">
                <a16:creationId xmlns:a16="http://schemas.microsoft.com/office/drawing/2014/main" id="{D12DDE76-C203-4047-9998-63900085B5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2050" name="Picture 2" descr="Image result for inferential statistics">
            <a:extLst>
              <a:ext uri="{FF2B5EF4-FFF2-40B4-BE49-F238E27FC236}">
                <a16:creationId xmlns:a16="http://schemas.microsoft.com/office/drawing/2014/main" id="{8FAE9571-6BA4-4448-A30A-A03E43558E6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92293" y="1571347"/>
            <a:ext cx="5578816" cy="522006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017C99D-D719-4754-A7B9-84DA5C862347}"/>
              </a:ext>
            </a:extLst>
          </p:cNvPr>
          <p:cNvSpPr>
            <a:spLocks noGrp="1"/>
          </p:cNvSpPr>
          <p:nvPr>
            <p:ph type="title"/>
          </p:nvPr>
        </p:nvSpPr>
        <p:spPr>
          <a:xfrm>
            <a:off x="838200" y="171162"/>
            <a:ext cx="3048000" cy="2371148"/>
          </a:xfrm>
        </p:spPr>
        <p:txBody>
          <a:bodyPr vert="horz" lIns="91440" tIns="45720" rIns="91440" bIns="45720" rtlCol="0" anchor="ctr">
            <a:normAutofit/>
          </a:bodyPr>
          <a:lstStyle/>
          <a:p>
            <a:r>
              <a:rPr lang="en-US" sz="2900" dirty="0"/>
              <a:t>Inferential Statistics </a:t>
            </a:r>
          </a:p>
        </p:txBody>
      </p:sp>
    </p:spTree>
    <p:extLst>
      <p:ext uri="{BB962C8B-B14F-4D97-AF65-F5344CB8AC3E}">
        <p14:creationId xmlns:p14="http://schemas.microsoft.com/office/powerpoint/2010/main" val="3989463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CBD587-318A-404C-8F38-BEC3CFC4EDA7}"/>
              </a:ext>
            </a:extLst>
          </p:cNvPr>
          <p:cNvPicPr>
            <a:picLocks noChangeAspect="1"/>
          </p:cNvPicPr>
          <p:nvPr/>
        </p:nvPicPr>
        <p:blipFill>
          <a:blip r:embed="rId2"/>
          <a:stretch>
            <a:fillRect/>
          </a:stretch>
        </p:blipFill>
        <p:spPr>
          <a:xfrm>
            <a:off x="5255582" y="1337214"/>
            <a:ext cx="6706270" cy="5343696"/>
          </a:xfrm>
          <a:prstGeom prst="rect">
            <a:avLst/>
          </a:prstGeom>
        </p:spPr>
      </p:pic>
      <p:sp>
        <p:nvSpPr>
          <p:cNvPr id="2" name="Title 1">
            <a:extLst>
              <a:ext uri="{FF2B5EF4-FFF2-40B4-BE49-F238E27FC236}">
                <a16:creationId xmlns:a16="http://schemas.microsoft.com/office/drawing/2014/main" id="{2860A557-465B-4071-B82D-1E2284F0A487}"/>
              </a:ext>
            </a:extLst>
          </p:cNvPr>
          <p:cNvSpPr>
            <a:spLocks noGrp="1"/>
          </p:cNvSpPr>
          <p:nvPr>
            <p:ph type="title"/>
          </p:nvPr>
        </p:nvSpPr>
        <p:spPr>
          <a:xfrm>
            <a:off x="843379" y="97655"/>
            <a:ext cx="10336810" cy="1325563"/>
          </a:xfrm>
        </p:spPr>
        <p:txBody>
          <a:bodyPr vert="horz" lIns="91440" tIns="45720" rIns="91440" bIns="45720" rtlCol="0" anchor="ctr">
            <a:normAutofit fontScale="90000"/>
          </a:bodyPr>
          <a:lstStyle/>
          <a:p>
            <a:r>
              <a:rPr lang="en-US" dirty="0"/>
              <a:t>Correlation of </a:t>
            </a:r>
            <a:r>
              <a:rPr lang="en-US" dirty="0" err="1"/>
              <a:t>Youtube</a:t>
            </a:r>
            <a:r>
              <a:rPr lang="en-US" dirty="0"/>
              <a:t> Trending Videos between countries.</a:t>
            </a:r>
            <a:br>
              <a:rPr lang="en-US" dirty="0"/>
            </a:br>
            <a:r>
              <a:rPr lang="en-US" dirty="0"/>
              <a:t>It does exist!</a:t>
            </a:r>
          </a:p>
        </p:txBody>
      </p:sp>
      <p:sp>
        <p:nvSpPr>
          <p:cNvPr id="3" name="Content Placeholder 2">
            <a:extLst>
              <a:ext uri="{FF2B5EF4-FFF2-40B4-BE49-F238E27FC236}">
                <a16:creationId xmlns:a16="http://schemas.microsoft.com/office/drawing/2014/main" id="{F27E4B85-6DF2-4105-BFA7-8CAAC5A3041A}"/>
              </a:ext>
            </a:extLst>
          </p:cNvPr>
          <p:cNvSpPr>
            <a:spLocks noGrp="1"/>
          </p:cNvSpPr>
          <p:nvPr>
            <p:ph idx="1"/>
          </p:nvPr>
        </p:nvSpPr>
        <p:spPr>
          <a:xfrm>
            <a:off x="985421" y="1869544"/>
            <a:ext cx="4097046" cy="4616388"/>
          </a:xfrm>
        </p:spPr>
        <p:txBody>
          <a:bodyPr vert="horz" lIns="91440" tIns="45720" rIns="91440" bIns="45720" rtlCol="0">
            <a:noAutofit/>
          </a:bodyPr>
          <a:lstStyle/>
          <a:p>
            <a:pPr marL="0" indent="0" algn="just">
              <a:lnSpc>
                <a:spcPct val="100000"/>
              </a:lnSpc>
              <a:buNone/>
            </a:pPr>
            <a:r>
              <a:rPr lang="en-US" sz="1800" dirty="0">
                <a:solidFill>
                  <a:schemeClr val="tx1"/>
                </a:solidFill>
              </a:rPr>
              <a:t>Not surprisingly, the videos from United Kingdom, US and Canada are highly correlated to each other in comparison with  Germany and France.</a:t>
            </a:r>
          </a:p>
          <a:p>
            <a:pPr marL="0" indent="0" algn="just">
              <a:lnSpc>
                <a:spcPct val="100000"/>
              </a:lnSpc>
              <a:buNone/>
            </a:pPr>
            <a:r>
              <a:rPr lang="en-US" sz="1800" dirty="0">
                <a:solidFill>
                  <a:schemeClr val="tx1"/>
                </a:solidFill>
              </a:rPr>
              <a:t>This might due to the sharing of common language in these countries. </a:t>
            </a:r>
          </a:p>
          <a:p>
            <a:pPr marL="0" indent="0" algn="just">
              <a:buNone/>
            </a:pPr>
            <a:r>
              <a:rPr lang="en-US" sz="1800" dirty="0">
                <a:solidFill>
                  <a:schemeClr val="tx1"/>
                </a:solidFill>
              </a:rPr>
              <a:t>Germany and France seems to be more  isolated as they don’t  follow the trend from English speaking countries.</a:t>
            </a:r>
          </a:p>
          <a:p>
            <a:pPr marL="0" indent="0" algn="just">
              <a:buNone/>
            </a:pPr>
            <a:r>
              <a:rPr lang="en-US" sz="1800" dirty="0">
                <a:solidFill>
                  <a:schemeClr val="tx1"/>
                </a:solidFill>
              </a:rPr>
              <a:t>This can also explain why UK has the highest number in long-trend videos, as it is contributes by multiple countries at the same time.</a:t>
            </a:r>
          </a:p>
        </p:txBody>
      </p:sp>
    </p:spTree>
    <p:extLst>
      <p:ext uri="{BB962C8B-B14F-4D97-AF65-F5344CB8AC3E}">
        <p14:creationId xmlns:p14="http://schemas.microsoft.com/office/powerpoint/2010/main" val="2862631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34B8C033-8294-4C5B-9458-862204A37B68}"/>
              </a:ext>
            </a:extLst>
          </p:cNvPr>
          <p:cNvPicPr>
            <a:picLocks noChangeAspect="1"/>
          </p:cNvPicPr>
          <p:nvPr/>
        </p:nvPicPr>
        <p:blipFill rotWithShape="1">
          <a:blip r:embed="rId2"/>
          <a:srcRect r="-3" b="680"/>
          <a:stretch/>
        </p:blipFill>
        <p:spPr>
          <a:xfrm>
            <a:off x="4980373" y="1509204"/>
            <a:ext cx="6571964" cy="5042516"/>
          </a:xfrm>
          <a:prstGeom prst="rect">
            <a:avLst/>
          </a:prstGeom>
          <a:effectLst/>
        </p:spPr>
      </p:pic>
      <p:sp>
        <p:nvSpPr>
          <p:cNvPr id="2" name="Title 1">
            <a:extLst>
              <a:ext uri="{FF2B5EF4-FFF2-40B4-BE49-F238E27FC236}">
                <a16:creationId xmlns:a16="http://schemas.microsoft.com/office/drawing/2014/main" id="{7CE509F3-F7C6-49D1-8570-1D6F45A4F937}"/>
              </a:ext>
            </a:extLst>
          </p:cNvPr>
          <p:cNvSpPr>
            <a:spLocks noGrp="1"/>
          </p:cNvSpPr>
          <p:nvPr>
            <p:ph type="title"/>
          </p:nvPr>
        </p:nvSpPr>
        <p:spPr>
          <a:xfrm>
            <a:off x="648930" y="0"/>
            <a:ext cx="11282658" cy="1676603"/>
          </a:xfrm>
        </p:spPr>
        <p:txBody>
          <a:bodyPr vert="horz" lIns="91440" tIns="45720" rIns="91440" bIns="45720" rtlCol="0" anchor="ctr">
            <a:normAutofit/>
          </a:bodyPr>
          <a:lstStyle/>
          <a:p>
            <a:r>
              <a:rPr lang="en-US" sz="3200" dirty="0"/>
              <a:t>Correlation of engagement metrices of </a:t>
            </a:r>
            <a:r>
              <a:rPr lang="en-US" sz="3200" dirty="0" err="1"/>
              <a:t>Youtube</a:t>
            </a:r>
            <a:r>
              <a:rPr lang="en-US" sz="3200" dirty="0"/>
              <a:t> Trending Videos.</a:t>
            </a:r>
            <a:endParaRPr lang="en-US" sz="3200" dirty="0">
              <a:solidFill>
                <a:schemeClr val="tx1"/>
              </a:solidFill>
              <a:latin typeface="+mj-lt"/>
              <a:cs typeface="+mj-cs"/>
            </a:endParaRPr>
          </a:p>
        </p:txBody>
      </p:sp>
      <p:sp>
        <p:nvSpPr>
          <p:cNvPr id="9" name="Content Placeholder 8">
            <a:extLst>
              <a:ext uri="{FF2B5EF4-FFF2-40B4-BE49-F238E27FC236}">
                <a16:creationId xmlns:a16="http://schemas.microsoft.com/office/drawing/2014/main" id="{7552DC5E-C62F-4482-A109-BF4F012B114D}"/>
              </a:ext>
            </a:extLst>
          </p:cNvPr>
          <p:cNvSpPr>
            <a:spLocks noGrp="1"/>
          </p:cNvSpPr>
          <p:nvPr>
            <p:ph idx="1"/>
          </p:nvPr>
        </p:nvSpPr>
        <p:spPr>
          <a:xfrm>
            <a:off x="806257" y="1676603"/>
            <a:ext cx="3827887" cy="4875117"/>
          </a:xfrm>
        </p:spPr>
        <p:txBody>
          <a:bodyPr vert="horz" lIns="91440" tIns="45720" rIns="91440" bIns="45720" rtlCol="0">
            <a:normAutofit/>
          </a:bodyPr>
          <a:lstStyle/>
          <a:p>
            <a:r>
              <a:rPr lang="en-US" sz="1800" dirty="0">
                <a:solidFill>
                  <a:schemeClr val="tx1"/>
                </a:solidFill>
              </a:rPr>
              <a:t>We observe that all engagement metrices are positively correlated</a:t>
            </a:r>
          </a:p>
          <a:p>
            <a:pPr marL="0" indent="0">
              <a:buNone/>
            </a:pPr>
            <a:r>
              <a:rPr lang="en-US" sz="1800" dirty="0">
                <a:solidFill>
                  <a:schemeClr val="tx1"/>
                </a:solidFill>
              </a:rPr>
              <a:t> </a:t>
            </a:r>
          </a:p>
          <a:p>
            <a:r>
              <a:rPr lang="en-US" sz="1800" dirty="0">
                <a:solidFill>
                  <a:schemeClr val="tx1"/>
                </a:solidFill>
              </a:rPr>
              <a:t>There exist a high correlation between views and comment counts (0.7) and likes and views (0.76)</a:t>
            </a:r>
          </a:p>
          <a:p>
            <a:endParaRPr lang="en-US" sz="1800" dirty="0">
              <a:solidFill>
                <a:schemeClr val="tx1"/>
              </a:solidFill>
            </a:endParaRPr>
          </a:p>
          <a:p>
            <a:r>
              <a:rPr lang="en-US" sz="1800" dirty="0">
                <a:solidFill>
                  <a:schemeClr val="tx1"/>
                </a:solidFill>
              </a:rPr>
              <a:t> Views and dislikes have the lowest observed correlation among the engagement metrices </a:t>
            </a:r>
          </a:p>
          <a:p>
            <a:endParaRPr lang="en-US" sz="1800" dirty="0">
              <a:solidFill>
                <a:schemeClr val="tx1"/>
              </a:solidFill>
            </a:endParaRPr>
          </a:p>
          <a:p>
            <a:r>
              <a:rPr lang="en-US" sz="1800" dirty="0">
                <a:solidFill>
                  <a:schemeClr val="tx1"/>
                </a:solidFill>
              </a:rPr>
              <a:t>The highest correlation observed is between </a:t>
            </a:r>
            <a:r>
              <a:rPr lang="en-US" sz="1800" dirty="0" err="1">
                <a:solidFill>
                  <a:schemeClr val="tx1"/>
                </a:solidFill>
              </a:rPr>
              <a:t>comment_count</a:t>
            </a:r>
            <a:r>
              <a:rPr lang="en-US" sz="1800" dirty="0">
                <a:solidFill>
                  <a:schemeClr val="tx1"/>
                </a:solidFill>
              </a:rPr>
              <a:t> and dislikes </a:t>
            </a:r>
          </a:p>
        </p:txBody>
      </p:sp>
    </p:spTree>
    <p:extLst>
      <p:ext uri="{BB962C8B-B14F-4D97-AF65-F5344CB8AC3E}">
        <p14:creationId xmlns:p14="http://schemas.microsoft.com/office/powerpoint/2010/main" val="25544160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15" name="Freeform 21">
            <a:extLst>
              <a:ext uri="{FF2B5EF4-FFF2-40B4-BE49-F238E27FC236}">
                <a16:creationId xmlns:a16="http://schemas.microsoft.com/office/drawing/2014/main" id="{FEB0B922-A6AE-4089-8B21-F3E1A77093D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237586" cy="6858000"/>
          </a:xfrm>
          <a:custGeom>
            <a:avLst/>
            <a:gdLst>
              <a:gd name="connsiteX0" fmla="*/ 0 w 10237586"/>
              <a:gd name="connsiteY0" fmla="*/ 0 h 6858000"/>
              <a:gd name="connsiteX1" fmla="*/ 7061432 w 10237586"/>
              <a:gd name="connsiteY1" fmla="*/ 0 h 6858000"/>
              <a:gd name="connsiteX2" fmla="*/ 10237586 w 10237586"/>
              <a:gd name="connsiteY2" fmla="*/ 6858000 h 6858000"/>
              <a:gd name="connsiteX3" fmla="*/ 0 w 102375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237586" h="6858000">
                <a:moveTo>
                  <a:pt x="0" y="0"/>
                </a:moveTo>
                <a:lnTo>
                  <a:pt x="7061432" y="0"/>
                </a:lnTo>
                <a:lnTo>
                  <a:pt x="10237586" y="6858000"/>
                </a:lnTo>
                <a:lnTo>
                  <a:pt x="0" y="6858000"/>
                </a:lnTo>
                <a:close/>
              </a:path>
            </a:pathLst>
          </a:custGeom>
          <a:solidFill>
            <a:srgbClr val="000000">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17" name="Freeform 20">
            <a:extLst>
              <a:ext uri="{FF2B5EF4-FFF2-40B4-BE49-F238E27FC236}">
                <a16:creationId xmlns:a16="http://schemas.microsoft.com/office/drawing/2014/main" id="{C5EB7378-ADA3-4D6E-8E3A-09FAD1478F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380336" cy="6858000"/>
          </a:xfrm>
          <a:custGeom>
            <a:avLst/>
            <a:gdLst>
              <a:gd name="connsiteX0" fmla="*/ 0 w 9380336"/>
              <a:gd name="connsiteY0" fmla="*/ 0 h 6858000"/>
              <a:gd name="connsiteX1" fmla="*/ 6204182 w 9380336"/>
              <a:gd name="connsiteY1" fmla="*/ 0 h 6858000"/>
              <a:gd name="connsiteX2" fmla="*/ 9380336 w 9380336"/>
              <a:gd name="connsiteY2" fmla="*/ 6858000 h 6858000"/>
              <a:gd name="connsiteX3" fmla="*/ 0 w 938033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380336" h="6858000">
                <a:moveTo>
                  <a:pt x="0" y="0"/>
                </a:moveTo>
                <a:lnTo>
                  <a:pt x="6204182" y="0"/>
                </a:lnTo>
                <a:lnTo>
                  <a:pt x="9380336" y="6858000"/>
                </a:lnTo>
                <a:lnTo>
                  <a:pt x="0" y="6858000"/>
                </a:lnTo>
                <a:close/>
              </a:path>
            </a:pathLst>
          </a:custGeom>
          <a:solidFill>
            <a:srgbClr val="0000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6" name="Picture 5">
            <a:extLst>
              <a:ext uri="{FF2B5EF4-FFF2-40B4-BE49-F238E27FC236}">
                <a16:creationId xmlns:a16="http://schemas.microsoft.com/office/drawing/2014/main" id="{6362C181-FE01-4FC9-B043-FA201E3F98BF}"/>
              </a:ext>
            </a:extLst>
          </p:cNvPr>
          <p:cNvPicPr>
            <a:picLocks noChangeAspect="1"/>
          </p:cNvPicPr>
          <p:nvPr/>
        </p:nvPicPr>
        <p:blipFill>
          <a:blip r:embed="rId2"/>
          <a:stretch>
            <a:fillRect/>
          </a:stretch>
        </p:blipFill>
        <p:spPr>
          <a:xfrm>
            <a:off x="7167979" y="768169"/>
            <a:ext cx="4313663" cy="2285749"/>
          </a:xfrm>
          <a:prstGeom prst="rect">
            <a:avLst/>
          </a:prstGeom>
        </p:spPr>
      </p:pic>
      <p:pic>
        <p:nvPicPr>
          <p:cNvPr id="7" name="Picture 6">
            <a:extLst>
              <a:ext uri="{FF2B5EF4-FFF2-40B4-BE49-F238E27FC236}">
                <a16:creationId xmlns:a16="http://schemas.microsoft.com/office/drawing/2014/main" id="{4EB2FC65-2E76-4EE9-BFDA-E5177653596D}"/>
              </a:ext>
            </a:extLst>
          </p:cNvPr>
          <p:cNvPicPr>
            <a:picLocks noChangeAspect="1"/>
          </p:cNvPicPr>
          <p:nvPr/>
        </p:nvPicPr>
        <p:blipFill>
          <a:blip r:embed="rId3"/>
          <a:stretch>
            <a:fillRect/>
          </a:stretch>
        </p:blipFill>
        <p:spPr>
          <a:xfrm>
            <a:off x="1003177" y="3346812"/>
            <a:ext cx="5326602" cy="3266982"/>
          </a:xfrm>
          <a:prstGeom prst="rect">
            <a:avLst/>
          </a:prstGeom>
        </p:spPr>
      </p:pic>
      <p:sp>
        <p:nvSpPr>
          <p:cNvPr id="19" name="Content Placeholder 18">
            <a:extLst>
              <a:ext uri="{FF2B5EF4-FFF2-40B4-BE49-F238E27FC236}">
                <a16:creationId xmlns:a16="http://schemas.microsoft.com/office/drawing/2014/main" id="{B8B5C2E3-53BE-4FC1-B3B4-381758EE6AA3}"/>
              </a:ext>
            </a:extLst>
          </p:cNvPr>
          <p:cNvSpPr>
            <a:spLocks noGrp="1"/>
          </p:cNvSpPr>
          <p:nvPr>
            <p:ph idx="1"/>
          </p:nvPr>
        </p:nvSpPr>
        <p:spPr>
          <a:xfrm>
            <a:off x="838200" y="2021249"/>
            <a:ext cx="5491579" cy="1325563"/>
          </a:xfrm>
        </p:spPr>
        <p:txBody>
          <a:bodyPr vert="horz" lIns="91440" tIns="45720" rIns="91440" bIns="45720" rtlCol="0">
            <a:normAutofit/>
          </a:bodyPr>
          <a:lstStyle/>
          <a:p>
            <a:pPr marL="0" indent="0" algn="just">
              <a:buNone/>
            </a:pPr>
            <a:r>
              <a:rPr lang="en-US" sz="1800" dirty="0">
                <a:solidFill>
                  <a:schemeClr val="tx1"/>
                </a:solidFill>
              </a:rPr>
              <a:t>The country with the highest correlation between likes and views is France. For all other countries the correlation between those two metrices is very close </a:t>
            </a:r>
          </a:p>
        </p:txBody>
      </p:sp>
      <p:sp>
        <p:nvSpPr>
          <p:cNvPr id="62" name="Content Placeholder 18">
            <a:extLst>
              <a:ext uri="{FF2B5EF4-FFF2-40B4-BE49-F238E27FC236}">
                <a16:creationId xmlns:a16="http://schemas.microsoft.com/office/drawing/2014/main" id="{C9B46F2D-777C-4253-91B6-CF2AB5987646}"/>
              </a:ext>
            </a:extLst>
          </p:cNvPr>
          <p:cNvSpPr txBox="1">
            <a:spLocks/>
          </p:cNvSpPr>
          <p:nvPr/>
        </p:nvSpPr>
        <p:spPr>
          <a:xfrm>
            <a:off x="7053293" y="3159305"/>
            <a:ext cx="4313663"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baseline="0">
                <a:solidFill>
                  <a:srgbClr val="595959"/>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white"/>
                </a:solidFill>
                <a:effectLst/>
                <a:uLnTx/>
                <a:uFillTx/>
                <a:latin typeface="Segoe UI Semilight" panose="020B0402040204020203" pitchFamily="34" charset="0"/>
                <a:ea typeface="+mn-ea"/>
                <a:cs typeface="Segoe UI Semilight" panose="020B0402040204020203" pitchFamily="34" charset="0"/>
              </a:rPr>
              <a:t>Likes for GB and US follow similar distributions although the mean for GB is higher compare to US </a:t>
            </a:r>
          </a:p>
        </p:txBody>
      </p:sp>
    </p:spTree>
    <p:extLst>
      <p:ext uri="{BB962C8B-B14F-4D97-AF65-F5344CB8AC3E}">
        <p14:creationId xmlns:p14="http://schemas.microsoft.com/office/powerpoint/2010/main" val="1023387473"/>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B181E26-89C4-4A14-92DE-0F4C4B0E948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7" name="Picture 6" descr="A screenshot of a social media post&#10;&#10;Description generated with very high confidence">
            <a:extLst>
              <a:ext uri="{FF2B5EF4-FFF2-40B4-BE49-F238E27FC236}">
                <a16:creationId xmlns:a16="http://schemas.microsoft.com/office/drawing/2014/main" id="{E145C172-A7FF-4872-923A-A20D2E7FBD91}"/>
              </a:ext>
            </a:extLst>
          </p:cNvPr>
          <p:cNvPicPr>
            <a:picLocks noChangeAspect="1"/>
          </p:cNvPicPr>
          <p:nvPr/>
        </p:nvPicPr>
        <p:blipFill rotWithShape="1">
          <a:blip r:embed="rId2"/>
          <a:srcRect l="23064" r="13090"/>
          <a:stretch/>
        </p:blipFill>
        <p:spPr>
          <a:xfrm>
            <a:off x="6587330" y="1690689"/>
            <a:ext cx="5604670" cy="2501837"/>
          </a:xfrm>
          <a:custGeom>
            <a:avLst/>
            <a:gdLst>
              <a:gd name="connsiteX0" fmla="*/ 1159248 w 5604670"/>
              <a:gd name="connsiteY0" fmla="*/ 0 h 2501837"/>
              <a:gd name="connsiteX1" fmla="*/ 5604670 w 5604670"/>
              <a:gd name="connsiteY1" fmla="*/ 0 h 2501837"/>
              <a:gd name="connsiteX2" fmla="*/ 5604670 w 5604670"/>
              <a:gd name="connsiteY2" fmla="*/ 2501837 h 2501837"/>
              <a:gd name="connsiteX3" fmla="*/ 0 w 5604670"/>
              <a:gd name="connsiteY3" fmla="*/ 2501837 h 2501837"/>
            </a:gdLst>
            <a:ahLst/>
            <a:cxnLst>
              <a:cxn ang="0">
                <a:pos x="connsiteX0" y="connsiteY0"/>
              </a:cxn>
              <a:cxn ang="0">
                <a:pos x="connsiteX1" y="connsiteY1"/>
              </a:cxn>
              <a:cxn ang="0">
                <a:pos x="connsiteX2" y="connsiteY2"/>
              </a:cxn>
              <a:cxn ang="0">
                <a:pos x="connsiteX3" y="connsiteY3"/>
              </a:cxn>
            </a:cxnLst>
            <a:rect l="l" t="t" r="r" b="b"/>
            <a:pathLst>
              <a:path w="5604670" h="2501837">
                <a:moveTo>
                  <a:pt x="1159248" y="0"/>
                </a:moveTo>
                <a:lnTo>
                  <a:pt x="5604670" y="0"/>
                </a:lnTo>
                <a:lnTo>
                  <a:pt x="5604670" y="2501837"/>
                </a:lnTo>
                <a:lnTo>
                  <a:pt x="0" y="2501837"/>
                </a:lnTo>
                <a:close/>
              </a:path>
            </a:pathLst>
          </a:custGeom>
        </p:spPr>
      </p:pic>
      <p:pic>
        <p:nvPicPr>
          <p:cNvPr id="10" name="Content Placeholder 5" descr="A screenshot of a social media post&#10;&#10;Description generated with very high confidence">
            <a:extLst>
              <a:ext uri="{FF2B5EF4-FFF2-40B4-BE49-F238E27FC236}">
                <a16:creationId xmlns:a16="http://schemas.microsoft.com/office/drawing/2014/main" id="{4D9096DC-0C22-428C-AE62-C542015D7A0F}"/>
              </a:ext>
            </a:extLst>
          </p:cNvPr>
          <p:cNvPicPr>
            <a:picLocks noChangeAspect="1"/>
          </p:cNvPicPr>
          <p:nvPr/>
        </p:nvPicPr>
        <p:blipFill rotWithShape="1">
          <a:blip r:embed="rId3"/>
          <a:srcRect l="4573" r="11088" b="2"/>
          <a:stretch/>
        </p:blipFill>
        <p:spPr>
          <a:xfrm>
            <a:off x="4791075" y="4357117"/>
            <a:ext cx="7400925" cy="2500884"/>
          </a:xfrm>
          <a:custGeom>
            <a:avLst/>
            <a:gdLst>
              <a:gd name="connsiteX0" fmla="*/ 1717230 w 7400925"/>
              <a:gd name="connsiteY0" fmla="*/ 0 h 2500884"/>
              <a:gd name="connsiteX1" fmla="*/ 7400925 w 7400925"/>
              <a:gd name="connsiteY1" fmla="*/ 0 h 2500884"/>
              <a:gd name="connsiteX2" fmla="*/ 7400925 w 7400925"/>
              <a:gd name="connsiteY2" fmla="*/ 2500884 h 2500884"/>
              <a:gd name="connsiteX3" fmla="*/ 0 w 7400925"/>
              <a:gd name="connsiteY3" fmla="*/ 2500884 h 2500884"/>
              <a:gd name="connsiteX4" fmla="*/ 0 w 7400925"/>
              <a:gd name="connsiteY4" fmla="*/ 2500883 h 2500884"/>
              <a:gd name="connsiteX5" fmla="*/ 552186 w 7400925"/>
              <a:gd name="connsiteY5" fmla="*/ 2500883 h 2500884"/>
              <a:gd name="connsiteX6" fmla="*/ 558423 w 7400925"/>
              <a:gd name="connsiteY6" fmla="*/ 2500883 h 25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00925" h="2500884">
                <a:moveTo>
                  <a:pt x="1717230" y="0"/>
                </a:moveTo>
                <a:lnTo>
                  <a:pt x="7400925" y="0"/>
                </a:lnTo>
                <a:lnTo>
                  <a:pt x="7400925" y="2500884"/>
                </a:lnTo>
                <a:lnTo>
                  <a:pt x="0" y="2500884"/>
                </a:lnTo>
                <a:lnTo>
                  <a:pt x="0" y="2500883"/>
                </a:lnTo>
                <a:lnTo>
                  <a:pt x="552186" y="2500883"/>
                </a:lnTo>
                <a:lnTo>
                  <a:pt x="558423" y="2500883"/>
                </a:lnTo>
                <a:close/>
              </a:path>
            </a:pathLst>
          </a:custGeom>
        </p:spPr>
      </p:pic>
      <p:sp>
        <p:nvSpPr>
          <p:cNvPr id="17" name="Freeform 37">
            <a:extLst>
              <a:ext uri="{FF2B5EF4-FFF2-40B4-BE49-F238E27FC236}">
                <a16:creationId xmlns:a16="http://schemas.microsoft.com/office/drawing/2014/main" id="{13958066-7CBD-4B89-8F46-614C4F28BCF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691641"/>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 name="Title 1">
            <a:extLst>
              <a:ext uri="{FF2B5EF4-FFF2-40B4-BE49-F238E27FC236}">
                <a16:creationId xmlns:a16="http://schemas.microsoft.com/office/drawing/2014/main" id="{64A6D958-848A-433B-9BF5-B0F45B6DD7B1}"/>
              </a:ext>
            </a:extLst>
          </p:cNvPr>
          <p:cNvSpPr>
            <a:spLocks noGrp="1"/>
          </p:cNvSpPr>
          <p:nvPr>
            <p:ph type="title"/>
          </p:nvPr>
        </p:nvSpPr>
        <p:spPr>
          <a:xfrm>
            <a:off x="701435" y="364650"/>
            <a:ext cx="11771790" cy="1325563"/>
          </a:xfrm>
        </p:spPr>
        <p:txBody>
          <a:bodyPr vert="horz" lIns="91440" tIns="45720" rIns="91440" bIns="45720" rtlCol="0" anchor="ctr">
            <a:normAutofit/>
          </a:bodyPr>
          <a:lstStyle/>
          <a:p>
            <a:r>
              <a:rPr lang="en-US" sz="3200" dirty="0"/>
              <a:t>There is significant difference between UK and US like rate means</a:t>
            </a:r>
            <a:endParaRPr lang="en-US" sz="3200" kern="1200" dirty="0">
              <a:solidFill>
                <a:schemeClr val="bg1"/>
              </a:solidFill>
              <a:latin typeface="+mj-lt"/>
              <a:ea typeface="+mj-ea"/>
              <a:cs typeface="+mj-cs"/>
            </a:endParaRPr>
          </a:p>
        </p:txBody>
      </p:sp>
      <p:sp>
        <p:nvSpPr>
          <p:cNvPr id="9" name="TextBox 8">
            <a:extLst>
              <a:ext uri="{FF2B5EF4-FFF2-40B4-BE49-F238E27FC236}">
                <a16:creationId xmlns:a16="http://schemas.microsoft.com/office/drawing/2014/main" id="{A7658F62-CCBC-4146-847A-B7877753B5A9}"/>
              </a:ext>
            </a:extLst>
          </p:cNvPr>
          <p:cNvSpPr txBox="1"/>
          <p:nvPr/>
        </p:nvSpPr>
        <p:spPr>
          <a:xfrm>
            <a:off x="838200" y="2112885"/>
            <a:ext cx="5257800" cy="31393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altLang="en-CH" sz="1800" b="0" i="0" u="none" strike="noStrike" kern="1200" cap="none" spc="0" normalizeH="0" baseline="0" noProof="0" dirty="0">
              <a:ln>
                <a:noFill/>
              </a:ln>
              <a:solidFill>
                <a:prstClr val="white"/>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CH" sz="1800" b="0" i="0" u="none" strike="noStrike" kern="1200" cap="none" spc="0" normalizeH="0" baseline="0" noProof="0" dirty="0">
                <a:ln>
                  <a:noFill/>
                </a:ln>
                <a:solidFill>
                  <a:prstClr val="white"/>
                </a:solidFill>
                <a:effectLst/>
                <a:uLnTx/>
                <a:uFillTx/>
                <a:latin typeface="Segoe UI Semilight" panose="020B0402040204020203" pitchFamily="34" charset="0"/>
                <a:ea typeface="+mn-ea"/>
                <a:cs typeface="Segoe UI Semilight" panose="020B0402040204020203" pitchFamily="34" charset="0"/>
              </a:rPr>
              <a:t>Mean likes rate UK:3.4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CH" sz="1800" b="0" i="0" u="none" strike="noStrike" kern="1200" cap="none" spc="0" normalizeH="0" baseline="0" noProof="0" dirty="0">
                <a:ln>
                  <a:noFill/>
                </a:ln>
                <a:solidFill>
                  <a:prstClr val="white"/>
                </a:solidFill>
                <a:effectLst/>
                <a:uLnTx/>
                <a:uFillTx/>
                <a:latin typeface="Segoe UI Semilight" panose="020B0402040204020203" pitchFamily="34" charset="0"/>
                <a:ea typeface="+mn-ea"/>
                <a:cs typeface="Segoe UI Semilight" panose="020B0402040204020203" pitchFamily="34" charset="0"/>
              </a:rPr>
              <a:t>Mean likes rate GB:3.2</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altLang="en-CH" sz="1800" b="0" i="0" u="none" strike="noStrike" kern="1200" cap="none" spc="0" normalizeH="0" baseline="0" noProof="0" dirty="0">
              <a:ln>
                <a:noFill/>
              </a:ln>
              <a:solidFill>
                <a:prstClr val="white"/>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CH" sz="1800" b="0" i="0" u="none" strike="noStrike" kern="1200" cap="none" spc="0" normalizeH="0" baseline="0" noProof="0" dirty="0">
                <a:ln>
                  <a:noFill/>
                </a:ln>
                <a:solidFill>
                  <a:prstClr val="white"/>
                </a:solidFill>
                <a:effectLst/>
                <a:uLnTx/>
                <a:uFillTx/>
                <a:latin typeface="Segoe UI Semilight" panose="020B0402040204020203" pitchFamily="34" charset="0"/>
                <a:ea typeface="+mn-ea"/>
                <a:cs typeface="Segoe UI Semilight" panose="020B0402040204020203" pitchFamily="34" charset="0"/>
              </a:rPr>
              <a:t>t</a:t>
            </a:r>
            <a:r>
              <a:rPr kumimoji="0" lang="en-US" altLang="en-CH" sz="1800" b="0" i="0" u="none" strike="noStrike" kern="1200" cap="none" spc="0" normalizeH="0" baseline="0" noProof="0" dirty="0">
                <a:ln>
                  <a:noFill/>
                </a:ln>
                <a:solidFill>
                  <a:prstClr val="white"/>
                </a:solidFill>
                <a:effectLst/>
                <a:uLnTx/>
                <a:uFillTx/>
                <a:latin typeface="Segoe UI Semilight" panose="020B0402040204020203" pitchFamily="34" charset="0"/>
                <a:ea typeface="+mn-ea"/>
                <a:cs typeface="Segoe UI Semilight" panose="020B0402040204020203" pitchFamily="34" charset="0"/>
              </a:rPr>
              <a:t>-test results: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CH" sz="1800" b="0" i="0" u="none" strike="noStrike" kern="1200" cap="none" spc="0" normalizeH="0" baseline="0" noProof="0" dirty="0">
              <a:ln>
                <a:noFill/>
              </a:ln>
              <a:solidFill>
                <a:prstClr val="white"/>
              </a:solidFill>
              <a:effectLst/>
              <a:uLnTx/>
              <a:uFillTx/>
              <a:latin typeface="Segoe UI Semilight" panose="020B0402040204020203" pitchFamily="34" charset="0"/>
              <a:ea typeface="+mn-ea"/>
              <a:cs typeface="Segoe UI Semilight" panose="020B0402040204020203"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CH" altLang="en-CH" sz="1800" b="0" i="0" u="none" strike="noStrike" kern="1200" cap="none" spc="0" normalizeH="0" baseline="0" noProof="0" dirty="0">
                <a:ln>
                  <a:noFill/>
                </a:ln>
                <a:solidFill>
                  <a:prstClr val="white"/>
                </a:solidFill>
                <a:effectLst/>
                <a:uLnTx/>
                <a:uFillTx/>
                <a:latin typeface="Segoe UI Semilight" panose="020B0402040204020203" pitchFamily="34" charset="0"/>
                <a:ea typeface="+mn-ea"/>
                <a:cs typeface="Segoe UI Semilight" panose="020B0402040204020203" pitchFamily="34" charset="0"/>
              </a:rPr>
              <a:t>p-value 0.001241 &lt; 0.025 (two-tailed hypothesis)</a:t>
            </a:r>
            <a:endParaRPr kumimoji="0" lang="en-US" altLang="en-CH" sz="1800" b="0" i="0" u="none" strike="noStrike" kern="1200" cap="none" spc="0" normalizeH="0" baseline="0" noProof="0" dirty="0">
              <a:ln>
                <a:noFill/>
              </a:ln>
              <a:solidFill>
                <a:prstClr val="white"/>
              </a:solidFill>
              <a:effectLst/>
              <a:uLnTx/>
              <a:uFillTx/>
              <a:latin typeface="Segoe UI Semilight" panose="020B0402040204020203" pitchFamily="34" charset="0"/>
              <a:ea typeface="+mn-ea"/>
              <a:cs typeface="Segoe UI Semilight" panose="020B0402040204020203"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CH" altLang="en-CH" sz="1800" b="0" i="0" u="none" strike="noStrike" kern="1200" cap="none" spc="0" normalizeH="0" baseline="0" noProof="0" dirty="0">
                <a:ln>
                  <a:noFill/>
                </a:ln>
                <a:solidFill>
                  <a:prstClr val="white"/>
                </a:solidFill>
                <a:effectLst/>
                <a:uLnTx/>
                <a:uFillTx/>
                <a:latin typeface="Segoe UI Semilight" panose="020B0402040204020203" pitchFamily="34" charset="0"/>
                <a:ea typeface="+mn-ea"/>
                <a:cs typeface="Segoe UI Semilight" panose="020B0402040204020203" pitchFamily="34" charset="0"/>
              </a:rPr>
              <a:t> </a:t>
            </a:r>
            <a:endParaRPr kumimoji="0" lang="en-US" altLang="en-CH" sz="1800" b="0" i="0" u="none" strike="noStrike" kern="1200" cap="none" spc="0" normalizeH="0" baseline="0" noProof="0" dirty="0">
              <a:ln>
                <a:noFill/>
              </a:ln>
              <a:solidFill>
                <a:prstClr val="white"/>
              </a:solidFill>
              <a:effectLst/>
              <a:uLnTx/>
              <a:uFillTx/>
              <a:latin typeface="Segoe UI Semilight" panose="020B0402040204020203" pitchFamily="34" charset="0"/>
              <a:ea typeface="+mn-ea"/>
              <a:cs typeface="Segoe UI Semilight" panose="020B0402040204020203"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CH" sz="1800" b="0" i="0" u="none" strike="noStrike" kern="1200" cap="none" spc="0" normalizeH="0" baseline="0" noProof="0" dirty="0">
                <a:ln>
                  <a:noFill/>
                </a:ln>
                <a:solidFill>
                  <a:prstClr val="white"/>
                </a:solidFill>
                <a:effectLst/>
                <a:uLnTx/>
                <a:uFillTx/>
                <a:latin typeface="Segoe UI Semilight" panose="020B0402040204020203" pitchFamily="34" charset="0"/>
                <a:ea typeface="+mn-ea"/>
                <a:cs typeface="Segoe UI Semilight" panose="020B0402040204020203" pitchFamily="34" charset="0"/>
              </a:rPr>
              <a:t>We</a:t>
            </a:r>
            <a:r>
              <a:rPr kumimoji="0" lang="en-CH" altLang="en-CH" sz="1800" b="0" i="0" u="none" strike="noStrike" kern="1200" cap="none" spc="0" normalizeH="0" baseline="0" noProof="0" dirty="0">
                <a:ln>
                  <a:noFill/>
                </a:ln>
                <a:solidFill>
                  <a:prstClr val="white"/>
                </a:solidFill>
                <a:effectLst/>
                <a:uLnTx/>
                <a:uFillTx/>
                <a:latin typeface="Segoe UI Semilight" panose="020B0402040204020203" pitchFamily="34" charset="0"/>
                <a:ea typeface="+mn-ea"/>
                <a:cs typeface="Segoe UI Semilight" panose="020B0402040204020203" pitchFamily="34" charset="0"/>
              </a:rPr>
              <a:t> can reject the null hypothesis that the UK likes rate and GB likes rate means are </a:t>
            </a:r>
            <a:r>
              <a:rPr kumimoji="0" lang="en-US" altLang="en-CH" sz="1800" b="0" i="0" u="none" strike="noStrike" kern="1200" cap="none" spc="0" normalizeH="0" baseline="0" noProof="0" dirty="0">
                <a:ln>
                  <a:noFill/>
                </a:ln>
                <a:solidFill>
                  <a:prstClr val="white"/>
                </a:solidFill>
                <a:effectLst/>
                <a:uLnTx/>
                <a:uFillTx/>
                <a:latin typeface="Segoe UI Semilight" panose="020B0402040204020203" pitchFamily="34" charset="0"/>
                <a:ea typeface="+mn-ea"/>
                <a:cs typeface="Segoe UI Semilight" panose="020B0402040204020203" pitchFamily="34" charset="0"/>
              </a:rPr>
              <a:t>statistically</a:t>
            </a:r>
            <a:r>
              <a:rPr kumimoji="0" lang="en-CH" altLang="en-CH" sz="1800" b="0" i="0" u="none" strike="noStrike" kern="1200" cap="none" spc="0" normalizeH="0" baseline="0" noProof="0" dirty="0">
                <a:ln>
                  <a:noFill/>
                </a:ln>
                <a:solidFill>
                  <a:prstClr val="white"/>
                </a:solidFill>
                <a:effectLst/>
                <a:uLnTx/>
                <a:uFillTx/>
                <a:latin typeface="Segoe UI Semilight" panose="020B0402040204020203" pitchFamily="34" charset="0"/>
                <a:ea typeface="+mn-ea"/>
                <a:cs typeface="Segoe UI Semilight" panose="020B0402040204020203" pitchFamily="34" charset="0"/>
              </a:rPr>
              <a:t> significant different </a:t>
            </a:r>
          </a:p>
        </p:txBody>
      </p:sp>
    </p:spTree>
    <p:extLst>
      <p:ext uri="{BB962C8B-B14F-4D97-AF65-F5344CB8AC3E}">
        <p14:creationId xmlns:p14="http://schemas.microsoft.com/office/powerpoint/2010/main" val="182035191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Key Facts </a:t>
            </a:r>
          </a:p>
        </p:txBody>
      </p:sp>
      <p:sp>
        <p:nvSpPr>
          <p:cNvPr id="21" name="Content Placeholder 2"/>
          <p:cNvSpPr txBox="1">
            <a:spLocks/>
          </p:cNvSpPr>
          <p:nvPr/>
        </p:nvSpPr>
        <p:spPr>
          <a:xfrm>
            <a:off x="850250" y="1676400"/>
            <a:ext cx="10515600" cy="4200398"/>
          </a:xfrm>
          <a:prstGeom prst="rect">
            <a:avLst/>
          </a:prstGeom>
          <a:ln w="57150">
            <a:noFill/>
          </a:ln>
        </p:spPr>
        <p:txBody>
          <a:bodyPr vert="horz" lIns="91440" tIns="45720" rIns="91440" bIns="45720" numCol="1" rtlCol="0" anchor="t">
            <a:normAutofit/>
          </a:bodyPr>
          <a:lstStyle/>
          <a:p>
            <a:pPr algn="just"/>
            <a:r>
              <a:rPr lang="en-US" sz="1400" dirty="0">
                <a:latin typeface="Segoe UI Semilight" panose="020B0402040204020203" pitchFamily="34" charset="0"/>
                <a:cs typeface="Segoe UI Semilight" panose="020B0402040204020203" pitchFamily="34" charset="0"/>
              </a:rPr>
              <a:t>YouTube is an American video-sharing website headquartered in San Bruno, California. The service was created by three former PayPal employees. Google bought the site in November 2006 for US$1.65 billion. YouTube now operates as one of Google's subsidiaries. </a:t>
            </a:r>
          </a:p>
          <a:p>
            <a:pPr algn="just"/>
            <a:endParaRPr lang="en-US" sz="1400" dirty="0">
              <a:latin typeface="Segoe UI Semilight" panose="020B0402040204020203" pitchFamily="34" charset="0"/>
              <a:cs typeface="Segoe UI Semilight" panose="020B0402040204020203" pitchFamily="34" charset="0"/>
            </a:endParaRPr>
          </a:p>
          <a:p>
            <a:pPr algn="just"/>
            <a:r>
              <a:rPr lang="en-US" sz="1400" dirty="0">
                <a:latin typeface="Segoe UI Semilight" panose="020B0402040204020203" pitchFamily="34" charset="0"/>
                <a:cs typeface="Segoe UI Semilight" panose="020B0402040204020203" pitchFamily="34" charset="0"/>
              </a:rPr>
              <a:t>YouTube allows users to upload, view, rate, share, add to favorites, report, comment on videos, and subscribe to other users. It offers a wide variety of user-generated and corporate media videos. Available content includes video clips, TV show clips, music videos, short and documentary films, audio recordings, movie trailers, live streams, and other content such as video blogging, short original videos, and educational videos. </a:t>
            </a:r>
          </a:p>
          <a:p>
            <a:pPr algn="just"/>
            <a:endParaRPr lang="en-US" sz="1400" dirty="0">
              <a:latin typeface="Segoe UI Semilight" panose="020B0402040204020203" pitchFamily="34" charset="0"/>
              <a:cs typeface="Segoe UI Semilight" panose="020B0402040204020203" pitchFamily="34" charset="0"/>
            </a:endParaRPr>
          </a:p>
          <a:p>
            <a:pPr algn="just"/>
            <a:r>
              <a:rPr lang="en-US" sz="1400" dirty="0">
                <a:latin typeface="Segoe UI Semilight" panose="020B0402040204020203" pitchFamily="34" charset="0"/>
                <a:cs typeface="Segoe UI Semilight" panose="020B0402040204020203" pitchFamily="34" charset="0"/>
              </a:rPr>
              <a:t>Most of the content on YouTube is uploaded by individuals, but media corporations including CBS, the BBC, Vevo, and Hulu offer some of their material via YouTube as part of the YouTube partnership program. Unregistered users can only watch videos on the site, while registered users are permitted to upload an unlimited number of videos and add comments to videos.</a:t>
            </a:r>
          </a:p>
        </p:txBody>
      </p:sp>
      <p:sp>
        <p:nvSpPr>
          <p:cNvPr id="23" name="Footer Placeholder 2"/>
          <p:cNvSpPr>
            <a:spLocks noGrp="1"/>
          </p:cNvSpPr>
          <p:nvPr>
            <p:ph type="ftr" sz="quarter" idx="11"/>
          </p:nvPr>
        </p:nvSpPr>
        <p:spPr>
          <a:xfrm>
            <a:off x="838199" y="6229028"/>
            <a:ext cx="5779169" cy="365125"/>
          </a:xfrm>
        </p:spPr>
        <p:txBody>
          <a:bodyPr/>
          <a:lstStyle/>
          <a:p>
            <a:pPr algn="l"/>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3"/>
              </a:rPr>
              <a:t>en.wikipedia.org</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rPr>
              <a:t> - Text under </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4"/>
              </a:rPr>
              <a:t>CC-BY-SA license</a:t>
            </a:r>
            <a:endParaRPr lang="en-US" dirty="0"/>
          </a:p>
        </p:txBody>
      </p:sp>
    </p:spTree>
    <p:extLst>
      <p:ext uri="{BB962C8B-B14F-4D97-AF65-F5344CB8AC3E}">
        <p14:creationId xmlns:p14="http://schemas.microsoft.com/office/powerpoint/2010/main" val="37486675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8" name="Freeform: Shape 37">
            <a:extLst>
              <a:ext uri="{FF2B5EF4-FFF2-40B4-BE49-F238E27FC236}">
                <a16:creationId xmlns:a16="http://schemas.microsoft.com/office/drawing/2014/main" id="{646E8F12-06B4-4D6B-866C-1743B253C8C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8370" y="3966828"/>
            <a:ext cx="3339958" cy="2891173"/>
          </a:xfrm>
          <a:custGeom>
            <a:avLst/>
            <a:gdLst>
              <a:gd name="connsiteX0" fmla="*/ 2002536 w 3339958"/>
              <a:gd name="connsiteY0" fmla="*/ 0 h 2891173"/>
              <a:gd name="connsiteX1" fmla="*/ 3276335 w 3339958"/>
              <a:gd name="connsiteY1" fmla="*/ 457282 h 2891173"/>
              <a:gd name="connsiteX2" fmla="*/ 3339958 w 3339958"/>
              <a:gd name="connsiteY2" fmla="*/ 515107 h 2891173"/>
              <a:gd name="connsiteX3" fmla="*/ 3339958 w 3339958"/>
              <a:gd name="connsiteY3" fmla="*/ 2891173 h 2891173"/>
              <a:gd name="connsiteX4" fmla="*/ 209954 w 3339958"/>
              <a:gd name="connsiteY4" fmla="*/ 2891173 h 2891173"/>
              <a:gd name="connsiteX5" fmla="*/ 157369 w 3339958"/>
              <a:gd name="connsiteY5" fmla="*/ 2782014 h 2891173"/>
              <a:gd name="connsiteX6" fmla="*/ 0 w 3339958"/>
              <a:gd name="connsiteY6" fmla="*/ 2002536 h 2891173"/>
              <a:gd name="connsiteX7" fmla="*/ 2002536 w 3339958"/>
              <a:gd name="connsiteY7" fmla="*/ 0 h 289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9958" h="2891173">
                <a:moveTo>
                  <a:pt x="2002536" y="0"/>
                </a:moveTo>
                <a:cubicBezTo>
                  <a:pt x="2486398" y="0"/>
                  <a:pt x="2930179" y="171609"/>
                  <a:pt x="3276335" y="457282"/>
                </a:cubicBezTo>
                <a:lnTo>
                  <a:pt x="3339958" y="515107"/>
                </a:lnTo>
                <a:lnTo>
                  <a:pt x="3339958" y="2891173"/>
                </a:lnTo>
                <a:lnTo>
                  <a:pt x="209954" y="2891173"/>
                </a:lnTo>
                <a:lnTo>
                  <a:pt x="157369" y="2782014"/>
                </a:lnTo>
                <a:cubicBezTo>
                  <a:pt x="56036" y="2542434"/>
                  <a:pt x="0" y="2279029"/>
                  <a:pt x="0" y="2002536"/>
                </a:cubicBezTo>
                <a:cubicBezTo>
                  <a:pt x="0" y="896566"/>
                  <a:pt x="896566" y="0"/>
                  <a:pt x="2002536"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Oval 39">
            <a:extLst>
              <a:ext uri="{FF2B5EF4-FFF2-40B4-BE49-F238E27FC236}">
                <a16:creationId xmlns:a16="http://schemas.microsoft.com/office/drawing/2014/main" id="{BCB8E572-32F0-4C78-B268-2702C859FDB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3660" y="2557569"/>
            <a:ext cx="3072384" cy="30723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Freeform: Shape 41">
            <a:extLst>
              <a:ext uri="{FF2B5EF4-FFF2-40B4-BE49-F238E27FC236}">
                <a16:creationId xmlns:a16="http://schemas.microsoft.com/office/drawing/2014/main" id="{BFC6224A-7B8A-4699-99DC-A6C9CD6171C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4932" y="1"/>
            <a:ext cx="4077068" cy="3445261"/>
          </a:xfrm>
          <a:custGeom>
            <a:avLst/>
            <a:gdLst>
              <a:gd name="connsiteX0" fmla="*/ 250035 w 4077068"/>
              <a:gd name="connsiteY0" fmla="*/ 0 h 3445261"/>
              <a:gd name="connsiteX1" fmla="*/ 4077068 w 4077068"/>
              <a:gd name="connsiteY1" fmla="*/ 0 h 3445261"/>
              <a:gd name="connsiteX2" fmla="*/ 4077068 w 4077068"/>
              <a:gd name="connsiteY2" fmla="*/ 2743040 h 3445261"/>
              <a:gd name="connsiteX3" fmla="*/ 4074154 w 4077068"/>
              <a:gd name="connsiteY3" fmla="*/ 2746247 h 3445261"/>
              <a:gd name="connsiteX4" fmla="*/ 2386584 w 4077068"/>
              <a:gd name="connsiteY4" fmla="*/ 3445261 h 3445261"/>
              <a:gd name="connsiteX5" fmla="*/ 0 w 4077068"/>
              <a:gd name="connsiteY5" fmla="*/ 1058677 h 3445261"/>
              <a:gd name="connsiteX6" fmla="*/ 187550 w 4077068"/>
              <a:gd name="connsiteY6" fmla="*/ 129711 h 3445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7068" h="3445261">
                <a:moveTo>
                  <a:pt x="250035" y="0"/>
                </a:moveTo>
                <a:lnTo>
                  <a:pt x="4077068" y="0"/>
                </a:lnTo>
                <a:lnTo>
                  <a:pt x="4077068" y="2743040"/>
                </a:lnTo>
                <a:lnTo>
                  <a:pt x="4074154" y="2746247"/>
                </a:lnTo>
                <a:cubicBezTo>
                  <a:pt x="3642267" y="3178134"/>
                  <a:pt x="3045621" y="3445261"/>
                  <a:pt x="2386584" y="3445261"/>
                </a:cubicBezTo>
                <a:cubicBezTo>
                  <a:pt x="1068510" y="3445261"/>
                  <a:pt x="0" y="2376751"/>
                  <a:pt x="0" y="1058677"/>
                </a:cubicBezTo>
                <a:cubicBezTo>
                  <a:pt x="0" y="729159"/>
                  <a:pt x="66782" y="415238"/>
                  <a:pt x="187550" y="129711"/>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Oval 43">
            <a:extLst>
              <a:ext uri="{FF2B5EF4-FFF2-40B4-BE49-F238E27FC236}">
                <a16:creationId xmlns:a16="http://schemas.microsoft.com/office/drawing/2014/main" id="{54A709FC-1ADC-45CD-856D-3B1A50C5838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495" y="197110"/>
            <a:ext cx="2020824" cy="2020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Freeform: Shape 45">
            <a:extLst>
              <a:ext uri="{FF2B5EF4-FFF2-40B4-BE49-F238E27FC236}">
                <a16:creationId xmlns:a16="http://schemas.microsoft.com/office/drawing/2014/main" id="{0611C424-EB44-492D-9C48-78BB0D5DC97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38252" y="2722161"/>
            <a:ext cx="2743200" cy="2743200"/>
          </a:xfrm>
          <a:custGeom>
            <a:avLst/>
            <a:gdLst>
              <a:gd name="connsiteX0" fmla="*/ 1371600 w 2743200"/>
              <a:gd name="connsiteY0" fmla="*/ 0 h 2743200"/>
              <a:gd name="connsiteX1" fmla="*/ 2743200 w 2743200"/>
              <a:gd name="connsiteY1" fmla="*/ 1371600 h 2743200"/>
              <a:gd name="connsiteX2" fmla="*/ 1371600 w 2743200"/>
              <a:gd name="connsiteY2" fmla="*/ 2743200 h 2743200"/>
              <a:gd name="connsiteX3" fmla="*/ 0 w 2743200"/>
              <a:gd name="connsiteY3" fmla="*/ 1371600 h 2743200"/>
              <a:gd name="connsiteX4" fmla="*/ 1371600 w 2743200"/>
              <a:gd name="connsiteY4" fmla="*/ 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00" h="2743200">
                <a:moveTo>
                  <a:pt x="1371600" y="0"/>
                </a:moveTo>
                <a:cubicBezTo>
                  <a:pt x="2129114" y="0"/>
                  <a:pt x="2743200" y="614087"/>
                  <a:pt x="2743200" y="1371600"/>
                </a:cubicBezTo>
                <a:cubicBezTo>
                  <a:pt x="2743200" y="2129114"/>
                  <a:pt x="2129114" y="2743200"/>
                  <a:pt x="1371600" y="2743200"/>
                </a:cubicBezTo>
                <a:cubicBezTo>
                  <a:pt x="614087" y="2743200"/>
                  <a:pt x="0" y="2129114"/>
                  <a:pt x="0" y="1371600"/>
                </a:cubicBezTo>
                <a:cubicBezTo>
                  <a:pt x="0" y="614087"/>
                  <a:pt x="614087" y="0"/>
                  <a:pt x="13716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Freeform: Shape 47">
            <a:extLst>
              <a:ext uri="{FF2B5EF4-FFF2-40B4-BE49-F238E27FC236}">
                <a16:creationId xmlns:a16="http://schemas.microsoft.com/office/drawing/2014/main" id="{3CC324B9-DFFF-42F1-8D81-AAD42554BDA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09416" y="4131546"/>
            <a:ext cx="3178912" cy="2726454"/>
          </a:xfrm>
          <a:custGeom>
            <a:avLst/>
            <a:gdLst>
              <a:gd name="connsiteX0" fmla="*/ 1837818 w 3178912"/>
              <a:gd name="connsiteY0" fmla="*/ 0 h 2726454"/>
              <a:gd name="connsiteX1" fmla="*/ 3137352 w 3178912"/>
              <a:gd name="connsiteY1" fmla="*/ 538285 h 2726454"/>
              <a:gd name="connsiteX2" fmla="*/ 3178912 w 3178912"/>
              <a:gd name="connsiteY2" fmla="*/ 584013 h 2726454"/>
              <a:gd name="connsiteX3" fmla="*/ 3178912 w 3178912"/>
              <a:gd name="connsiteY3" fmla="*/ 2726454 h 2726454"/>
              <a:gd name="connsiteX4" fmla="*/ 229483 w 3178912"/>
              <a:gd name="connsiteY4" fmla="*/ 2726454 h 2726454"/>
              <a:gd name="connsiteX5" fmla="*/ 221815 w 3178912"/>
              <a:gd name="connsiteY5" fmla="*/ 2713832 h 2726454"/>
              <a:gd name="connsiteX6" fmla="*/ 0 w 3178912"/>
              <a:gd name="connsiteY6" fmla="*/ 1837818 h 2726454"/>
              <a:gd name="connsiteX7" fmla="*/ 1837818 w 3178912"/>
              <a:gd name="connsiteY7" fmla="*/ 0 h 272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8912" h="2726454">
                <a:moveTo>
                  <a:pt x="1837818" y="0"/>
                </a:moveTo>
                <a:cubicBezTo>
                  <a:pt x="2345318" y="0"/>
                  <a:pt x="2804772" y="205705"/>
                  <a:pt x="3137352" y="538285"/>
                </a:cubicBezTo>
                <a:lnTo>
                  <a:pt x="3178912" y="584013"/>
                </a:lnTo>
                <a:lnTo>
                  <a:pt x="3178912" y="2726454"/>
                </a:lnTo>
                <a:lnTo>
                  <a:pt x="229483" y="2726454"/>
                </a:lnTo>
                <a:lnTo>
                  <a:pt x="221815" y="2713832"/>
                </a:lnTo>
                <a:cubicBezTo>
                  <a:pt x="80353" y="2453425"/>
                  <a:pt x="0" y="2155005"/>
                  <a:pt x="0" y="1837818"/>
                </a:cubicBezTo>
                <a:cubicBezTo>
                  <a:pt x="0" y="822819"/>
                  <a:pt x="822819" y="0"/>
                  <a:pt x="183781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Freeform: Shape 49">
            <a:extLst>
              <a:ext uri="{FF2B5EF4-FFF2-40B4-BE49-F238E27FC236}">
                <a16:creationId xmlns:a16="http://schemas.microsoft.com/office/drawing/2014/main" id="{59156A24-128C-4054-AAFF-F8CA5BA0E79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8624" y="3"/>
            <a:ext cx="3913376" cy="3281569"/>
          </a:xfrm>
          <a:custGeom>
            <a:avLst/>
            <a:gdLst>
              <a:gd name="connsiteX0" fmla="*/ 267865 w 3913376"/>
              <a:gd name="connsiteY0" fmla="*/ 0 h 3281569"/>
              <a:gd name="connsiteX1" fmla="*/ 3913376 w 3913376"/>
              <a:gd name="connsiteY1" fmla="*/ 0 h 3281569"/>
              <a:gd name="connsiteX2" fmla="*/ 3913376 w 3913376"/>
              <a:gd name="connsiteY2" fmla="*/ 2499938 h 3281569"/>
              <a:gd name="connsiteX3" fmla="*/ 3794714 w 3913376"/>
              <a:gd name="connsiteY3" fmla="*/ 2630499 h 3281569"/>
              <a:gd name="connsiteX4" fmla="*/ 2222892 w 3913376"/>
              <a:gd name="connsiteY4" fmla="*/ 3281569 h 3281569"/>
              <a:gd name="connsiteX5" fmla="*/ 0 w 3913376"/>
              <a:gd name="connsiteY5" fmla="*/ 1058677 h 3281569"/>
              <a:gd name="connsiteX6" fmla="*/ 174686 w 3913376"/>
              <a:gd name="connsiteY6" fmla="*/ 193427 h 3281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376" h="3281569">
                <a:moveTo>
                  <a:pt x="267865" y="0"/>
                </a:moveTo>
                <a:lnTo>
                  <a:pt x="3913376" y="0"/>
                </a:lnTo>
                <a:lnTo>
                  <a:pt x="3913376" y="2499938"/>
                </a:lnTo>
                <a:lnTo>
                  <a:pt x="3794714" y="2630499"/>
                </a:lnTo>
                <a:cubicBezTo>
                  <a:pt x="3392450" y="3032763"/>
                  <a:pt x="2836727" y="3281569"/>
                  <a:pt x="2222892" y="3281569"/>
                </a:cubicBezTo>
                <a:cubicBezTo>
                  <a:pt x="995223" y="3281569"/>
                  <a:pt x="0" y="2286346"/>
                  <a:pt x="0" y="1058677"/>
                </a:cubicBezTo>
                <a:cubicBezTo>
                  <a:pt x="0" y="751760"/>
                  <a:pt x="62202" y="459370"/>
                  <a:pt x="174686" y="19342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Freeform: Shape 51">
            <a:extLst>
              <a:ext uri="{FF2B5EF4-FFF2-40B4-BE49-F238E27FC236}">
                <a16:creationId xmlns:a16="http://schemas.microsoft.com/office/drawing/2014/main" id="{AE67272E-0E66-4396-9C0C-4E154CCE205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0087" y="361702"/>
            <a:ext cx="1691640" cy="1691640"/>
          </a:xfrm>
          <a:custGeom>
            <a:avLst/>
            <a:gdLst>
              <a:gd name="connsiteX0" fmla="*/ 845820 w 1691640"/>
              <a:gd name="connsiteY0" fmla="*/ 0 h 1691640"/>
              <a:gd name="connsiteX1" fmla="*/ 1691640 w 1691640"/>
              <a:gd name="connsiteY1" fmla="*/ 845820 h 1691640"/>
              <a:gd name="connsiteX2" fmla="*/ 845820 w 1691640"/>
              <a:gd name="connsiteY2" fmla="*/ 1691640 h 1691640"/>
              <a:gd name="connsiteX3" fmla="*/ 0 w 1691640"/>
              <a:gd name="connsiteY3" fmla="*/ 845820 h 1691640"/>
              <a:gd name="connsiteX4" fmla="*/ 845820 w 1691640"/>
              <a:gd name="connsiteY4" fmla="*/ 0 h 169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640" h="1691640">
                <a:moveTo>
                  <a:pt x="845820" y="0"/>
                </a:moveTo>
                <a:cubicBezTo>
                  <a:pt x="1312954" y="0"/>
                  <a:pt x="1691640" y="378686"/>
                  <a:pt x="1691640" y="845820"/>
                </a:cubicBezTo>
                <a:cubicBezTo>
                  <a:pt x="1691640" y="1312954"/>
                  <a:pt x="1312954" y="1691640"/>
                  <a:pt x="845820" y="1691640"/>
                </a:cubicBezTo>
                <a:cubicBezTo>
                  <a:pt x="378687" y="1691640"/>
                  <a:pt x="0" y="1312954"/>
                  <a:pt x="0" y="845820"/>
                </a:cubicBezTo>
                <a:cubicBezTo>
                  <a:pt x="0" y="378686"/>
                  <a:pt x="378687" y="0"/>
                  <a:pt x="84582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close up of a device&#10;&#10;Description generated with high confidence">
            <a:extLst>
              <a:ext uri="{FF2B5EF4-FFF2-40B4-BE49-F238E27FC236}">
                <a16:creationId xmlns:a16="http://schemas.microsoft.com/office/drawing/2014/main" id="{FAC3F805-C74C-4AC9-B0FA-8DE66ADC3AC4}"/>
              </a:ext>
            </a:extLst>
          </p:cNvPr>
          <p:cNvPicPr>
            <a:picLocks noChangeAspect="1"/>
          </p:cNvPicPr>
          <p:nvPr/>
        </p:nvPicPr>
        <p:blipFill>
          <a:blip r:embed="rId2"/>
          <a:stretch>
            <a:fillRect/>
          </a:stretch>
        </p:blipFill>
        <p:spPr>
          <a:xfrm>
            <a:off x="9041015" y="472828"/>
            <a:ext cx="2730354" cy="1856640"/>
          </a:xfrm>
          <a:prstGeom prst="rect">
            <a:avLst/>
          </a:prstGeom>
        </p:spPr>
      </p:pic>
      <p:pic>
        <p:nvPicPr>
          <p:cNvPr id="6" name="Picture 5">
            <a:extLst>
              <a:ext uri="{FF2B5EF4-FFF2-40B4-BE49-F238E27FC236}">
                <a16:creationId xmlns:a16="http://schemas.microsoft.com/office/drawing/2014/main" id="{B1DEE601-71C4-427F-B948-50148E53D3B2}"/>
              </a:ext>
            </a:extLst>
          </p:cNvPr>
          <p:cNvPicPr>
            <a:picLocks noChangeAspect="1"/>
          </p:cNvPicPr>
          <p:nvPr/>
        </p:nvPicPr>
        <p:blipFill>
          <a:blip r:embed="rId3"/>
          <a:stretch>
            <a:fillRect/>
          </a:stretch>
        </p:blipFill>
        <p:spPr>
          <a:xfrm>
            <a:off x="5975728" y="819646"/>
            <a:ext cx="1100358" cy="775752"/>
          </a:xfrm>
          <a:prstGeom prst="rect">
            <a:avLst/>
          </a:prstGeom>
        </p:spPr>
      </p:pic>
      <p:pic>
        <p:nvPicPr>
          <p:cNvPr id="7" name="Picture 6" descr="A close up of a map&#10;&#10;Description generated with high confidence">
            <a:extLst>
              <a:ext uri="{FF2B5EF4-FFF2-40B4-BE49-F238E27FC236}">
                <a16:creationId xmlns:a16="http://schemas.microsoft.com/office/drawing/2014/main" id="{C62F7D44-653C-4C62-BE3A-B0764F93904C}"/>
              </a:ext>
            </a:extLst>
          </p:cNvPr>
          <p:cNvPicPr>
            <a:picLocks noChangeAspect="1"/>
          </p:cNvPicPr>
          <p:nvPr/>
        </p:nvPicPr>
        <p:blipFill>
          <a:blip r:embed="rId4"/>
          <a:stretch>
            <a:fillRect/>
          </a:stretch>
        </p:blipFill>
        <p:spPr>
          <a:xfrm>
            <a:off x="6574538" y="3198952"/>
            <a:ext cx="1270629" cy="1789619"/>
          </a:xfrm>
          <a:prstGeom prst="rect">
            <a:avLst/>
          </a:prstGeom>
        </p:spPr>
      </p:pic>
      <p:pic>
        <p:nvPicPr>
          <p:cNvPr id="32" name="Content Placeholder 3" descr="A close up of a device&#10;&#10;Description generated with high confidence">
            <a:extLst>
              <a:ext uri="{FF2B5EF4-FFF2-40B4-BE49-F238E27FC236}">
                <a16:creationId xmlns:a16="http://schemas.microsoft.com/office/drawing/2014/main" id="{149C5D86-ED2F-4301-BE97-FF9149ACC2B6}"/>
              </a:ext>
            </a:extLst>
          </p:cNvPr>
          <p:cNvPicPr>
            <a:picLocks noChangeAspect="1"/>
          </p:cNvPicPr>
          <p:nvPr/>
        </p:nvPicPr>
        <p:blipFill>
          <a:blip r:embed="rId5"/>
          <a:stretch>
            <a:fillRect/>
          </a:stretch>
        </p:blipFill>
        <p:spPr>
          <a:xfrm>
            <a:off x="9677400" y="5035825"/>
            <a:ext cx="2208230" cy="1501596"/>
          </a:xfrm>
          <a:prstGeom prst="rect">
            <a:avLst/>
          </a:prstGeom>
        </p:spPr>
      </p:pic>
      <p:sp>
        <p:nvSpPr>
          <p:cNvPr id="2" name="Title 1">
            <a:extLst>
              <a:ext uri="{FF2B5EF4-FFF2-40B4-BE49-F238E27FC236}">
                <a16:creationId xmlns:a16="http://schemas.microsoft.com/office/drawing/2014/main" id="{63A9E939-BE22-4973-BC6E-5B5BC5C3E79B}"/>
              </a:ext>
            </a:extLst>
          </p:cNvPr>
          <p:cNvSpPr>
            <a:spLocks noGrp="1"/>
          </p:cNvSpPr>
          <p:nvPr>
            <p:ph type="title"/>
          </p:nvPr>
        </p:nvSpPr>
        <p:spPr>
          <a:xfrm>
            <a:off x="889113" y="197110"/>
            <a:ext cx="4624342" cy="1325563"/>
          </a:xfrm>
        </p:spPr>
        <p:txBody>
          <a:bodyPr vert="horz" lIns="91440" tIns="45720" rIns="91440" bIns="45720" rtlCol="0" anchor="ctr">
            <a:normAutofit fontScale="90000"/>
          </a:bodyPr>
          <a:lstStyle/>
          <a:p>
            <a:r>
              <a:rPr lang="en-US" sz="3200" dirty="0"/>
              <a:t>Distribution of engagement metrices per views </a:t>
            </a:r>
          </a:p>
        </p:txBody>
      </p:sp>
      <p:sp>
        <p:nvSpPr>
          <p:cNvPr id="33" name="Content Placeholder 11">
            <a:extLst>
              <a:ext uri="{FF2B5EF4-FFF2-40B4-BE49-F238E27FC236}">
                <a16:creationId xmlns:a16="http://schemas.microsoft.com/office/drawing/2014/main" id="{83FD88B5-86F1-43E5-B576-BA0502888081}"/>
              </a:ext>
            </a:extLst>
          </p:cNvPr>
          <p:cNvSpPr>
            <a:spLocks noGrp="1"/>
          </p:cNvSpPr>
          <p:nvPr>
            <p:ph idx="1"/>
          </p:nvPr>
        </p:nvSpPr>
        <p:spPr>
          <a:xfrm>
            <a:off x="747208" y="2485749"/>
            <a:ext cx="4558309" cy="2743200"/>
          </a:xfrm>
        </p:spPr>
        <p:txBody>
          <a:bodyPr vert="horz" lIns="91440" tIns="45720" rIns="91440" bIns="45720" rtlCol="0" anchor="t">
            <a:normAutofit/>
          </a:bodyPr>
          <a:lstStyle/>
          <a:p>
            <a:pPr marL="0"/>
            <a:r>
              <a:rPr lang="en-US" sz="1800" dirty="0">
                <a:solidFill>
                  <a:schemeClr val="tx1"/>
                </a:solidFill>
              </a:rPr>
              <a:t>The distributions of likes, dislikes and comments to views ratio show that people tend to leave more frequently likes to videos compared to comments or dislikes.</a:t>
            </a:r>
          </a:p>
          <a:p>
            <a:pPr marL="0"/>
            <a:r>
              <a:rPr lang="en-US" sz="1800" dirty="0">
                <a:solidFill>
                  <a:schemeClr val="tx1"/>
                </a:solidFill>
              </a:rPr>
              <a:t>Actually only a comment is written for hundreds of views. </a:t>
            </a:r>
          </a:p>
          <a:p>
            <a:pPr marL="0"/>
            <a:r>
              <a:rPr lang="en-US" sz="1800" dirty="0">
                <a:solidFill>
                  <a:schemeClr val="tx1"/>
                </a:solidFill>
              </a:rPr>
              <a:t>This trend seems that is the case for all countries. </a:t>
            </a:r>
          </a:p>
        </p:txBody>
      </p:sp>
    </p:spTree>
    <p:extLst>
      <p:ext uri="{BB962C8B-B14F-4D97-AF65-F5344CB8AC3E}">
        <p14:creationId xmlns:p14="http://schemas.microsoft.com/office/powerpoint/2010/main" val="2052578905"/>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E4B7C1DD-857C-4D03-AAB3-C5C95BD51A8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500831"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13" name="Picture 12">
            <a:extLst>
              <a:ext uri="{FF2B5EF4-FFF2-40B4-BE49-F238E27FC236}">
                <a16:creationId xmlns:a16="http://schemas.microsoft.com/office/drawing/2014/main" id="{B7A2745F-D750-45F1-AC46-5C869531E041}"/>
              </a:ext>
            </a:extLst>
          </p:cNvPr>
          <p:cNvPicPr>
            <a:picLocks noChangeAspect="1"/>
          </p:cNvPicPr>
          <p:nvPr/>
        </p:nvPicPr>
        <p:blipFill>
          <a:blip r:embed="rId2"/>
          <a:stretch>
            <a:fillRect/>
          </a:stretch>
        </p:blipFill>
        <p:spPr>
          <a:xfrm>
            <a:off x="8129873" y="4358935"/>
            <a:ext cx="3732084" cy="1978843"/>
          </a:xfrm>
          <a:prstGeom prst="rect">
            <a:avLst/>
          </a:prstGeom>
        </p:spPr>
      </p:pic>
      <p:pic>
        <p:nvPicPr>
          <p:cNvPr id="50" name="Content Placeholder 10">
            <a:extLst>
              <a:ext uri="{FF2B5EF4-FFF2-40B4-BE49-F238E27FC236}">
                <a16:creationId xmlns:a16="http://schemas.microsoft.com/office/drawing/2014/main" id="{AC88C365-9A8A-495A-A876-2EE26E0A6A8B}"/>
              </a:ext>
            </a:extLst>
          </p:cNvPr>
          <p:cNvPicPr>
            <a:picLocks noChangeAspect="1"/>
          </p:cNvPicPr>
          <p:nvPr/>
        </p:nvPicPr>
        <p:blipFill>
          <a:blip r:embed="rId3"/>
          <a:stretch>
            <a:fillRect/>
          </a:stretch>
        </p:blipFill>
        <p:spPr>
          <a:xfrm>
            <a:off x="8119870" y="294543"/>
            <a:ext cx="3752090" cy="1800586"/>
          </a:xfrm>
          <a:prstGeom prst="rect">
            <a:avLst/>
          </a:prstGeom>
        </p:spPr>
      </p:pic>
      <p:pic>
        <p:nvPicPr>
          <p:cNvPr id="10" name="Picture 9">
            <a:extLst>
              <a:ext uri="{FF2B5EF4-FFF2-40B4-BE49-F238E27FC236}">
                <a16:creationId xmlns:a16="http://schemas.microsoft.com/office/drawing/2014/main" id="{FDC8027F-A79C-4678-9CEF-4409A8AD3B89}"/>
              </a:ext>
            </a:extLst>
          </p:cNvPr>
          <p:cNvPicPr>
            <a:picLocks noChangeAspect="1"/>
          </p:cNvPicPr>
          <p:nvPr/>
        </p:nvPicPr>
        <p:blipFill>
          <a:blip r:embed="rId4"/>
          <a:stretch>
            <a:fillRect/>
          </a:stretch>
        </p:blipFill>
        <p:spPr>
          <a:xfrm>
            <a:off x="8129873" y="2294652"/>
            <a:ext cx="3742087" cy="1978843"/>
          </a:xfrm>
          <a:prstGeom prst="rect">
            <a:avLst/>
          </a:prstGeom>
        </p:spPr>
      </p:pic>
      <p:sp>
        <p:nvSpPr>
          <p:cNvPr id="2" name="Title 1">
            <a:extLst>
              <a:ext uri="{FF2B5EF4-FFF2-40B4-BE49-F238E27FC236}">
                <a16:creationId xmlns:a16="http://schemas.microsoft.com/office/drawing/2014/main" id="{78CDABDF-AE67-41E3-A6AA-E7CE7EDDD527}"/>
              </a:ext>
            </a:extLst>
          </p:cNvPr>
          <p:cNvSpPr>
            <a:spLocks noGrp="1"/>
          </p:cNvSpPr>
          <p:nvPr>
            <p:ph type="title"/>
          </p:nvPr>
        </p:nvSpPr>
        <p:spPr>
          <a:xfrm>
            <a:off x="821516" y="520222"/>
            <a:ext cx="7308357" cy="1012259"/>
          </a:xfrm>
        </p:spPr>
        <p:txBody>
          <a:bodyPr vert="horz" lIns="91440" tIns="45720" rIns="91440" bIns="45720" rtlCol="0" anchor="ctr">
            <a:normAutofit/>
          </a:bodyPr>
          <a:lstStyle/>
          <a:p>
            <a:r>
              <a:rPr lang="en-US" sz="2800" dirty="0"/>
              <a:t>English</a:t>
            </a:r>
            <a:r>
              <a:rPr lang="en-US" sz="2800" dirty="0">
                <a:solidFill>
                  <a:schemeClr val="tx1"/>
                </a:solidFill>
                <a:latin typeface="+mj-lt"/>
                <a:cs typeface="+mj-cs"/>
              </a:rPr>
              <a:t> </a:t>
            </a:r>
            <a:r>
              <a:rPr lang="en-US" sz="2800" dirty="0"/>
              <a:t>speaking</a:t>
            </a:r>
            <a:r>
              <a:rPr lang="en-US" sz="2800" dirty="0">
                <a:solidFill>
                  <a:schemeClr val="tx1"/>
                </a:solidFill>
                <a:latin typeface="+mj-lt"/>
                <a:cs typeface="+mj-cs"/>
              </a:rPr>
              <a:t> </a:t>
            </a:r>
            <a:r>
              <a:rPr lang="en-US" sz="2800" dirty="0"/>
              <a:t>countries</a:t>
            </a:r>
            <a:r>
              <a:rPr lang="en-US" sz="2800" dirty="0">
                <a:solidFill>
                  <a:schemeClr val="tx1"/>
                </a:solidFill>
                <a:latin typeface="+mj-lt"/>
                <a:cs typeface="+mj-cs"/>
              </a:rPr>
              <a:t> </a:t>
            </a:r>
            <a:r>
              <a:rPr lang="en-US" sz="2800" dirty="0"/>
              <a:t>comment</a:t>
            </a:r>
            <a:r>
              <a:rPr lang="en-US" sz="2800" dirty="0">
                <a:solidFill>
                  <a:schemeClr val="tx1"/>
                </a:solidFill>
                <a:latin typeface="+mj-lt"/>
                <a:cs typeface="+mj-cs"/>
              </a:rPr>
              <a:t> </a:t>
            </a:r>
            <a:r>
              <a:rPr lang="en-US" sz="2800" dirty="0"/>
              <a:t>more</a:t>
            </a:r>
          </a:p>
        </p:txBody>
      </p:sp>
      <p:sp>
        <p:nvSpPr>
          <p:cNvPr id="52" name="Content Placeholder 51">
            <a:extLst>
              <a:ext uri="{FF2B5EF4-FFF2-40B4-BE49-F238E27FC236}">
                <a16:creationId xmlns:a16="http://schemas.microsoft.com/office/drawing/2014/main" id="{D4C92757-1133-4CCB-B8F9-C01B7A1CFB8A}"/>
              </a:ext>
            </a:extLst>
          </p:cNvPr>
          <p:cNvSpPr>
            <a:spLocks noGrp="1"/>
          </p:cNvSpPr>
          <p:nvPr>
            <p:ph idx="1"/>
          </p:nvPr>
        </p:nvSpPr>
        <p:spPr>
          <a:xfrm>
            <a:off x="914400" y="1944209"/>
            <a:ext cx="6534470" cy="3626917"/>
          </a:xfrm>
        </p:spPr>
        <p:txBody>
          <a:bodyPr vert="horz" lIns="91440" tIns="45720" rIns="91440" bIns="45720" rtlCol="0">
            <a:normAutofit/>
          </a:bodyPr>
          <a:lstStyle/>
          <a:p>
            <a:r>
              <a:rPr lang="en-US" sz="1800" dirty="0">
                <a:solidFill>
                  <a:schemeClr val="tx1"/>
                </a:solidFill>
              </a:rPr>
              <a:t>US and DE more closely resemble each other in terms of dislikes to likes ratio</a:t>
            </a:r>
          </a:p>
          <a:p>
            <a:endParaRPr lang="en-US" sz="1800" dirty="0">
              <a:solidFill>
                <a:schemeClr val="tx1"/>
              </a:solidFill>
            </a:endParaRPr>
          </a:p>
          <a:p>
            <a:r>
              <a:rPr lang="en-US" sz="1800" dirty="0">
                <a:solidFill>
                  <a:schemeClr val="tx1"/>
                </a:solidFill>
              </a:rPr>
              <a:t>Comment rates are more evident also in US and in GB. The rest countries do no engage in comments as much.</a:t>
            </a:r>
          </a:p>
          <a:p>
            <a:endParaRPr lang="en-US" sz="1800" dirty="0">
              <a:solidFill>
                <a:schemeClr val="tx1"/>
              </a:solidFill>
            </a:endParaRPr>
          </a:p>
          <a:p>
            <a:r>
              <a:rPr lang="en-US" sz="1800" dirty="0">
                <a:solidFill>
                  <a:schemeClr val="tx1"/>
                </a:solidFill>
              </a:rPr>
              <a:t>In all of the cases, </a:t>
            </a:r>
            <a:r>
              <a:rPr lang="en-US" sz="1800" dirty="0" err="1">
                <a:solidFill>
                  <a:schemeClr val="tx1"/>
                </a:solidFill>
              </a:rPr>
              <a:t>ie</a:t>
            </a:r>
            <a:r>
              <a:rPr lang="en-US" sz="1800" dirty="0">
                <a:solidFill>
                  <a:schemeClr val="tx1"/>
                </a:solidFill>
              </a:rPr>
              <a:t> like rates, comment rates and dislikes to likes, are highly skewed as expected. That is, for high ratios and or high rates of these metrics the cases we observe are very infrequent. </a:t>
            </a:r>
            <a:endParaRPr lang="el-GR" sz="1800" dirty="0">
              <a:solidFill>
                <a:schemeClr val="tx1"/>
              </a:solidFill>
            </a:endParaRPr>
          </a:p>
        </p:txBody>
      </p:sp>
    </p:spTree>
    <p:extLst>
      <p:ext uri="{BB962C8B-B14F-4D97-AF65-F5344CB8AC3E}">
        <p14:creationId xmlns:p14="http://schemas.microsoft.com/office/powerpoint/2010/main" val="32498035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7" name="Content Placeholder 3">
            <a:extLst>
              <a:ext uri="{FF2B5EF4-FFF2-40B4-BE49-F238E27FC236}">
                <a16:creationId xmlns:a16="http://schemas.microsoft.com/office/drawing/2014/main" id="{CD454701-0FF7-4529-894A-063BFD15CCD6}"/>
              </a:ext>
            </a:extLst>
          </p:cNvPr>
          <p:cNvPicPr>
            <a:picLocks noChangeAspect="1"/>
          </p:cNvPicPr>
          <p:nvPr/>
        </p:nvPicPr>
        <p:blipFill>
          <a:blip r:embed="rId2"/>
          <a:stretch>
            <a:fillRect/>
          </a:stretch>
        </p:blipFill>
        <p:spPr>
          <a:xfrm>
            <a:off x="2654424" y="2610035"/>
            <a:ext cx="8343693" cy="3799642"/>
          </a:xfrm>
          <a:prstGeom prst="rect">
            <a:avLst/>
          </a:prstGeom>
        </p:spPr>
      </p:pic>
      <p:sp>
        <p:nvSpPr>
          <p:cNvPr id="2" name="Title 1">
            <a:extLst>
              <a:ext uri="{FF2B5EF4-FFF2-40B4-BE49-F238E27FC236}">
                <a16:creationId xmlns:a16="http://schemas.microsoft.com/office/drawing/2014/main" id="{0D6DAD72-640D-411B-BAC2-D30B0743B398}"/>
              </a:ext>
            </a:extLst>
          </p:cNvPr>
          <p:cNvSpPr>
            <a:spLocks noGrp="1"/>
          </p:cNvSpPr>
          <p:nvPr>
            <p:ph type="title"/>
          </p:nvPr>
        </p:nvSpPr>
        <p:spPr>
          <a:xfrm>
            <a:off x="643467" y="559958"/>
            <a:ext cx="3404750" cy="1597315"/>
          </a:xfrm>
          <a:noFill/>
          <a:ln w="19050">
            <a:solidFill>
              <a:schemeClr val="bg1"/>
            </a:solidFill>
          </a:ln>
        </p:spPr>
        <p:txBody>
          <a:bodyPr vert="horz" wrap="square" lIns="91440" tIns="45720" rIns="91440" bIns="45720" rtlCol="0" anchor="ctr">
            <a:normAutofit fontScale="90000"/>
          </a:bodyPr>
          <a:lstStyle/>
          <a:p>
            <a:pPr algn="ctr"/>
            <a:r>
              <a:rPr lang="en-US" sz="2800" dirty="0"/>
              <a:t>Engagement metrices are not normalized (after Hypothesis test for normalization ) </a:t>
            </a:r>
          </a:p>
        </p:txBody>
      </p:sp>
      <p:sp>
        <p:nvSpPr>
          <p:cNvPr id="11" name="TextBox 10">
            <a:extLst>
              <a:ext uri="{FF2B5EF4-FFF2-40B4-BE49-F238E27FC236}">
                <a16:creationId xmlns:a16="http://schemas.microsoft.com/office/drawing/2014/main" id="{E05DB918-E761-4F87-9C13-4839B4A7A56F}"/>
              </a:ext>
            </a:extLst>
          </p:cNvPr>
          <p:cNvSpPr txBox="1"/>
          <p:nvPr/>
        </p:nvSpPr>
        <p:spPr>
          <a:xfrm>
            <a:off x="643467" y="2329076"/>
            <a:ext cx="3671081" cy="460126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Views quantiles</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0.01 3311.49</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0.25 154735.25</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0.50 440670.50 </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0.75 1235439.50 </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0.99 17862758.31 </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Likes quantiles </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0.01 7.00</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0.25 3306.25 </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0.50 12273.00</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0.75 36608.50 </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0.99 657381.93 </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Dislikes quantiles</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0.01 0.00</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0.25 134.00</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0.50 426.00</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0.75 1343.75 </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0.99 27005.20 </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Comment quantiles</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0.01 0.00</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0.25 416.00</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0.50 1315.00</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0.75 3929.75</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0.99 75617.17 </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H" altLang="en-CH" sz="10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1031" name="Picture 7" descr="Image result for flag usa">
            <a:extLst>
              <a:ext uri="{FF2B5EF4-FFF2-40B4-BE49-F238E27FC236}">
                <a16:creationId xmlns:a16="http://schemas.microsoft.com/office/drawing/2014/main" id="{777A1E15-D79C-42F2-BC3E-E58D1A3F16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579609" y="141450"/>
            <a:ext cx="837015" cy="837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20594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7" name="Content Placeholder 3">
            <a:extLst>
              <a:ext uri="{FF2B5EF4-FFF2-40B4-BE49-F238E27FC236}">
                <a16:creationId xmlns:a16="http://schemas.microsoft.com/office/drawing/2014/main" id="{A3D2F2D3-5169-4C9A-BF2D-D6299B7C8F97}"/>
              </a:ext>
            </a:extLst>
          </p:cNvPr>
          <p:cNvPicPr>
            <a:picLocks noChangeAspect="1"/>
          </p:cNvPicPr>
          <p:nvPr/>
        </p:nvPicPr>
        <p:blipFill>
          <a:blip r:embed="rId2"/>
          <a:stretch>
            <a:fillRect/>
          </a:stretch>
        </p:blipFill>
        <p:spPr>
          <a:xfrm>
            <a:off x="2831978" y="2638044"/>
            <a:ext cx="8096434" cy="3842654"/>
          </a:xfrm>
          <a:prstGeom prst="rect">
            <a:avLst/>
          </a:prstGeom>
        </p:spPr>
      </p:pic>
      <p:sp>
        <p:nvSpPr>
          <p:cNvPr id="8" name="Title 1">
            <a:extLst>
              <a:ext uri="{FF2B5EF4-FFF2-40B4-BE49-F238E27FC236}">
                <a16:creationId xmlns:a16="http://schemas.microsoft.com/office/drawing/2014/main" id="{6D458EF5-A3C0-48DC-818D-2CE4DC879B36}"/>
              </a:ext>
            </a:extLst>
          </p:cNvPr>
          <p:cNvSpPr>
            <a:spLocks noGrp="1"/>
          </p:cNvSpPr>
          <p:nvPr>
            <p:ph type="title"/>
          </p:nvPr>
        </p:nvSpPr>
        <p:spPr>
          <a:xfrm>
            <a:off x="642938" y="642938"/>
            <a:ext cx="3363912" cy="1598612"/>
          </a:xfrm>
          <a:noFill/>
          <a:ln w="19050">
            <a:solidFill>
              <a:schemeClr val="bg1"/>
            </a:solidFill>
          </a:ln>
        </p:spPr>
        <p:txBody>
          <a:bodyPr vert="horz" wrap="square" lIns="91440" tIns="45720" rIns="91440" bIns="45720" rtlCol="0" anchor="ctr">
            <a:normAutofit fontScale="90000"/>
          </a:bodyPr>
          <a:lstStyle/>
          <a:p>
            <a:pPr algn="ctr"/>
            <a:r>
              <a:rPr lang="en-US" sz="2800" dirty="0"/>
              <a:t>Engagement metrices are not normalized (after Hypothesis test for normalization ) </a:t>
            </a:r>
          </a:p>
        </p:txBody>
      </p:sp>
      <p:pic>
        <p:nvPicPr>
          <p:cNvPr id="3074" name="Picture 2" descr="Image result for flag UK">
            <a:extLst>
              <a:ext uri="{FF2B5EF4-FFF2-40B4-BE49-F238E27FC236}">
                <a16:creationId xmlns:a16="http://schemas.microsoft.com/office/drawing/2014/main" id="{4EF4B8C8-63C5-4ABC-9FDC-8189E7503A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4465" y="100562"/>
            <a:ext cx="835005" cy="8123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E499417-A789-4DA1-8A25-CFB4F58CDEB1}"/>
              </a:ext>
            </a:extLst>
          </p:cNvPr>
          <p:cNvSpPr txBox="1"/>
          <p:nvPr/>
        </p:nvSpPr>
        <p:spPr>
          <a:xfrm>
            <a:off x="603682" y="2331838"/>
            <a:ext cx="1624614" cy="445506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Views quantiles</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0.01 15088.70</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0.25 183628.00</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0.50 691551.00 </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0.75 2515851.00</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0.99 62660661.88 </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Likes quantiles</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0.01 22.00 </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0.25 4379.50</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0.50 18012.00</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0.75 80540.50</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0.99 1433644.58</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Dislikes quantiles</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0.01 0.00 </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0.25 150.00</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0.50 583.00</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0.75 2482.00</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0.99 95940.42 </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Comment quantiles </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0.01 0.00</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0.25 508.00 </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0.50 1797.00</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0.75 6848.50 </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0.99 161593.92</a:t>
            </a:r>
            <a:r>
              <a:rPr kumimoji="0" lang="en-CH" altLang="en-CH" sz="1050" b="0" i="0" u="none" strike="noStrike" kern="1200" cap="none" spc="0" normalizeH="0" baseline="0" noProof="0" dirty="0">
                <a:ln>
                  <a:noFill/>
                </a:ln>
                <a:solidFill>
                  <a:prstClr val="black"/>
                </a:solidFill>
                <a:effectLst/>
                <a:uLnTx/>
                <a:uFillTx/>
                <a:latin typeface="Segoe UI"/>
                <a:ea typeface="+mn-ea"/>
                <a:cs typeface="+mn-cs"/>
              </a:rPr>
              <a:t> </a:t>
            </a:r>
            <a:endParaRPr kumimoji="0" lang="en-CH" altLang="en-CH" sz="105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8903414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7" name="Content Placeholder 3">
            <a:extLst>
              <a:ext uri="{FF2B5EF4-FFF2-40B4-BE49-F238E27FC236}">
                <a16:creationId xmlns:a16="http://schemas.microsoft.com/office/drawing/2014/main" id="{57E4E35D-41BA-4B1B-ABE6-8C776FD3013F}"/>
              </a:ext>
            </a:extLst>
          </p:cNvPr>
          <p:cNvPicPr>
            <a:picLocks noChangeAspect="1"/>
          </p:cNvPicPr>
          <p:nvPr/>
        </p:nvPicPr>
        <p:blipFill>
          <a:blip r:embed="rId2"/>
          <a:stretch>
            <a:fillRect/>
          </a:stretch>
        </p:blipFill>
        <p:spPr>
          <a:xfrm>
            <a:off x="3027286" y="2584471"/>
            <a:ext cx="7930464" cy="3842962"/>
          </a:xfrm>
          <a:prstGeom prst="rect">
            <a:avLst/>
          </a:prstGeom>
        </p:spPr>
      </p:pic>
      <p:sp>
        <p:nvSpPr>
          <p:cNvPr id="2" name="Title 1">
            <a:extLst>
              <a:ext uri="{FF2B5EF4-FFF2-40B4-BE49-F238E27FC236}">
                <a16:creationId xmlns:a16="http://schemas.microsoft.com/office/drawing/2014/main" id="{C65B0910-6863-499E-8F69-5D1F2C759763}"/>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fontScale="90000"/>
          </a:bodyPr>
          <a:lstStyle/>
          <a:p>
            <a:pPr algn="ctr"/>
            <a:r>
              <a:rPr lang="en-US" sz="2800" dirty="0"/>
              <a:t>Engagement metrices are not normalized (after Hypothesis test for normalization ) </a:t>
            </a:r>
            <a:endParaRPr lang="en-US" sz="2800" kern="1200" dirty="0">
              <a:solidFill>
                <a:schemeClr val="bg1"/>
              </a:solidFill>
              <a:latin typeface="+mj-lt"/>
              <a:ea typeface="+mj-ea"/>
              <a:cs typeface="+mj-cs"/>
            </a:endParaRPr>
          </a:p>
        </p:txBody>
      </p:sp>
      <p:pic>
        <p:nvPicPr>
          <p:cNvPr id="5122" name="Picture 2" descr="Image result for flag canada">
            <a:extLst>
              <a:ext uri="{FF2B5EF4-FFF2-40B4-BE49-F238E27FC236}">
                <a16:creationId xmlns:a16="http://schemas.microsoft.com/office/drawing/2014/main" id="{4EB1245E-EE17-489F-8C82-94D088E20D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62586" y="109373"/>
            <a:ext cx="1390327" cy="106818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5CAC12C-D80C-420C-BEF3-749D4250AB41}"/>
              </a:ext>
            </a:extLst>
          </p:cNvPr>
          <p:cNvSpPr txBox="1"/>
          <p:nvPr/>
        </p:nvSpPr>
        <p:spPr>
          <a:xfrm>
            <a:off x="740459" y="2321858"/>
            <a:ext cx="1665390" cy="445506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Views quantiles </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0.01 5201.59</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0.25 136911.75</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0.50 347800.50</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0.75 924822.50</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0.99 13376485.13</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Likes quantiles</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0.01 15.00</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0.25 2047.25</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0.50 8650.50</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0.75 27955.50 </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0.99 459986.22</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Dislikes quantiles </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0.01 0.00 </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0.25 93.00</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0.50 284.00</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0.75 929.00</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0.99 24576.23 </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Comment quantiles </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0.01 0.00</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0.25 386.00</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0.50 1261.50</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0.75 3601.00</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0.99 53005.72</a:t>
            </a:r>
            <a:endParaRPr kumimoji="0" lang="en-CH" sz="105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320746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7" name="Content Placeholder 3">
            <a:extLst>
              <a:ext uri="{FF2B5EF4-FFF2-40B4-BE49-F238E27FC236}">
                <a16:creationId xmlns:a16="http://schemas.microsoft.com/office/drawing/2014/main" id="{9AE7A360-F9D8-4E15-9409-AE12D0085FC6}"/>
              </a:ext>
            </a:extLst>
          </p:cNvPr>
          <p:cNvPicPr>
            <a:picLocks noChangeAspect="1"/>
          </p:cNvPicPr>
          <p:nvPr/>
        </p:nvPicPr>
        <p:blipFill>
          <a:blip r:embed="rId2"/>
          <a:stretch>
            <a:fillRect/>
          </a:stretch>
        </p:blipFill>
        <p:spPr>
          <a:xfrm>
            <a:off x="3113857" y="2631814"/>
            <a:ext cx="8116395" cy="3835153"/>
          </a:xfrm>
          <a:prstGeom prst="rect">
            <a:avLst/>
          </a:prstGeom>
        </p:spPr>
      </p:pic>
      <p:sp>
        <p:nvSpPr>
          <p:cNvPr id="2" name="Title 1">
            <a:extLst>
              <a:ext uri="{FF2B5EF4-FFF2-40B4-BE49-F238E27FC236}">
                <a16:creationId xmlns:a16="http://schemas.microsoft.com/office/drawing/2014/main" id="{1D1C54A6-4AF7-443F-BAE2-F10CC15BFEDA}"/>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fontScale="90000"/>
          </a:bodyPr>
          <a:lstStyle/>
          <a:p>
            <a:pPr algn="ctr"/>
            <a:r>
              <a:rPr lang="en-US" sz="2800" dirty="0"/>
              <a:t>Engagement metrices are not normalized (after Hypothesis test for normalization ) </a:t>
            </a:r>
            <a:endParaRPr lang="en-US" sz="2800" kern="1200" dirty="0">
              <a:solidFill>
                <a:schemeClr val="bg1"/>
              </a:solidFill>
              <a:latin typeface="+mj-lt"/>
              <a:ea typeface="+mj-ea"/>
              <a:cs typeface="+mj-cs"/>
            </a:endParaRPr>
          </a:p>
        </p:txBody>
      </p:sp>
      <p:pic>
        <p:nvPicPr>
          <p:cNvPr id="6146" name="Picture 2" descr="Image result for flag france">
            <a:extLst>
              <a:ext uri="{FF2B5EF4-FFF2-40B4-BE49-F238E27FC236}">
                <a16:creationId xmlns:a16="http://schemas.microsoft.com/office/drawing/2014/main" id="{6F3B786F-317D-45E9-B879-29224F5A59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64869" y="192463"/>
            <a:ext cx="902008" cy="9020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67299E3-B445-4E30-875C-E82DC881C62B}"/>
              </a:ext>
            </a:extLst>
          </p:cNvPr>
          <p:cNvSpPr txBox="1"/>
          <p:nvPr/>
        </p:nvSpPr>
        <p:spPr>
          <a:xfrm>
            <a:off x="643467" y="2275285"/>
            <a:ext cx="1574959" cy="477823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Views quantiles</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0.01 1855.75</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0.25 12939.25</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0.50 59199.00</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0.75 229181.50 </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0.99 4729648.25 </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Likes quantiles</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0.01 0.00 </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0.25 260.00 </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0.50 1590.00</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0.75 7438.00 </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0.99 259503.75</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Dislikes</a:t>
            </a: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quantiles </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0.01 0.0 </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0.25 14.0 </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0.50 68.0 </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0.75 292.0 </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0.99 8964.0</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Comment quantiles </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0.01 0.00 </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0.25 46.00</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0.50 201.00</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0.75 761.00 </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0.99 24531.75 </a:t>
            </a:r>
            <a:r>
              <a:rPr kumimoji="0" lang="en-CH" altLang="en-CH" sz="1050" b="0" i="0" u="none" strike="noStrike" kern="1200" cap="none" spc="0" normalizeH="0" baseline="0" noProof="0" dirty="0">
                <a:ln>
                  <a:noFill/>
                </a:ln>
                <a:solidFill>
                  <a:prstClr val="black"/>
                </a:solidFill>
                <a:effectLst/>
                <a:uLnTx/>
                <a:uFillTx/>
                <a:latin typeface="Segoe UI"/>
                <a:ea typeface="+mn-ea"/>
                <a:cs typeface="+mn-cs"/>
              </a:rPr>
              <a:t> </a:t>
            </a:r>
            <a:endParaRPr kumimoji="0" lang="en-CH" altLang="en-CH" sz="105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H" sz="105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23984207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7" name="Content Placeholder 3" descr="A close up of a map&#10;&#10;Description generated with very high confidence">
            <a:extLst>
              <a:ext uri="{FF2B5EF4-FFF2-40B4-BE49-F238E27FC236}">
                <a16:creationId xmlns:a16="http://schemas.microsoft.com/office/drawing/2014/main" id="{74E790E6-62D8-4110-9258-B9399E6C015B}"/>
              </a:ext>
            </a:extLst>
          </p:cNvPr>
          <p:cNvPicPr>
            <a:picLocks noChangeAspect="1"/>
          </p:cNvPicPr>
          <p:nvPr/>
        </p:nvPicPr>
        <p:blipFill>
          <a:blip r:embed="rId2"/>
          <a:stretch>
            <a:fillRect/>
          </a:stretch>
        </p:blipFill>
        <p:spPr>
          <a:xfrm>
            <a:off x="3187742" y="2638044"/>
            <a:ext cx="7819911" cy="3790765"/>
          </a:xfrm>
          <a:prstGeom prst="rect">
            <a:avLst/>
          </a:prstGeom>
        </p:spPr>
      </p:pic>
      <p:sp>
        <p:nvSpPr>
          <p:cNvPr id="2" name="Title 1">
            <a:extLst>
              <a:ext uri="{FF2B5EF4-FFF2-40B4-BE49-F238E27FC236}">
                <a16:creationId xmlns:a16="http://schemas.microsoft.com/office/drawing/2014/main" id="{DA800763-FD96-4B9A-A245-96920DEB294C}"/>
              </a:ext>
            </a:extLst>
          </p:cNvPr>
          <p:cNvSpPr>
            <a:spLocks noGrp="1"/>
          </p:cNvSpPr>
          <p:nvPr>
            <p:ph type="title"/>
          </p:nvPr>
        </p:nvSpPr>
        <p:spPr>
          <a:xfrm>
            <a:off x="661718" y="590365"/>
            <a:ext cx="3363974" cy="1597315"/>
          </a:xfrm>
          <a:noFill/>
          <a:ln w="19050">
            <a:solidFill>
              <a:schemeClr val="bg1"/>
            </a:solidFill>
          </a:ln>
        </p:spPr>
        <p:txBody>
          <a:bodyPr vert="horz" wrap="square" lIns="91440" tIns="45720" rIns="91440" bIns="45720" rtlCol="0" anchor="ctr">
            <a:normAutofit fontScale="90000"/>
          </a:bodyPr>
          <a:lstStyle/>
          <a:p>
            <a:pPr algn="ctr"/>
            <a:r>
              <a:rPr lang="en-US" sz="2800" dirty="0"/>
              <a:t>Engagement metrices are not normalized (after Hypothesis test for normalization ) </a:t>
            </a:r>
            <a:endParaRPr lang="en-US" sz="2800" kern="1200" dirty="0">
              <a:solidFill>
                <a:schemeClr val="bg1"/>
              </a:solidFill>
              <a:latin typeface="+mj-lt"/>
              <a:ea typeface="+mj-ea"/>
              <a:cs typeface="+mj-cs"/>
            </a:endParaRPr>
          </a:p>
        </p:txBody>
      </p:sp>
      <p:pic>
        <p:nvPicPr>
          <p:cNvPr id="4102" name="Picture 6" descr="Image result for flag germany">
            <a:extLst>
              <a:ext uri="{FF2B5EF4-FFF2-40B4-BE49-F238E27FC236}">
                <a16:creationId xmlns:a16="http://schemas.microsoft.com/office/drawing/2014/main" id="{AC04A2D1-B408-45FD-B15E-F393E0FB4E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6470" y="222435"/>
            <a:ext cx="842063" cy="84206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29A0852-6A44-42CC-9198-1DCFC089F037}"/>
              </a:ext>
            </a:extLst>
          </p:cNvPr>
          <p:cNvSpPr txBox="1"/>
          <p:nvPr/>
        </p:nvSpPr>
        <p:spPr>
          <a:xfrm>
            <a:off x="643467" y="2240782"/>
            <a:ext cx="1700238" cy="461664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Views quantiles </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0.01 2530.47</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0.25 21698.25 </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0.50 100729.50 </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0.75 387915.25</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0.99 7428996.14</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Likes quantiles </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0.01 0.00</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0.25 424.00</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0.50 2324.00</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0.75 10672.00 </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0.99 297519.59</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Dislikes quantiles</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0.01 0.00 </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0.25 23.00 </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0.50 115.00</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0.75 469.25</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0.99 16592.06</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Comment quantiles </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0.01 0.00 </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0.25 66.00 </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0.50 330.00 </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0.75 1252.00 </a:t>
            </a:r>
            <a:endParaRPr kumimoji="0" lang="en-US"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CH" altLang="en-CH"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0.99 33828.14</a:t>
            </a:r>
            <a:endParaRPr kumimoji="0" lang="en-CH" altLang="en-CH" sz="105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H" sz="105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42012849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61445B8C-D724-4F73-AB77-3CCE4E822C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20963"/>
            <a:ext cx="4657345" cy="6816065"/>
          </a:xfrm>
          <a:prstGeom prst="rect">
            <a:avLst/>
          </a:prstGeom>
          <a:solidFill>
            <a:schemeClr val="bg1">
              <a:lumMod val="95000"/>
              <a:lumOff val="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1" name="Straight Connector 70">
            <a:extLst>
              <a:ext uri="{FF2B5EF4-FFF2-40B4-BE49-F238E27FC236}">
                <a16:creationId xmlns:a16="http://schemas.microsoft.com/office/drawing/2014/main" id="{99905336-A7CD-4C75-9E77-C704674F404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73347" y="3429000"/>
            <a:ext cx="1597456" cy="0"/>
          </a:xfrm>
          <a:prstGeom prst="line">
            <a:avLst/>
          </a:prstGeom>
          <a:ln w="508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7" name="Content Placeholder 3" descr="A screenshot of a cell phone&#10;&#10;Description generated with very high confidence">
            <a:extLst>
              <a:ext uri="{FF2B5EF4-FFF2-40B4-BE49-F238E27FC236}">
                <a16:creationId xmlns:a16="http://schemas.microsoft.com/office/drawing/2014/main" id="{7ACB9F16-3C93-49C4-8F77-5A5D43616453}"/>
              </a:ext>
            </a:extLst>
          </p:cNvPr>
          <p:cNvPicPr>
            <a:picLocks noChangeAspect="1"/>
          </p:cNvPicPr>
          <p:nvPr/>
        </p:nvPicPr>
        <p:blipFill>
          <a:blip r:embed="rId2"/>
          <a:stretch>
            <a:fillRect/>
          </a:stretch>
        </p:blipFill>
        <p:spPr>
          <a:xfrm>
            <a:off x="7873882" y="738532"/>
            <a:ext cx="3996386" cy="1988202"/>
          </a:xfrm>
          <a:prstGeom prst="rect">
            <a:avLst/>
          </a:prstGeom>
        </p:spPr>
      </p:pic>
      <p:pic>
        <p:nvPicPr>
          <p:cNvPr id="17" name="Picture 16" descr="A screenshot of a cell phone&#10;&#10;Description generated with very high confidence">
            <a:extLst>
              <a:ext uri="{FF2B5EF4-FFF2-40B4-BE49-F238E27FC236}">
                <a16:creationId xmlns:a16="http://schemas.microsoft.com/office/drawing/2014/main" id="{8E1C7DCE-6D09-4C2E-84C8-222194CF745F}"/>
              </a:ext>
            </a:extLst>
          </p:cNvPr>
          <p:cNvPicPr>
            <a:picLocks noChangeAspect="1"/>
          </p:cNvPicPr>
          <p:nvPr/>
        </p:nvPicPr>
        <p:blipFill>
          <a:blip r:embed="rId3"/>
          <a:stretch>
            <a:fillRect/>
          </a:stretch>
        </p:blipFill>
        <p:spPr>
          <a:xfrm>
            <a:off x="7873882" y="4081295"/>
            <a:ext cx="3996386" cy="2088111"/>
          </a:xfrm>
          <a:prstGeom prst="rect">
            <a:avLst/>
          </a:prstGeom>
        </p:spPr>
      </p:pic>
      <p:sp>
        <p:nvSpPr>
          <p:cNvPr id="2" name="Title 1">
            <a:extLst>
              <a:ext uri="{FF2B5EF4-FFF2-40B4-BE49-F238E27FC236}">
                <a16:creationId xmlns:a16="http://schemas.microsoft.com/office/drawing/2014/main" id="{19B163EA-F3B0-4B90-BD8A-D7D1B09A5A72}"/>
              </a:ext>
            </a:extLst>
          </p:cNvPr>
          <p:cNvSpPr>
            <a:spLocks noGrp="1"/>
          </p:cNvSpPr>
          <p:nvPr>
            <p:ph type="title"/>
          </p:nvPr>
        </p:nvSpPr>
        <p:spPr>
          <a:xfrm>
            <a:off x="801098" y="1396289"/>
            <a:ext cx="6387102" cy="1325563"/>
          </a:xfrm>
        </p:spPr>
        <p:txBody>
          <a:bodyPr vert="horz" lIns="91440" tIns="45720" rIns="91440" bIns="45720" rtlCol="0" anchor="ctr">
            <a:normAutofit/>
          </a:bodyPr>
          <a:lstStyle/>
          <a:p>
            <a:r>
              <a:rPr lang="en-US" sz="4400" dirty="0"/>
              <a:t>Engagement Rates US </a:t>
            </a:r>
            <a:endParaRPr lang="en-US" sz="4400" dirty="0">
              <a:solidFill>
                <a:schemeClr val="tx1"/>
              </a:solidFill>
              <a:latin typeface="+mj-lt"/>
              <a:cs typeface="+mj-cs"/>
            </a:endParaRPr>
          </a:p>
        </p:txBody>
      </p:sp>
      <p:sp>
        <p:nvSpPr>
          <p:cNvPr id="9" name="Content Placeholder 8">
            <a:extLst>
              <a:ext uri="{FF2B5EF4-FFF2-40B4-BE49-F238E27FC236}">
                <a16:creationId xmlns:a16="http://schemas.microsoft.com/office/drawing/2014/main" id="{257DE21C-FAEA-4FC9-9588-F80A358D2B42}"/>
              </a:ext>
            </a:extLst>
          </p:cNvPr>
          <p:cNvSpPr>
            <a:spLocks noGrp="1"/>
          </p:cNvSpPr>
          <p:nvPr>
            <p:ph idx="1"/>
          </p:nvPr>
        </p:nvSpPr>
        <p:spPr>
          <a:xfrm>
            <a:off x="805542" y="2871982"/>
            <a:ext cx="6382657" cy="3181684"/>
          </a:xfrm>
        </p:spPr>
        <p:txBody>
          <a:bodyPr vert="horz" lIns="91440" tIns="45720" rIns="91440" bIns="45720" rtlCol="0" anchor="t">
            <a:normAutofit fontScale="92500" lnSpcReduction="10000"/>
          </a:bodyPr>
          <a:lstStyle/>
          <a:p>
            <a:r>
              <a:rPr lang="en-US" sz="1800" dirty="0">
                <a:solidFill>
                  <a:schemeClr val="tx1"/>
                </a:solidFill>
              </a:rPr>
              <a:t>The category with the highest likes/views rate is Nonprofits &amp; Activism followed by Music and Comedy </a:t>
            </a:r>
          </a:p>
          <a:p>
            <a:endParaRPr lang="en-US" sz="1800" dirty="0">
              <a:solidFill>
                <a:schemeClr val="tx1"/>
              </a:solidFill>
            </a:endParaRPr>
          </a:p>
          <a:p>
            <a:r>
              <a:rPr lang="en-US" sz="1800" dirty="0">
                <a:solidFill>
                  <a:schemeClr val="tx1"/>
                </a:solidFill>
              </a:rPr>
              <a:t>Nonprofits &amp; Activism category is right skewed in term of like ratio</a:t>
            </a:r>
          </a:p>
          <a:p>
            <a:endParaRPr lang="en-US" sz="1800" dirty="0">
              <a:solidFill>
                <a:schemeClr val="tx1"/>
              </a:solidFill>
            </a:endParaRPr>
          </a:p>
          <a:p>
            <a:r>
              <a:rPr lang="en-US" sz="1800" dirty="0">
                <a:solidFill>
                  <a:schemeClr val="tx1"/>
                </a:solidFill>
              </a:rPr>
              <a:t>Shows, Gaming and News &amp; Politics are the categories with the higher comment to views ratio </a:t>
            </a:r>
          </a:p>
          <a:p>
            <a:endParaRPr lang="en-US" sz="1800" dirty="0">
              <a:solidFill>
                <a:schemeClr val="tx1"/>
              </a:solidFill>
            </a:endParaRPr>
          </a:p>
          <a:p>
            <a:r>
              <a:rPr lang="en-US" sz="1800" dirty="0">
                <a:solidFill>
                  <a:schemeClr val="tx1"/>
                </a:solidFill>
              </a:rPr>
              <a:t>The Shows category is highly left skewed in comment rate, while News &amp; Politics is right skewed</a:t>
            </a:r>
          </a:p>
        </p:txBody>
      </p:sp>
    </p:spTree>
    <p:extLst>
      <p:ext uri="{BB962C8B-B14F-4D97-AF65-F5344CB8AC3E}">
        <p14:creationId xmlns:p14="http://schemas.microsoft.com/office/powerpoint/2010/main" val="1494438400"/>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high confidence">
            <a:extLst>
              <a:ext uri="{FF2B5EF4-FFF2-40B4-BE49-F238E27FC236}">
                <a16:creationId xmlns:a16="http://schemas.microsoft.com/office/drawing/2014/main" id="{55FFAFBF-62E4-4185-9131-D8AD2E152C05}"/>
              </a:ext>
            </a:extLst>
          </p:cNvPr>
          <p:cNvPicPr>
            <a:picLocks noChangeAspect="1"/>
          </p:cNvPicPr>
          <p:nvPr/>
        </p:nvPicPr>
        <p:blipFill rotWithShape="1">
          <a:blip r:embed="rId2"/>
          <a:srcRect l="21217" r="16267" b="-1"/>
          <a:stretch/>
        </p:blipFill>
        <p:spPr>
          <a:xfrm>
            <a:off x="4064316" y="10"/>
            <a:ext cx="8127684" cy="6857990"/>
          </a:xfrm>
          <a:prstGeom prst="rect">
            <a:avLst/>
          </a:prstGeom>
        </p:spPr>
      </p:pic>
      <p:pic>
        <p:nvPicPr>
          <p:cNvPr id="14" name="Content Placeholder 3" descr="A screenshot of a cell phone&#10;&#10;Description generated with very high confidence">
            <a:extLst>
              <a:ext uri="{FF2B5EF4-FFF2-40B4-BE49-F238E27FC236}">
                <a16:creationId xmlns:a16="http://schemas.microsoft.com/office/drawing/2014/main" id="{4AB12049-CCE3-491F-88C7-72B9CC2CC335}"/>
              </a:ext>
            </a:extLst>
          </p:cNvPr>
          <p:cNvPicPr>
            <a:picLocks noChangeAspect="1"/>
          </p:cNvPicPr>
          <p:nvPr/>
        </p:nvPicPr>
        <p:blipFill rotWithShape="1">
          <a:blip r:embed="rId3"/>
          <a:srcRect l="35202" r="35017" b="-1"/>
          <a:stretch/>
        </p:blipFill>
        <p:spPr>
          <a:xfrm>
            <a:off x="20" y="10"/>
            <a:ext cx="4064296" cy="6857990"/>
          </a:xfrm>
          <a:prstGeom prst="rect">
            <a:avLst/>
          </a:prstGeom>
        </p:spPr>
      </p:pic>
      <p:sp>
        <p:nvSpPr>
          <p:cNvPr id="24" name="Rectangle 19">
            <a:extLst>
              <a:ext uri="{FF2B5EF4-FFF2-40B4-BE49-F238E27FC236}">
                <a16:creationId xmlns:a16="http://schemas.microsoft.com/office/drawing/2014/main" id="{B849539B-3694-4E8A-A991-D68126CF339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6096000" y="639400"/>
            <a:ext cx="5440680" cy="5578521"/>
          </a:xfrm>
          <a:prstGeom prst="rect">
            <a:avLst/>
          </a:prstGeom>
          <a:solidFill>
            <a:schemeClr val="bg1">
              <a:lumMod val="75000"/>
              <a:lumOff val="25000"/>
              <a:alpha val="93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5" name="Straight Connector 21">
            <a:extLst>
              <a:ext uri="{FF2B5EF4-FFF2-40B4-BE49-F238E27FC236}">
                <a16:creationId xmlns:a16="http://schemas.microsoft.com/office/drawing/2014/main" id="{1AA718E0-F8D2-4975-85FE-D33E8A7B917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4319" y="-680"/>
            <a:ext cx="0" cy="6858003"/>
          </a:xfrm>
          <a:prstGeom prst="line">
            <a:avLst/>
          </a:prstGeom>
          <a:ln w="101600">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83EDAB1-5F6E-4877-9A3D-4190DDCC7504}"/>
              </a:ext>
            </a:extLst>
          </p:cNvPr>
          <p:cNvSpPr>
            <a:spLocks noGrp="1"/>
          </p:cNvSpPr>
          <p:nvPr>
            <p:ph type="title"/>
          </p:nvPr>
        </p:nvSpPr>
        <p:spPr>
          <a:xfrm>
            <a:off x="6476999" y="828675"/>
            <a:ext cx="4686301" cy="1156563"/>
          </a:xfrm>
        </p:spPr>
        <p:txBody>
          <a:bodyPr vert="horz" lIns="91440" tIns="45720" rIns="91440" bIns="45720" rtlCol="0" anchor="ctr">
            <a:normAutofit fontScale="90000"/>
          </a:bodyPr>
          <a:lstStyle/>
          <a:p>
            <a:r>
              <a:rPr lang="en-US" sz="4000" dirty="0"/>
              <a:t>Engagement Rates GB</a:t>
            </a:r>
            <a:endParaRPr lang="en-US" sz="4000" kern="1200" dirty="0">
              <a:solidFill>
                <a:schemeClr val="tx1"/>
              </a:solidFill>
              <a:latin typeface="+mj-lt"/>
              <a:ea typeface="+mj-ea"/>
              <a:cs typeface="+mj-cs"/>
            </a:endParaRPr>
          </a:p>
        </p:txBody>
      </p:sp>
      <p:sp>
        <p:nvSpPr>
          <p:cNvPr id="10" name="Content Placeholder 9">
            <a:extLst>
              <a:ext uri="{FF2B5EF4-FFF2-40B4-BE49-F238E27FC236}">
                <a16:creationId xmlns:a16="http://schemas.microsoft.com/office/drawing/2014/main" id="{610DE8CE-17A9-4BC9-9962-16749EEBA84B}"/>
              </a:ext>
            </a:extLst>
          </p:cNvPr>
          <p:cNvSpPr>
            <a:spLocks noGrp="1"/>
          </p:cNvSpPr>
          <p:nvPr>
            <p:ph idx="1"/>
          </p:nvPr>
        </p:nvSpPr>
        <p:spPr>
          <a:xfrm>
            <a:off x="6476999" y="2117364"/>
            <a:ext cx="4686301" cy="3588491"/>
          </a:xfrm>
        </p:spPr>
        <p:txBody>
          <a:bodyPr vert="horz" lIns="91440" tIns="45720" rIns="91440" bIns="45720" rtlCol="0">
            <a:normAutofit fontScale="92500" lnSpcReduction="10000"/>
          </a:bodyPr>
          <a:lstStyle/>
          <a:p>
            <a:pPr algn="just"/>
            <a:r>
              <a:rPr lang="en-US" sz="1700" dirty="0">
                <a:solidFill>
                  <a:schemeClr val="tx1"/>
                </a:solidFill>
              </a:rPr>
              <a:t>Comedy, Travel &amp; Events, Travel &amp; Events and </a:t>
            </a:r>
            <a:r>
              <a:rPr lang="en-US" sz="1700" dirty="0" err="1">
                <a:solidFill>
                  <a:schemeClr val="tx1"/>
                </a:solidFill>
              </a:rPr>
              <a:t>Howto</a:t>
            </a:r>
            <a:r>
              <a:rPr lang="en-US" sz="1700" dirty="0">
                <a:solidFill>
                  <a:schemeClr val="tx1"/>
                </a:solidFill>
              </a:rPr>
              <a:t> and Style are the categories with the highest  likes/views rate </a:t>
            </a:r>
          </a:p>
          <a:p>
            <a:pPr algn="just"/>
            <a:endParaRPr lang="en-US" sz="1700" dirty="0">
              <a:solidFill>
                <a:schemeClr val="tx1"/>
              </a:solidFill>
            </a:endParaRPr>
          </a:p>
          <a:p>
            <a:pPr algn="just"/>
            <a:r>
              <a:rPr lang="en-US" sz="1700" dirty="0">
                <a:solidFill>
                  <a:schemeClr val="tx1"/>
                </a:solidFill>
              </a:rPr>
              <a:t>Travel and Events and News and Politics categories are right skewed in term of like ratio</a:t>
            </a:r>
          </a:p>
          <a:p>
            <a:pPr algn="just"/>
            <a:endParaRPr lang="en-US" sz="1700" dirty="0">
              <a:solidFill>
                <a:schemeClr val="tx1"/>
              </a:solidFill>
            </a:endParaRPr>
          </a:p>
          <a:p>
            <a:pPr algn="just"/>
            <a:r>
              <a:rPr lang="en-US" sz="1700" dirty="0">
                <a:solidFill>
                  <a:schemeClr val="tx1"/>
                </a:solidFill>
              </a:rPr>
              <a:t>Gaming, News &amp; Politics, Travel and Events and Education are the categories with the higher comment to views ratio </a:t>
            </a:r>
          </a:p>
          <a:p>
            <a:pPr algn="just"/>
            <a:endParaRPr lang="en-US" sz="1700" dirty="0">
              <a:solidFill>
                <a:schemeClr val="tx1"/>
              </a:solidFill>
            </a:endParaRPr>
          </a:p>
          <a:p>
            <a:pPr algn="just"/>
            <a:r>
              <a:rPr lang="en-US" sz="1700" dirty="0">
                <a:solidFill>
                  <a:schemeClr val="tx1"/>
                </a:solidFill>
              </a:rPr>
              <a:t>News &amp; Politics, Travel and Events and Education are highly right skewed in comment rate </a:t>
            </a:r>
          </a:p>
          <a:p>
            <a:pPr algn="just"/>
            <a:endParaRPr lang="en-US" sz="1500" dirty="0">
              <a:solidFill>
                <a:schemeClr val="tx1"/>
              </a:solidFill>
              <a:latin typeface="+mn-lt"/>
              <a:cs typeface="+mn-cs"/>
            </a:endParaRPr>
          </a:p>
        </p:txBody>
      </p:sp>
    </p:spTree>
    <p:extLst>
      <p:ext uri="{BB962C8B-B14F-4D97-AF65-F5344CB8AC3E}">
        <p14:creationId xmlns:p14="http://schemas.microsoft.com/office/powerpoint/2010/main" val="326146506"/>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Content Placeholder 3">
            <a:extLst>
              <a:ext uri="{FF2B5EF4-FFF2-40B4-BE49-F238E27FC236}">
                <a16:creationId xmlns:a16="http://schemas.microsoft.com/office/drawing/2014/main" id="{B4A1A1EA-82C8-4EA2-86FD-77CA7343909D}"/>
              </a:ext>
            </a:extLst>
          </p:cNvPr>
          <p:cNvPicPr>
            <a:picLocks noChangeAspect="1"/>
          </p:cNvPicPr>
          <p:nvPr/>
        </p:nvPicPr>
        <p:blipFill rotWithShape="1">
          <a:blip r:embed="rId2"/>
          <a:srcRect l="838" r="8567" b="1"/>
          <a:stretch/>
        </p:blipFill>
        <p:spPr>
          <a:xfrm>
            <a:off x="0" y="0"/>
            <a:ext cx="12182474" cy="6857990"/>
          </a:xfrm>
          <a:prstGeom prst="rect">
            <a:avLst/>
          </a:prstGeom>
        </p:spPr>
      </p:pic>
      <p:sp>
        <p:nvSpPr>
          <p:cNvPr id="22" name="Rectangle 21">
            <a:extLst>
              <a:ext uri="{FF2B5EF4-FFF2-40B4-BE49-F238E27FC236}">
                <a16:creationId xmlns:a16="http://schemas.microsoft.com/office/drawing/2014/main" id="{96EEF187-8434-4B76-BE40-006EEBB263C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2352" cy="6858000"/>
          </a:xfrm>
          <a:prstGeom prst="rect">
            <a:avLst/>
          </a:prstGeom>
          <a:solidFill>
            <a:schemeClr val="bg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681CD866-52B5-4280-A92B-56BDFD1E9A1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2352" y="0"/>
            <a:ext cx="6089647" cy="6858000"/>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0731622B-37D9-4437-854F-A0546A6394F5}"/>
              </a:ext>
            </a:extLst>
          </p:cNvPr>
          <p:cNvPicPr>
            <a:picLocks noChangeAspect="1"/>
          </p:cNvPicPr>
          <p:nvPr/>
        </p:nvPicPr>
        <p:blipFill rotWithShape="1">
          <a:blip r:embed="rId3"/>
          <a:srcRect l="19065" r="32047" b="-1"/>
          <a:stretch/>
        </p:blipFill>
        <p:spPr>
          <a:xfrm>
            <a:off x="6742641" y="643466"/>
            <a:ext cx="2312987" cy="2377440"/>
          </a:xfrm>
          <a:prstGeom prst="rect">
            <a:avLst/>
          </a:prstGeom>
        </p:spPr>
      </p:pic>
      <p:pic>
        <p:nvPicPr>
          <p:cNvPr id="6" name="Picture 5">
            <a:extLst>
              <a:ext uri="{FF2B5EF4-FFF2-40B4-BE49-F238E27FC236}">
                <a16:creationId xmlns:a16="http://schemas.microsoft.com/office/drawing/2014/main" id="{60F26E50-1BC3-445B-AA9B-7201EEB546BE}"/>
              </a:ext>
            </a:extLst>
          </p:cNvPr>
          <p:cNvPicPr>
            <a:picLocks noChangeAspect="1"/>
          </p:cNvPicPr>
          <p:nvPr/>
        </p:nvPicPr>
        <p:blipFill rotWithShape="1">
          <a:blip r:embed="rId4"/>
          <a:srcRect l="18368" r="32711" b="3"/>
          <a:stretch/>
        </p:blipFill>
        <p:spPr>
          <a:xfrm>
            <a:off x="9216507" y="643468"/>
            <a:ext cx="2312987" cy="2375756"/>
          </a:xfrm>
          <a:prstGeom prst="rect">
            <a:avLst/>
          </a:prstGeom>
        </p:spPr>
      </p:pic>
      <p:sp>
        <p:nvSpPr>
          <p:cNvPr id="2" name="Title 1">
            <a:extLst>
              <a:ext uri="{FF2B5EF4-FFF2-40B4-BE49-F238E27FC236}">
                <a16:creationId xmlns:a16="http://schemas.microsoft.com/office/drawing/2014/main" id="{372BB128-FEE3-498E-A853-E0B85642FD84}"/>
              </a:ext>
            </a:extLst>
          </p:cNvPr>
          <p:cNvSpPr>
            <a:spLocks noGrp="1"/>
          </p:cNvSpPr>
          <p:nvPr>
            <p:ph type="title"/>
          </p:nvPr>
        </p:nvSpPr>
        <p:spPr>
          <a:xfrm>
            <a:off x="88789" y="452630"/>
            <a:ext cx="6000872" cy="1198615"/>
          </a:xfrm>
        </p:spPr>
        <p:txBody>
          <a:bodyPr vert="horz" lIns="91440" tIns="45720" rIns="91440" bIns="45720" rtlCol="0" anchor="ctr">
            <a:normAutofit/>
          </a:bodyPr>
          <a:lstStyle/>
          <a:p>
            <a:pPr algn="ctr"/>
            <a:r>
              <a:rPr lang="en-US" dirty="0"/>
              <a:t>Engagement Rates FR, DE, CA</a:t>
            </a:r>
            <a:r>
              <a:rPr lang="en-US" dirty="0">
                <a:solidFill>
                  <a:schemeClr val="tx1"/>
                </a:solidFill>
                <a:latin typeface="Segoe UI Semilight" panose="020B0402040204020203" pitchFamily="34" charset="0"/>
                <a:ea typeface="+mn-ea"/>
                <a:cs typeface="Segoe UI Semilight" panose="020B0402040204020203" pitchFamily="34" charset="0"/>
              </a:rPr>
              <a:t> </a:t>
            </a:r>
          </a:p>
        </p:txBody>
      </p:sp>
      <p:sp>
        <p:nvSpPr>
          <p:cNvPr id="11" name="Content Placeholder 10">
            <a:extLst>
              <a:ext uri="{FF2B5EF4-FFF2-40B4-BE49-F238E27FC236}">
                <a16:creationId xmlns:a16="http://schemas.microsoft.com/office/drawing/2014/main" id="{9166D0CE-CF66-4590-A3D8-7354A5F23EA8}"/>
              </a:ext>
            </a:extLst>
          </p:cNvPr>
          <p:cNvSpPr>
            <a:spLocks noGrp="1"/>
          </p:cNvSpPr>
          <p:nvPr>
            <p:ph idx="1"/>
          </p:nvPr>
        </p:nvSpPr>
        <p:spPr>
          <a:xfrm>
            <a:off x="6742640" y="3429000"/>
            <a:ext cx="4796367" cy="2622808"/>
          </a:xfrm>
        </p:spPr>
        <p:txBody>
          <a:bodyPr vert="horz" lIns="91440" tIns="45720" rIns="91440" bIns="45720" rtlCol="0" anchor="ctr">
            <a:normAutofit/>
          </a:bodyPr>
          <a:lstStyle/>
          <a:p>
            <a:pPr algn="just"/>
            <a:r>
              <a:rPr lang="en-US" sz="1700" dirty="0">
                <a:solidFill>
                  <a:schemeClr val="tx1"/>
                </a:solidFill>
              </a:rPr>
              <a:t>Pets and animals is the category with the highest likes rate for France</a:t>
            </a:r>
          </a:p>
          <a:p>
            <a:endParaRPr lang="en-US" sz="1700" dirty="0">
              <a:solidFill>
                <a:schemeClr val="tx1"/>
              </a:solidFill>
            </a:endParaRPr>
          </a:p>
          <a:p>
            <a:pPr algn="just"/>
            <a:r>
              <a:rPr lang="en-US" sz="1700" dirty="0">
                <a:solidFill>
                  <a:schemeClr val="tx1"/>
                </a:solidFill>
              </a:rPr>
              <a:t>Pets and animals and Sports are highly right skewed for Pets &amp; Animals and Science &amp; Technology are highly right skewed for Canada</a:t>
            </a:r>
          </a:p>
          <a:p>
            <a:pPr algn="just"/>
            <a:endParaRPr lang="en-US" sz="1700" dirty="0">
              <a:solidFill>
                <a:schemeClr val="tx1"/>
              </a:solidFill>
            </a:endParaRPr>
          </a:p>
          <a:p>
            <a:pPr algn="just"/>
            <a:r>
              <a:rPr lang="en-US" sz="1700" dirty="0">
                <a:solidFill>
                  <a:schemeClr val="tx1"/>
                </a:solidFill>
              </a:rPr>
              <a:t>Trailers category  likes rate for Germany is zero </a:t>
            </a:r>
          </a:p>
          <a:p>
            <a:endParaRPr lang="en-US" sz="1700" dirty="0">
              <a:solidFill>
                <a:schemeClr val="tx1"/>
              </a:solidFill>
            </a:endParaRPr>
          </a:p>
        </p:txBody>
      </p:sp>
    </p:spTree>
    <p:extLst>
      <p:ext uri="{BB962C8B-B14F-4D97-AF65-F5344CB8AC3E}">
        <p14:creationId xmlns:p14="http://schemas.microsoft.com/office/powerpoint/2010/main" val="87834718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54" name="Straight Arrow Connector 191">
            <a:extLst>
              <a:ext uri="{FF2B5EF4-FFF2-40B4-BE49-F238E27FC236}">
                <a16:creationId xmlns:a16="http://schemas.microsoft.com/office/drawing/2014/main" id="{E4A809D5-3600-46D4-A466-67F2349A54F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2052" name="Picture 4" descr="Image result for trending youtube">
            <a:extLst>
              <a:ext uri="{FF2B5EF4-FFF2-40B4-BE49-F238E27FC236}">
                <a16:creationId xmlns:a16="http://schemas.microsoft.com/office/drawing/2014/main" id="{CF96B772-3137-4A3C-8BBA-552D95415EC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452" r="29767"/>
          <a:stretch/>
        </p:blipFill>
        <p:spPr bwMode="auto">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15B6180-C42C-41FC-8436-5AC6FC7CC0FE}"/>
              </a:ext>
            </a:extLst>
          </p:cNvPr>
          <p:cNvSpPr>
            <a:spLocks noGrp="1"/>
          </p:cNvSpPr>
          <p:nvPr>
            <p:ph type="title"/>
          </p:nvPr>
        </p:nvSpPr>
        <p:spPr>
          <a:xfrm>
            <a:off x="758735" y="169817"/>
            <a:ext cx="5120114" cy="1692794"/>
          </a:xfrm>
        </p:spPr>
        <p:txBody>
          <a:bodyPr vert="horz" lIns="91440" tIns="45720" rIns="91440" bIns="45720" rtlCol="0" anchor="ctr">
            <a:normAutofit/>
          </a:bodyPr>
          <a:lstStyle/>
          <a:p>
            <a:r>
              <a:rPr lang="en-US" sz="4000" dirty="0"/>
              <a:t>Key Facts </a:t>
            </a:r>
          </a:p>
        </p:txBody>
      </p:sp>
      <p:sp>
        <p:nvSpPr>
          <p:cNvPr id="3" name="Content Placeholder 2">
            <a:extLst>
              <a:ext uri="{FF2B5EF4-FFF2-40B4-BE49-F238E27FC236}">
                <a16:creationId xmlns:a16="http://schemas.microsoft.com/office/drawing/2014/main" id="{A7A1098A-FC58-46CB-85FF-DF43D85CB4EF}"/>
              </a:ext>
            </a:extLst>
          </p:cNvPr>
          <p:cNvSpPr>
            <a:spLocks noGrp="1"/>
          </p:cNvSpPr>
          <p:nvPr>
            <p:ph idx="1"/>
          </p:nvPr>
        </p:nvSpPr>
        <p:spPr>
          <a:xfrm>
            <a:off x="689340" y="1739455"/>
            <a:ext cx="5189509" cy="4004844"/>
          </a:xfrm>
          <a:solidFill>
            <a:schemeClr val="bg1"/>
          </a:solidFill>
        </p:spPr>
        <p:txBody>
          <a:bodyPr vert="horz" lIns="91440" tIns="45720" rIns="91440" bIns="45720" rtlCol="0">
            <a:normAutofit/>
          </a:bodyPr>
          <a:lstStyle/>
          <a:p>
            <a:pPr marL="0" algn="just"/>
            <a:r>
              <a:rPr lang="en-US" dirty="0">
                <a:solidFill>
                  <a:schemeClr val="tx1"/>
                </a:solidFill>
              </a:rPr>
              <a:t>Although the most viewed videos were initially viral videos the most viewed videos were increasingly related to music videos. In fact, since recently every video that has reached the top of the "most viewed YouTube videos" list has been a music video. Although the most viewed videos are no longer listed on the site, reaching the top of the list is still considered a tremendous feat. YouTube maintains a list of the top trending videos on the platform. </a:t>
            </a:r>
          </a:p>
          <a:p>
            <a:pPr marL="0" algn="just"/>
            <a:r>
              <a:rPr lang="en-US" dirty="0">
                <a:solidFill>
                  <a:schemeClr val="tx1"/>
                </a:solidFill>
              </a:rPr>
              <a:t>According to Variety magazine, “To determine the year’s top-trending videos, YouTube uses a combination of factors including measuring users interactions (number of views, shares, comments and likes). Note that they’re not the most-viewed videos overall for the calendar year”. Top performers on the YouTube trending list are music videos (such as the famously virile “</a:t>
            </a:r>
            <a:r>
              <a:rPr lang="en-US" dirty="0" err="1">
                <a:solidFill>
                  <a:schemeClr val="tx1"/>
                </a:solidFill>
              </a:rPr>
              <a:t>Gangam</a:t>
            </a:r>
            <a:r>
              <a:rPr lang="en-US" dirty="0">
                <a:solidFill>
                  <a:schemeClr val="tx1"/>
                </a:solidFill>
              </a:rPr>
              <a:t> Style”), celebrity and/or reality TV performances, and the random dude-with-a-camera viral videos that YouTube is well-known for.</a:t>
            </a:r>
          </a:p>
        </p:txBody>
      </p:sp>
    </p:spTree>
    <p:extLst>
      <p:ext uri="{BB962C8B-B14F-4D97-AF65-F5344CB8AC3E}">
        <p14:creationId xmlns:p14="http://schemas.microsoft.com/office/powerpoint/2010/main" val="17132781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46FC0-F54B-4635-916E-25DC0D50BB9D}"/>
              </a:ext>
            </a:extLst>
          </p:cNvPr>
          <p:cNvSpPr>
            <a:spLocks noGrp="1"/>
          </p:cNvSpPr>
          <p:nvPr>
            <p:ph type="title"/>
          </p:nvPr>
        </p:nvSpPr>
        <p:spPr/>
        <p:txBody>
          <a:bodyPr/>
          <a:lstStyle/>
          <a:p>
            <a:r>
              <a:rPr lang="en-US" dirty="0"/>
              <a:t>K- means Clustering </a:t>
            </a:r>
            <a:endParaRPr lang="en-CH" dirty="0"/>
          </a:p>
        </p:txBody>
      </p:sp>
      <p:pic>
        <p:nvPicPr>
          <p:cNvPr id="4" name="Content Placeholder 3">
            <a:extLst>
              <a:ext uri="{FF2B5EF4-FFF2-40B4-BE49-F238E27FC236}">
                <a16:creationId xmlns:a16="http://schemas.microsoft.com/office/drawing/2014/main" id="{26581344-564B-498A-9897-8DD1993DAA28}"/>
              </a:ext>
            </a:extLst>
          </p:cNvPr>
          <p:cNvPicPr>
            <a:picLocks noGrp="1"/>
          </p:cNvPicPr>
          <p:nvPr>
            <p:ph idx="1"/>
          </p:nvPr>
        </p:nvPicPr>
        <p:blipFill>
          <a:blip r:embed="rId2"/>
          <a:stretch>
            <a:fillRect/>
          </a:stretch>
        </p:blipFill>
        <p:spPr>
          <a:xfrm>
            <a:off x="6172200" y="1949609"/>
            <a:ext cx="4592002" cy="3276600"/>
          </a:xfrm>
          <a:prstGeom prst="rect">
            <a:avLst/>
          </a:prstGeom>
        </p:spPr>
      </p:pic>
      <p:sp>
        <p:nvSpPr>
          <p:cNvPr id="6" name="Content Placeholder 8">
            <a:extLst>
              <a:ext uri="{FF2B5EF4-FFF2-40B4-BE49-F238E27FC236}">
                <a16:creationId xmlns:a16="http://schemas.microsoft.com/office/drawing/2014/main" id="{B9BFC5D3-304F-4B72-A7D2-64F2A94984F2}"/>
              </a:ext>
            </a:extLst>
          </p:cNvPr>
          <p:cNvSpPr txBox="1">
            <a:spLocks/>
          </p:cNvSpPr>
          <p:nvPr/>
        </p:nvSpPr>
        <p:spPr>
          <a:xfrm>
            <a:off x="834260" y="1997067"/>
            <a:ext cx="5185541" cy="318168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baseline="0">
                <a:solidFill>
                  <a:srgbClr val="595959"/>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tx1"/>
                </a:solidFill>
              </a:rPr>
              <a:t>Optimal number of clusters :7</a:t>
            </a:r>
          </a:p>
          <a:p>
            <a:r>
              <a:rPr lang="en-US" sz="1800" dirty="0">
                <a:solidFill>
                  <a:schemeClr val="tx1"/>
                </a:solidFill>
              </a:rPr>
              <a:t>Characteristics of the high views cluster videos are  long titles, titles with numbers, titles with high percentage of capital letters</a:t>
            </a:r>
          </a:p>
          <a:p>
            <a:r>
              <a:rPr lang="en-US" sz="1800" dirty="0">
                <a:solidFill>
                  <a:schemeClr val="tx1"/>
                </a:solidFill>
              </a:rPr>
              <a:t>The cluster with the higher like rate over indexes with education, gaming and how to &amp; style categories. </a:t>
            </a:r>
            <a:endParaRPr lang="en-CH" sz="1800" dirty="0">
              <a:solidFill>
                <a:schemeClr val="tx1"/>
              </a:solidFill>
            </a:endParaRPr>
          </a:p>
          <a:p>
            <a:r>
              <a:rPr lang="en-US" sz="1800" dirty="0">
                <a:solidFill>
                  <a:schemeClr val="tx1"/>
                </a:solidFill>
              </a:rPr>
              <a:t>The cluster with the least number of views over indexes on the autos and vehicles, spots, news and politics and people and blogs.</a:t>
            </a:r>
            <a:endParaRPr lang="en-CH" sz="1800" dirty="0">
              <a:solidFill>
                <a:schemeClr val="tx1"/>
              </a:solidFill>
            </a:endParaRPr>
          </a:p>
          <a:p>
            <a:endParaRPr lang="en-US" sz="1800" dirty="0">
              <a:solidFill>
                <a:schemeClr val="tx1"/>
              </a:solidFill>
            </a:endParaRPr>
          </a:p>
        </p:txBody>
      </p:sp>
    </p:spTree>
    <p:extLst>
      <p:ext uri="{BB962C8B-B14F-4D97-AF65-F5344CB8AC3E}">
        <p14:creationId xmlns:p14="http://schemas.microsoft.com/office/powerpoint/2010/main" val="313062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B8445-7005-4043-86D4-9410AD2F5054}"/>
              </a:ext>
            </a:extLst>
          </p:cNvPr>
          <p:cNvSpPr>
            <a:spLocks noGrp="1"/>
          </p:cNvSpPr>
          <p:nvPr>
            <p:ph type="title"/>
          </p:nvPr>
        </p:nvSpPr>
        <p:spPr>
          <a:xfrm>
            <a:off x="975774" y="299169"/>
            <a:ext cx="10515600" cy="822263"/>
          </a:xfrm>
        </p:spPr>
        <p:txBody>
          <a:bodyPr>
            <a:normAutofit/>
          </a:bodyPr>
          <a:lstStyle/>
          <a:p>
            <a:r>
              <a:rPr lang="en-US" sz="4000" dirty="0"/>
              <a:t>Inspiration</a:t>
            </a:r>
            <a:r>
              <a:rPr lang="en-US" b="1" dirty="0"/>
              <a:t> - </a:t>
            </a:r>
            <a:r>
              <a:rPr lang="en-US" sz="4000" dirty="0"/>
              <a:t>Goal</a:t>
            </a:r>
            <a:endParaRPr lang="en-CH" dirty="0"/>
          </a:p>
        </p:txBody>
      </p:sp>
      <p:sp>
        <p:nvSpPr>
          <p:cNvPr id="3" name="Content Placeholder 2">
            <a:extLst>
              <a:ext uri="{FF2B5EF4-FFF2-40B4-BE49-F238E27FC236}">
                <a16:creationId xmlns:a16="http://schemas.microsoft.com/office/drawing/2014/main" id="{50045CF5-A13E-4EFB-B7B6-8EEB9C7FBCFE}"/>
              </a:ext>
            </a:extLst>
          </p:cNvPr>
          <p:cNvSpPr>
            <a:spLocks noGrp="1"/>
          </p:cNvSpPr>
          <p:nvPr>
            <p:ph idx="1"/>
          </p:nvPr>
        </p:nvSpPr>
        <p:spPr/>
        <p:txBody>
          <a:bodyPr/>
          <a:lstStyle/>
          <a:p>
            <a:pPr marL="0" indent="0">
              <a:buNone/>
            </a:pPr>
            <a:r>
              <a:rPr lang="en-US" dirty="0"/>
              <a:t>Possible uses for this dataset include:</a:t>
            </a:r>
          </a:p>
          <a:p>
            <a:endParaRPr lang="en-US" dirty="0"/>
          </a:p>
          <a:p>
            <a:r>
              <a:rPr lang="en-US" dirty="0"/>
              <a:t>Sentiment analysis in a variety of forms.</a:t>
            </a:r>
          </a:p>
          <a:p>
            <a:r>
              <a:rPr lang="en-US" dirty="0"/>
              <a:t>Analyze how the users are engaging over time.</a:t>
            </a:r>
          </a:p>
          <a:p>
            <a:r>
              <a:rPr lang="en-US" dirty="0"/>
              <a:t>Highlight differences between countries.</a:t>
            </a:r>
          </a:p>
          <a:p>
            <a:r>
              <a:rPr lang="en-US" dirty="0"/>
              <a:t>Per category analysis of videos and user engagement.</a:t>
            </a:r>
          </a:p>
          <a:p>
            <a:r>
              <a:rPr lang="en-US" dirty="0"/>
              <a:t>Investigate if there is correlation between countries in trending videos.</a:t>
            </a:r>
          </a:p>
          <a:p>
            <a:r>
              <a:rPr lang="en-US" dirty="0"/>
              <a:t>Distribution and normality check of key metrics </a:t>
            </a:r>
          </a:p>
          <a:p>
            <a:r>
              <a:rPr lang="en-US" dirty="0"/>
              <a:t>Categorizing YouTube videos based on their comments.</a:t>
            </a:r>
          </a:p>
          <a:p>
            <a:r>
              <a:rPr lang="en-US" dirty="0"/>
              <a:t>Training ML algorithms to generate predictions.</a:t>
            </a:r>
          </a:p>
          <a:p>
            <a:r>
              <a:rPr lang="en-US" dirty="0"/>
              <a:t>Analyzing what factors affect how popular a YouTube video will be.</a:t>
            </a:r>
          </a:p>
          <a:p>
            <a:endParaRPr lang="en-US" dirty="0"/>
          </a:p>
          <a:p>
            <a:endParaRPr lang="en-CH" dirty="0"/>
          </a:p>
        </p:txBody>
      </p:sp>
    </p:spTree>
    <p:extLst>
      <p:ext uri="{BB962C8B-B14F-4D97-AF65-F5344CB8AC3E}">
        <p14:creationId xmlns:p14="http://schemas.microsoft.com/office/powerpoint/2010/main" val="3157293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9A309A7-1751-4ABE-A3C1-EEC40366AD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967D8EB6-EAE1-4F9C-B398-83321E2872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307C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data sets">
            <a:extLst>
              <a:ext uri="{FF2B5EF4-FFF2-40B4-BE49-F238E27FC236}">
                <a16:creationId xmlns:a16="http://schemas.microsoft.com/office/drawing/2014/main" id="{D5E94441-4349-40BB-87FC-454926A385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1435" y="2857501"/>
            <a:ext cx="1248101" cy="114299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185DB1F-1BBB-4925-A9BB-04577C038D07}"/>
              </a:ext>
            </a:extLst>
          </p:cNvPr>
          <p:cNvSpPr>
            <a:spLocks noGrp="1"/>
          </p:cNvSpPr>
          <p:nvPr>
            <p:ph type="title"/>
          </p:nvPr>
        </p:nvSpPr>
        <p:spPr>
          <a:xfrm>
            <a:off x="1136429" y="245824"/>
            <a:ext cx="7474172" cy="1325563"/>
          </a:xfrm>
        </p:spPr>
        <p:txBody>
          <a:bodyPr vert="horz" lIns="91440" tIns="45720" rIns="91440" bIns="45720" rtlCol="0" anchor="ctr">
            <a:normAutofit/>
          </a:bodyPr>
          <a:lstStyle/>
          <a:p>
            <a:r>
              <a:rPr lang="en-US" sz="4000" dirty="0"/>
              <a:t>Analysis – The Datasets</a:t>
            </a:r>
          </a:p>
        </p:txBody>
      </p:sp>
      <p:sp>
        <p:nvSpPr>
          <p:cNvPr id="3" name="Content Placeholder 2">
            <a:extLst>
              <a:ext uri="{FF2B5EF4-FFF2-40B4-BE49-F238E27FC236}">
                <a16:creationId xmlns:a16="http://schemas.microsoft.com/office/drawing/2014/main" id="{2C0D0508-06AD-423B-ABEC-A0F459365EFE}"/>
              </a:ext>
            </a:extLst>
          </p:cNvPr>
          <p:cNvSpPr>
            <a:spLocks noGrp="1"/>
          </p:cNvSpPr>
          <p:nvPr>
            <p:ph idx="1"/>
          </p:nvPr>
        </p:nvSpPr>
        <p:spPr>
          <a:xfrm>
            <a:off x="1136429" y="1651247"/>
            <a:ext cx="6467867" cy="4077539"/>
          </a:xfrm>
        </p:spPr>
        <p:txBody>
          <a:bodyPr vert="horz" lIns="91440" tIns="45720" rIns="91440" bIns="45720" rtlCol="0" anchor="ctr">
            <a:normAutofit/>
          </a:bodyPr>
          <a:lstStyle/>
          <a:p>
            <a:pPr marL="0" indent="0" algn="just">
              <a:buNone/>
            </a:pPr>
            <a:r>
              <a:rPr lang="en-US" dirty="0"/>
              <a:t>2 datasets will be used for the purpose of this project, 2 sets of five files csv and JSON. </a:t>
            </a:r>
          </a:p>
          <a:p>
            <a:pPr marL="0" algn="just"/>
            <a:r>
              <a:rPr lang="en-US" dirty="0"/>
              <a:t>One of the datasets used is a daily record of the top trending YouTube videos. The dataset includes several months of data on daily trending YouTube videos. Data is included for the US, GB, DE, CA, and FR regions (USA, Great Britain, Germany, Canada, and France, respectively), with up to 200 listed trending videos per day. Each region’s data is in a separate file. Data includes the video title, channel title, publish time, tags, views, likes and dislikes, description, and comment count.</a:t>
            </a:r>
          </a:p>
          <a:p>
            <a:pPr marL="0" algn="just"/>
            <a:r>
              <a:rPr lang="en-US" dirty="0"/>
              <a:t>The second data set (JSON files) includes a </a:t>
            </a:r>
            <a:r>
              <a:rPr lang="en-US" dirty="0" err="1"/>
              <a:t>category_id</a:t>
            </a:r>
            <a:r>
              <a:rPr lang="en-US" dirty="0"/>
              <a:t> field and varies between regions.  One such file is included for each of the five regions in the dataset.  This dataset is much smaller than the first data set with the videos, it contains just tree columns and 156 rows </a:t>
            </a:r>
          </a:p>
          <a:p>
            <a:pPr algn="just"/>
            <a:endParaRPr lang="en-US" sz="1500" dirty="0">
              <a:solidFill>
                <a:schemeClr val="tx1"/>
              </a:solidFill>
              <a:latin typeface="+mn-lt"/>
              <a:cs typeface="+mn-cs"/>
            </a:endParaRPr>
          </a:p>
        </p:txBody>
      </p:sp>
    </p:spTree>
    <p:extLst>
      <p:ext uri="{BB962C8B-B14F-4D97-AF65-F5344CB8AC3E}">
        <p14:creationId xmlns:p14="http://schemas.microsoft.com/office/powerpoint/2010/main" val="2184036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E2581-BB4B-4FE0-8E29-7A6F29EBB141}"/>
              </a:ext>
            </a:extLst>
          </p:cNvPr>
          <p:cNvSpPr>
            <a:spLocks noGrp="1"/>
          </p:cNvSpPr>
          <p:nvPr>
            <p:ph type="title"/>
          </p:nvPr>
        </p:nvSpPr>
        <p:spPr/>
        <p:txBody>
          <a:bodyPr/>
          <a:lstStyle/>
          <a:p>
            <a:r>
              <a:rPr lang="en-US" dirty="0"/>
              <a:t>Datasets - The headers</a:t>
            </a:r>
            <a:endParaRPr lang="en-CH" dirty="0"/>
          </a:p>
        </p:txBody>
      </p:sp>
      <p:sp>
        <p:nvSpPr>
          <p:cNvPr id="3" name="Content Placeholder 2">
            <a:extLst>
              <a:ext uri="{FF2B5EF4-FFF2-40B4-BE49-F238E27FC236}">
                <a16:creationId xmlns:a16="http://schemas.microsoft.com/office/drawing/2014/main" id="{29C1702A-B80C-4A1A-93C7-59887DE617A2}"/>
              </a:ext>
            </a:extLst>
          </p:cNvPr>
          <p:cNvSpPr>
            <a:spLocks noGrp="1"/>
          </p:cNvSpPr>
          <p:nvPr>
            <p:ph idx="1"/>
          </p:nvPr>
        </p:nvSpPr>
        <p:spPr>
          <a:xfrm>
            <a:off x="838200" y="1411550"/>
            <a:ext cx="10515600" cy="5149048"/>
          </a:xfrm>
        </p:spPr>
        <p:txBody>
          <a:bodyPr>
            <a:normAutofit fontScale="92500" lnSpcReduction="10000"/>
          </a:bodyPr>
          <a:lstStyle/>
          <a:p>
            <a:pPr marL="0" indent="0">
              <a:buNone/>
            </a:pPr>
            <a:r>
              <a:rPr lang="en-US" dirty="0"/>
              <a:t>The headers in the video files are:</a:t>
            </a:r>
          </a:p>
          <a:p>
            <a:r>
              <a:rPr lang="en-US" dirty="0"/>
              <a:t> </a:t>
            </a:r>
            <a:r>
              <a:rPr lang="en-US" dirty="0" err="1"/>
              <a:t>video_id</a:t>
            </a:r>
            <a:r>
              <a:rPr lang="en-US" dirty="0"/>
              <a:t> (Common id field to both comment and video csv files)</a:t>
            </a:r>
          </a:p>
          <a:p>
            <a:r>
              <a:rPr lang="en-US" dirty="0"/>
              <a:t> title</a:t>
            </a:r>
          </a:p>
          <a:p>
            <a:r>
              <a:rPr lang="en-US" dirty="0"/>
              <a:t> </a:t>
            </a:r>
            <a:r>
              <a:rPr lang="en-US" dirty="0" err="1"/>
              <a:t>channel_title</a:t>
            </a:r>
            <a:endParaRPr lang="en-US" dirty="0"/>
          </a:p>
          <a:p>
            <a:r>
              <a:rPr lang="en-US" dirty="0"/>
              <a:t> </a:t>
            </a:r>
            <a:r>
              <a:rPr lang="en-US" dirty="0" err="1"/>
              <a:t>category_id</a:t>
            </a:r>
            <a:r>
              <a:rPr lang="en-US" dirty="0"/>
              <a:t> (Can be looked up using the included JSON files, but varies per region so use the appropriate JSON file for the CSV file's country)</a:t>
            </a:r>
          </a:p>
          <a:p>
            <a:r>
              <a:rPr lang="en-US" dirty="0"/>
              <a:t> tags (Separated by | character, [none] is displayed if there are no tags)</a:t>
            </a:r>
          </a:p>
          <a:p>
            <a:r>
              <a:rPr lang="en-US" dirty="0"/>
              <a:t> views</a:t>
            </a:r>
          </a:p>
          <a:p>
            <a:r>
              <a:rPr lang="en-US" dirty="0"/>
              <a:t> likes</a:t>
            </a:r>
          </a:p>
          <a:p>
            <a:r>
              <a:rPr lang="en-US" dirty="0"/>
              <a:t> dislikes</a:t>
            </a:r>
          </a:p>
          <a:p>
            <a:r>
              <a:rPr lang="en-US" dirty="0"/>
              <a:t> </a:t>
            </a:r>
            <a:r>
              <a:rPr lang="en-US" dirty="0" err="1"/>
              <a:t>thumbnail_link</a:t>
            </a:r>
            <a:endParaRPr lang="en-US" dirty="0"/>
          </a:p>
          <a:p>
            <a:r>
              <a:rPr lang="en-US" dirty="0"/>
              <a:t> date (Formatted like so: [day].[month])</a:t>
            </a:r>
          </a:p>
          <a:p>
            <a:endParaRPr lang="en-US" dirty="0"/>
          </a:p>
          <a:p>
            <a:pPr marL="0" indent="0">
              <a:buNone/>
            </a:pPr>
            <a:r>
              <a:rPr lang="en-US" dirty="0"/>
              <a:t>The headers in the comments file are:</a:t>
            </a:r>
          </a:p>
          <a:p>
            <a:r>
              <a:rPr lang="en-US" dirty="0"/>
              <a:t> </a:t>
            </a:r>
            <a:r>
              <a:rPr lang="en-US" dirty="0" err="1"/>
              <a:t>video_id</a:t>
            </a:r>
            <a:r>
              <a:rPr lang="en-US" dirty="0"/>
              <a:t> (Common id field to both comment and video csv files)</a:t>
            </a:r>
          </a:p>
          <a:p>
            <a:pPr marL="0" indent="0">
              <a:buNone/>
            </a:pPr>
            <a:r>
              <a:rPr lang="en-US" dirty="0"/>
              <a:t>•       </a:t>
            </a:r>
            <a:r>
              <a:rPr lang="en-US" dirty="0" err="1"/>
              <a:t>comment_text</a:t>
            </a:r>
            <a:endParaRPr lang="en-US" dirty="0"/>
          </a:p>
          <a:p>
            <a:pPr marL="0" indent="0">
              <a:buNone/>
            </a:pPr>
            <a:r>
              <a:rPr lang="en-US" dirty="0"/>
              <a:t>•       likes</a:t>
            </a:r>
          </a:p>
          <a:p>
            <a:pPr marL="0" indent="0">
              <a:buNone/>
            </a:pPr>
            <a:r>
              <a:rPr lang="en-US" dirty="0"/>
              <a:t>•       replies</a:t>
            </a:r>
          </a:p>
          <a:p>
            <a:endParaRPr lang="en-CH" dirty="0"/>
          </a:p>
        </p:txBody>
      </p:sp>
    </p:spTree>
    <p:extLst>
      <p:ext uri="{BB962C8B-B14F-4D97-AF65-F5344CB8AC3E}">
        <p14:creationId xmlns:p14="http://schemas.microsoft.com/office/powerpoint/2010/main" val="982284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D1B12-8695-4295-8524-2E1E447BAD0A}"/>
              </a:ext>
            </a:extLst>
          </p:cNvPr>
          <p:cNvSpPr>
            <a:spLocks noGrp="1"/>
          </p:cNvSpPr>
          <p:nvPr>
            <p:ph type="title"/>
          </p:nvPr>
        </p:nvSpPr>
        <p:spPr/>
        <p:txBody>
          <a:bodyPr/>
          <a:lstStyle/>
          <a:p>
            <a:r>
              <a:rPr lang="en-US" dirty="0"/>
              <a:t>Key Questions </a:t>
            </a:r>
            <a:endParaRPr lang="en-CH" dirty="0"/>
          </a:p>
        </p:txBody>
      </p:sp>
      <p:sp>
        <p:nvSpPr>
          <p:cNvPr id="3" name="Content Placeholder 2">
            <a:extLst>
              <a:ext uri="{FF2B5EF4-FFF2-40B4-BE49-F238E27FC236}">
                <a16:creationId xmlns:a16="http://schemas.microsoft.com/office/drawing/2014/main" id="{B4B8C2B1-4A8E-446D-B29E-4D56A189CA03}"/>
              </a:ext>
            </a:extLst>
          </p:cNvPr>
          <p:cNvSpPr>
            <a:spLocks noGrp="1"/>
          </p:cNvSpPr>
          <p:nvPr>
            <p:ph idx="1"/>
          </p:nvPr>
        </p:nvSpPr>
        <p:spPr/>
        <p:txBody>
          <a:bodyPr/>
          <a:lstStyle/>
          <a:p>
            <a:r>
              <a:rPr lang="en-US" dirty="0"/>
              <a:t>What makes a video at YouTube trending? </a:t>
            </a:r>
          </a:p>
          <a:p>
            <a:endParaRPr lang="en-US" dirty="0"/>
          </a:p>
          <a:p>
            <a:r>
              <a:rPr lang="en-US" dirty="0"/>
              <a:t>How are the users engaging over time? </a:t>
            </a:r>
          </a:p>
          <a:p>
            <a:endParaRPr lang="en-US" dirty="0"/>
          </a:p>
          <a:p>
            <a:r>
              <a:rPr lang="en-US" dirty="0"/>
              <a:t>Are there any differences among countries? </a:t>
            </a:r>
          </a:p>
          <a:p>
            <a:endParaRPr lang="en-US" dirty="0"/>
          </a:p>
          <a:p>
            <a:r>
              <a:rPr lang="en-US" dirty="0"/>
              <a:t>Is it possible that the performance of videos in one country affects other counties?</a:t>
            </a:r>
          </a:p>
          <a:p>
            <a:endParaRPr lang="en-US" dirty="0"/>
          </a:p>
          <a:p>
            <a:r>
              <a:rPr lang="en-US" dirty="0"/>
              <a:t> What factors affect how popular a YouTube video will be? </a:t>
            </a:r>
          </a:p>
          <a:p>
            <a:endParaRPr lang="en-US" dirty="0"/>
          </a:p>
          <a:p>
            <a:r>
              <a:rPr lang="en-US" dirty="0"/>
              <a:t>How do engagement metrics correlate to each other?</a:t>
            </a:r>
          </a:p>
          <a:p>
            <a:endParaRPr lang="en-CH" dirty="0"/>
          </a:p>
        </p:txBody>
      </p:sp>
    </p:spTree>
    <p:extLst>
      <p:ext uri="{BB962C8B-B14F-4D97-AF65-F5344CB8AC3E}">
        <p14:creationId xmlns:p14="http://schemas.microsoft.com/office/powerpoint/2010/main" val="3674693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53C08-350D-49D0-A862-097551C8EC66}"/>
              </a:ext>
            </a:extLst>
          </p:cNvPr>
          <p:cNvSpPr>
            <a:spLocks noGrp="1"/>
          </p:cNvSpPr>
          <p:nvPr>
            <p:ph type="title"/>
          </p:nvPr>
        </p:nvSpPr>
        <p:spPr>
          <a:xfrm>
            <a:off x="834260" y="462455"/>
            <a:ext cx="10515600" cy="822263"/>
          </a:xfrm>
        </p:spPr>
        <p:txBody>
          <a:bodyPr>
            <a:normAutofit fontScale="90000"/>
          </a:bodyPr>
          <a:lstStyle/>
          <a:p>
            <a:r>
              <a:rPr lang="en-US" sz="4000" dirty="0"/>
              <a:t>Data manipulation prosses</a:t>
            </a:r>
            <a:br>
              <a:rPr lang="en-US" b="1" dirty="0"/>
            </a:br>
            <a:endParaRPr lang="en-CH" dirty="0"/>
          </a:p>
        </p:txBody>
      </p:sp>
      <p:sp>
        <p:nvSpPr>
          <p:cNvPr id="3" name="Content Placeholder 2">
            <a:extLst>
              <a:ext uri="{FF2B5EF4-FFF2-40B4-BE49-F238E27FC236}">
                <a16:creationId xmlns:a16="http://schemas.microsoft.com/office/drawing/2014/main" id="{D3BEFF19-F3B8-47CB-A81D-3A8F979DE05B}"/>
              </a:ext>
            </a:extLst>
          </p:cNvPr>
          <p:cNvSpPr>
            <a:spLocks noGrp="1"/>
          </p:cNvSpPr>
          <p:nvPr>
            <p:ph idx="1"/>
          </p:nvPr>
        </p:nvSpPr>
        <p:spPr>
          <a:xfrm>
            <a:off x="834260" y="1615049"/>
            <a:ext cx="11052940" cy="4643707"/>
          </a:xfrm>
        </p:spPr>
        <p:txBody>
          <a:bodyPr>
            <a:normAutofit fontScale="92500" lnSpcReduction="20000"/>
          </a:bodyPr>
          <a:lstStyle/>
          <a:p>
            <a:pPr marL="0" indent="0">
              <a:buNone/>
            </a:pPr>
            <a:r>
              <a:rPr lang="en-US" b="1" dirty="0"/>
              <a:t>Merging the data-sets</a:t>
            </a:r>
            <a:r>
              <a:rPr lang="en-US" b="1" dirty="0">
                <a:hlinkClick r:id="rId3"/>
              </a:rPr>
              <a:t>¶</a:t>
            </a:r>
            <a:endParaRPr lang="en-US" b="1" dirty="0"/>
          </a:p>
          <a:p>
            <a:pPr marL="0" indent="0">
              <a:buNone/>
            </a:pPr>
            <a:r>
              <a:rPr lang="en-US" dirty="0"/>
              <a:t>To create the full dataset the region’s data where uploaded and merged in one data frame. The files with the category information were uploaded and merged into another data set. The category id and category name where stored in a data frame the elements of witch were dictionaries. The column instead of pandas series where </a:t>
            </a:r>
            <a:r>
              <a:rPr lang="en-US" dirty="0" err="1"/>
              <a:t>iteritems</a:t>
            </a:r>
            <a:r>
              <a:rPr lang="en-US" dirty="0"/>
              <a:t>. As a result there were problems to treat the data since there was not a typical pandas series. Below you can have a look of the category table. </a:t>
            </a:r>
          </a:p>
          <a:p>
            <a:pPr marL="0" indent="0">
              <a:buNone/>
            </a:pPr>
            <a:r>
              <a:rPr lang="en-US" dirty="0"/>
              <a:t>After merging the two datasets the final data set created contains 142,000 rows and 30 columns</a:t>
            </a:r>
          </a:p>
          <a:p>
            <a:pPr marL="0" indent="0">
              <a:buNone/>
            </a:pPr>
            <a:endParaRPr lang="en-US" dirty="0"/>
          </a:p>
          <a:p>
            <a:pPr marL="0" indent="0">
              <a:buNone/>
            </a:pPr>
            <a:endParaRPr lang="en-US" dirty="0"/>
          </a:p>
          <a:p>
            <a:pPr marL="0" indent="0">
              <a:buNone/>
            </a:pPr>
            <a:endParaRPr lang="en-US" dirty="0"/>
          </a:p>
          <a:p>
            <a:pPr marL="0" indent="0">
              <a:buNone/>
            </a:pPr>
            <a:endParaRPr lang="en-US" sz="1200" dirty="0"/>
          </a:p>
          <a:p>
            <a:pPr marL="0" indent="0">
              <a:buNone/>
            </a:pPr>
            <a:r>
              <a:rPr lang="en-US" b="1" dirty="0"/>
              <a:t>Formatting</a:t>
            </a:r>
            <a:r>
              <a:rPr lang="en-US" b="1" dirty="0">
                <a:hlinkClick r:id="rId4"/>
              </a:rPr>
              <a:t>¶</a:t>
            </a:r>
            <a:endParaRPr lang="en-US" b="1" dirty="0"/>
          </a:p>
          <a:p>
            <a:pPr marL="0" indent="0">
              <a:buNone/>
            </a:pPr>
            <a:r>
              <a:rPr lang="en-US" dirty="0"/>
              <a:t>The dates columns were formatted to datetime. Also, the hour, day and month info was extracted. Also the views, comments, likes columns were changes to integers.</a:t>
            </a:r>
          </a:p>
          <a:p>
            <a:pPr marL="0" indent="0">
              <a:buNone/>
            </a:pPr>
            <a:endParaRPr lang="en-US" dirty="0"/>
          </a:p>
          <a:p>
            <a:pPr marL="0" indent="0">
              <a:buNone/>
            </a:pPr>
            <a:r>
              <a:rPr lang="en-US" b="1" dirty="0"/>
              <a:t>Data Cleaning</a:t>
            </a:r>
            <a:r>
              <a:rPr lang="en-US" b="1" dirty="0">
                <a:hlinkClick r:id="rId5"/>
              </a:rPr>
              <a:t>¶</a:t>
            </a:r>
            <a:endParaRPr lang="en-US" b="1" dirty="0"/>
          </a:p>
          <a:p>
            <a:pPr marL="0" indent="0">
              <a:buNone/>
            </a:pPr>
            <a:r>
              <a:rPr lang="en-US" dirty="0"/>
              <a:t>In order to make the necessary change in format some rows had to be deleted since there was wrong information stored as date in some cases. Also after merging the two data frames non-available values were replaced with zeros (</a:t>
            </a:r>
            <a:r>
              <a:rPr lang="en-US" dirty="0" err="1"/>
              <a:t>df_videos.fillna</a:t>
            </a:r>
            <a:r>
              <a:rPr lang="en-US" dirty="0"/>
              <a:t>(0, </a:t>
            </a:r>
            <a:r>
              <a:rPr lang="en-US" dirty="0" err="1"/>
              <a:t>inplace</a:t>
            </a:r>
            <a:r>
              <a:rPr lang="en-US" dirty="0"/>
              <a:t>=True)). </a:t>
            </a:r>
          </a:p>
          <a:p>
            <a:pPr marL="0" indent="0">
              <a:buNone/>
            </a:pPr>
            <a:r>
              <a:rPr lang="en-US" dirty="0"/>
              <a:t>Cases where there are 0 likes or comments and a lot of views (i.e. the users has decided to disable those features) have not been removed.</a:t>
            </a:r>
          </a:p>
          <a:p>
            <a:pPr marL="0" indent="0">
              <a:buNone/>
            </a:pPr>
            <a:r>
              <a:rPr lang="en-US" dirty="0"/>
              <a:t>Cases where there were mistakes in the data ex. text in the dates columns have been removed </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CH" dirty="0"/>
          </a:p>
        </p:txBody>
      </p:sp>
      <p:pic>
        <p:nvPicPr>
          <p:cNvPr id="6" name="Picture 5">
            <a:extLst>
              <a:ext uri="{FF2B5EF4-FFF2-40B4-BE49-F238E27FC236}">
                <a16:creationId xmlns:a16="http://schemas.microsoft.com/office/drawing/2014/main" id="{92FCC865-F0C7-4226-887E-E6E58A26DB3E}"/>
              </a:ext>
            </a:extLst>
          </p:cNvPr>
          <p:cNvPicPr>
            <a:picLocks noChangeAspect="1"/>
          </p:cNvPicPr>
          <p:nvPr/>
        </p:nvPicPr>
        <p:blipFill>
          <a:blip r:embed="rId6"/>
          <a:stretch>
            <a:fillRect/>
          </a:stretch>
        </p:blipFill>
        <p:spPr>
          <a:xfrm>
            <a:off x="834260" y="2762435"/>
            <a:ext cx="10706100" cy="1066800"/>
          </a:xfrm>
          <a:prstGeom prst="rect">
            <a:avLst/>
          </a:prstGeom>
        </p:spPr>
      </p:pic>
    </p:spTree>
    <p:extLst>
      <p:ext uri="{BB962C8B-B14F-4D97-AF65-F5344CB8AC3E}">
        <p14:creationId xmlns:p14="http://schemas.microsoft.com/office/powerpoint/2010/main" val="2368505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Web7B3</Template>
  <TotalTime>10459</TotalTime>
  <Words>2694</Words>
  <Application>Microsoft Office PowerPoint</Application>
  <PresentationFormat>Widescreen</PresentationFormat>
  <Paragraphs>335</Paragraphs>
  <Slides>40</Slides>
  <Notes>8</Notes>
  <HiddenSlides>0</HiddenSlides>
  <MMClips>3</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40</vt:i4>
      </vt:variant>
    </vt:vector>
  </HeadingPairs>
  <TitlesOfParts>
    <vt:vector size="50" baseType="lpstr">
      <vt:lpstr>Arial</vt:lpstr>
      <vt:lpstr>Calibri</vt:lpstr>
      <vt:lpstr>Calibri Light</vt:lpstr>
      <vt:lpstr>Courier New</vt:lpstr>
      <vt:lpstr>Segoe UI</vt:lpstr>
      <vt:lpstr>Segoe UI Light</vt:lpstr>
      <vt:lpstr>Segoe UI Semibold</vt:lpstr>
      <vt:lpstr>Segoe UI Semilight</vt:lpstr>
      <vt:lpstr>Office Theme</vt:lpstr>
      <vt:lpstr>QuickStarter Theme</vt:lpstr>
      <vt:lpstr>Trending YouTube Videos</vt:lpstr>
      <vt:lpstr>Company history</vt:lpstr>
      <vt:lpstr>Key Facts </vt:lpstr>
      <vt:lpstr>Key Facts </vt:lpstr>
      <vt:lpstr>Inspiration - Goal</vt:lpstr>
      <vt:lpstr>Analysis – The Datasets</vt:lpstr>
      <vt:lpstr>Datasets - The headers</vt:lpstr>
      <vt:lpstr>Key Questions </vt:lpstr>
      <vt:lpstr>Data manipulation prosses </vt:lpstr>
      <vt:lpstr>  Data Story</vt:lpstr>
      <vt:lpstr>Most popular videos in views </vt:lpstr>
      <vt:lpstr>Most common words in videos titles:</vt:lpstr>
      <vt:lpstr>Key dataset metrics in numbers </vt:lpstr>
      <vt:lpstr>US Top Videos </vt:lpstr>
      <vt:lpstr>GB Top Videos</vt:lpstr>
      <vt:lpstr>FR Top Videos</vt:lpstr>
      <vt:lpstr>DE Top Videos</vt:lpstr>
      <vt:lpstr>CA Top Videos</vt:lpstr>
      <vt:lpstr>Likes Per Category</vt:lpstr>
      <vt:lpstr>Analysis per category and Country </vt:lpstr>
      <vt:lpstr> Engagement ratios per category </vt:lpstr>
      <vt:lpstr>How many likes, dislikes, views and comments get different countries?</vt:lpstr>
      <vt:lpstr>United Kingdom has the most long trended Youtube videos (The greater the number of appearances indicate the long-last the video trend is)</vt:lpstr>
      <vt:lpstr>How are likes trending per country?</vt:lpstr>
      <vt:lpstr>Inferential Statistics </vt:lpstr>
      <vt:lpstr>Correlation of Youtube Trending Videos between countries. It does exist!</vt:lpstr>
      <vt:lpstr>Correlation of engagement metrices of Youtube Trending Videos.</vt:lpstr>
      <vt:lpstr>PowerPoint Presentation</vt:lpstr>
      <vt:lpstr>There is significant difference between UK and US like rate means</vt:lpstr>
      <vt:lpstr>Distribution of engagement metrices per views </vt:lpstr>
      <vt:lpstr>English speaking countries comment more</vt:lpstr>
      <vt:lpstr>Engagement metrices are not normalized (after Hypothesis test for normalization ) </vt:lpstr>
      <vt:lpstr>Engagement metrices are not normalized (after Hypothesis test for normalization ) </vt:lpstr>
      <vt:lpstr>Engagement metrices are not normalized (after Hypothesis test for normalization ) </vt:lpstr>
      <vt:lpstr>Engagement metrices are not normalized (after Hypothesis test for normalization ) </vt:lpstr>
      <vt:lpstr>Engagement metrices are not normalized (after Hypothesis test for normalization ) </vt:lpstr>
      <vt:lpstr>Engagement Rates US </vt:lpstr>
      <vt:lpstr>Engagement Rates GB</vt:lpstr>
      <vt:lpstr>Engagement Rates FR, DE, CA </vt:lpstr>
      <vt:lpstr>K- means Clustering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Trending Videos</dc:title>
  <dc:creator>chrysa.giannoulaki chrysa.giannoulaki</dc:creator>
  <cp:lastModifiedBy>chrysa.giannoulaki chrysa.giannoulaki</cp:lastModifiedBy>
  <cp:revision>37</cp:revision>
  <dcterms:created xsi:type="dcterms:W3CDTF">2018-04-25T20:29:10Z</dcterms:created>
  <dcterms:modified xsi:type="dcterms:W3CDTF">2018-05-17T14:44:18Z</dcterms:modified>
</cp:coreProperties>
</file>