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305" r:id="rId2"/>
    <p:sldId id="293" r:id="rId3"/>
    <p:sldId id="306" r:id="rId4"/>
    <p:sldId id="307" r:id="rId5"/>
    <p:sldId id="295" r:id="rId6"/>
    <p:sldId id="294" r:id="rId7"/>
    <p:sldId id="296" r:id="rId8"/>
    <p:sldId id="297" r:id="rId9"/>
    <p:sldId id="301" r:id="rId10"/>
    <p:sldId id="298" r:id="rId11"/>
    <p:sldId id="299" r:id="rId12"/>
    <p:sldId id="300" r:id="rId13"/>
    <p:sldId id="302" r:id="rId14"/>
    <p:sldId id="303" r:id="rId15"/>
    <p:sldId id="30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ysa.giannoulaki chrysa.giannoulaki" initials="cc" lastIdx="1" clrIdx="0">
    <p:extLst>
      <p:ext uri="{19B8F6BF-5375-455C-9EA6-DF929625EA0E}">
        <p15:presenceInfo xmlns:p15="http://schemas.microsoft.com/office/powerpoint/2012/main" userId="65a5b2ea6b1176b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85696" autoAdjust="0"/>
  </p:normalViewPr>
  <p:slideViewPr>
    <p:cSldViewPr snapToGrid="0">
      <p:cViewPr>
        <p:scale>
          <a:sx n="86" d="100"/>
          <a:sy n="86" d="100"/>
        </p:scale>
        <p:origin x="562"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5/2/2018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248079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5/2/2018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lowchart: Document 70">
            <a:extLst>
              <a:ext uri="{FF2B5EF4-FFF2-40B4-BE49-F238E27FC236}">
                <a16:creationId xmlns:a16="http://schemas.microsoft.com/office/drawing/2014/main" id="{D12DDE76-C203-4047-9998-63900085B5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 result for inferential statistics">
            <a:extLst>
              <a:ext uri="{FF2B5EF4-FFF2-40B4-BE49-F238E27FC236}">
                <a16:creationId xmlns:a16="http://schemas.microsoft.com/office/drawing/2014/main" id="{8FAE9571-6BA4-4448-A30A-A03E43558E6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92293" y="1571347"/>
            <a:ext cx="5578816" cy="522006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017C99D-D719-4754-A7B9-84DA5C862347}"/>
              </a:ext>
            </a:extLst>
          </p:cNvPr>
          <p:cNvSpPr>
            <a:spLocks noGrp="1"/>
          </p:cNvSpPr>
          <p:nvPr>
            <p:ph type="title"/>
          </p:nvPr>
        </p:nvSpPr>
        <p:spPr>
          <a:xfrm>
            <a:off x="838200" y="171162"/>
            <a:ext cx="3048000" cy="2371148"/>
          </a:xfrm>
        </p:spPr>
        <p:txBody>
          <a:bodyPr vert="horz" lIns="91440" tIns="45720" rIns="91440" bIns="45720" rtlCol="0" anchor="ctr">
            <a:normAutofit/>
          </a:bodyPr>
          <a:lstStyle/>
          <a:p>
            <a:r>
              <a:rPr lang="en-US" sz="2900" dirty="0"/>
              <a:t>Inferential Statistics </a:t>
            </a:r>
          </a:p>
        </p:txBody>
      </p:sp>
    </p:spTree>
    <p:extLst>
      <p:ext uri="{BB962C8B-B14F-4D97-AF65-F5344CB8AC3E}">
        <p14:creationId xmlns:p14="http://schemas.microsoft.com/office/powerpoint/2010/main" val="2400326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57E4E35D-41BA-4B1B-ABE6-8C776FD3013F}"/>
              </a:ext>
            </a:extLst>
          </p:cNvPr>
          <p:cNvPicPr>
            <a:picLocks noChangeAspect="1"/>
          </p:cNvPicPr>
          <p:nvPr/>
        </p:nvPicPr>
        <p:blipFill>
          <a:blip r:embed="rId2"/>
          <a:stretch>
            <a:fillRect/>
          </a:stretch>
        </p:blipFill>
        <p:spPr>
          <a:xfrm>
            <a:off x="3027286" y="2584471"/>
            <a:ext cx="7930464" cy="3842962"/>
          </a:xfrm>
          <a:prstGeom prst="rect">
            <a:avLst/>
          </a:prstGeom>
        </p:spPr>
      </p:pic>
      <p:sp>
        <p:nvSpPr>
          <p:cNvPr id="2" name="Title 1">
            <a:extLst>
              <a:ext uri="{FF2B5EF4-FFF2-40B4-BE49-F238E27FC236}">
                <a16:creationId xmlns:a16="http://schemas.microsoft.com/office/drawing/2014/main" id="{C65B0910-6863-499E-8F69-5D1F2C759763}"/>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fontScale="90000"/>
          </a:bodyPr>
          <a:lstStyle/>
          <a:p>
            <a:pPr algn="ctr"/>
            <a:r>
              <a:rPr lang="en-US" sz="2800" dirty="0"/>
              <a:t>Engagement metrices are not normalized (after Hypothesis test for normalization ) </a:t>
            </a:r>
            <a:endParaRPr lang="en-US" sz="2800" kern="1200" dirty="0">
              <a:solidFill>
                <a:schemeClr val="bg1"/>
              </a:solidFill>
              <a:latin typeface="+mj-lt"/>
              <a:ea typeface="+mj-ea"/>
              <a:cs typeface="+mj-cs"/>
            </a:endParaRPr>
          </a:p>
        </p:txBody>
      </p:sp>
      <p:pic>
        <p:nvPicPr>
          <p:cNvPr id="5122" name="Picture 2" descr="Image result for flag canada">
            <a:extLst>
              <a:ext uri="{FF2B5EF4-FFF2-40B4-BE49-F238E27FC236}">
                <a16:creationId xmlns:a16="http://schemas.microsoft.com/office/drawing/2014/main" id="{4EB1245E-EE17-489F-8C82-94D088E20D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62586" y="109373"/>
            <a:ext cx="1390327" cy="106818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5CAC12C-D80C-420C-BEF3-749D4250AB41}"/>
              </a:ext>
            </a:extLst>
          </p:cNvPr>
          <p:cNvSpPr txBox="1"/>
          <p:nvPr/>
        </p:nvSpPr>
        <p:spPr>
          <a:xfrm>
            <a:off x="740459" y="2321858"/>
            <a:ext cx="1665390" cy="4455066"/>
          </a:xfrm>
          <a:prstGeom prst="rect">
            <a:avLst/>
          </a:prstGeom>
          <a:noFill/>
        </p:spPr>
        <p:txBody>
          <a:bodyPr wrap="square" rtlCol="0">
            <a:spAutoFit/>
          </a:bodyPr>
          <a:lstStyle/>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Views quantiles </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0.01 5201.59</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0.25 136911.75</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0.50 347800.50</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0.75 924822.50</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0.99 13376485.13</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Likes quantiles</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0.01 15.00</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0.25 2047.25</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0.50 8650.50</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0.75 27955.50 </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0.99 459986.22</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Dislikes quantiles </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0.01 0.00 </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0.25 93.00</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0.50 284.00</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0.75 929.00</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0.99 24576.23 </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Comment quantiles </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0.01 0.00</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0.25 386.00</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0.50 1261.50</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0.75 3601.00</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0.99 53005.72</a:t>
            </a:r>
            <a:endParaRPr lang="en-CH" sz="1050" dirty="0"/>
          </a:p>
        </p:txBody>
      </p:sp>
    </p:spTree>
    <p:extLst>
      <p:ext uri="{BB962C8B-B14F-4D97-AF65-F5344CB8AC3E}">
        <p14:creationId xmlns:p14="http://schemas.microsoft.com/office/powerpoint/2010/main" val="204075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9AE7A360-F9D8-4E15-9409-AE12D0085FC6}"/>
              </a:ext>
            </a:extLst>
          </p:cNvPr>
          <p:cNvPicPr>
            <a:picLocks noChangeAspect="1"/>
          </p:cNvPicPr>
          <p:nvPr/>
        </p:nvPicPr>
        <p:blipFill>
          <a:blip r:embed="rId2"/>
          <a:stretch>
            <a:fillRect/>
          </a:stretch>
        </p:blipFill>
        <p:spPr>
          <a:xfrm>
            <a:off x="3113857" y="2631814"/>
            <a:ext cx="8116395" cy="3835153"/>
          </a:xfrm>
          <a:prstGeom prst="rect">
            <a:avLst/>
          </a:prstGeom>
        </p:spPr>
      </p:pic>
      <p:sp>
        <p:nvSpPr>
          <p:cNvPr id="2" name="Title 1">
            <a:extLst>
              <a:ext uri="{FF2B5EF4-FFF2-40B4-BE49-F238E27FC236}">
                <a16:creationId xmlns:a16="http://schemas.microsoft.com/office/drawing/2014/main" id="{1D1C54A6-4AF7-443F-BAE2-F10CC15BFEDA}"/>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fontScale="90000"/>
          </a:bodyPr>
          <a:lstStyle/>
          <a:p>
            <a:pPr algn="ctr"/>
            <a:r>
              <a:rPr lang="en-US" sz="2800" dirty="0"/>
              <a:t>Engagement metrices are not normalized (after Hypothesis test for normalization ) </a:t>
            </a:r>
            <a:endParaRPr lang="en-US" sz="2800" kern="1200" dirty="0">
              <a:solidFill>
                <a:schemeClr val="bg1"/>
              </a:solidFill>
              <a:latin typeface="+mj-lt"/>
              <a:ea typeface="+mj-ea"/>
              <a:cs typeface="+mj-cs"/>
            </a:endParaRPr>
          </a:p>
        </p:txBody>
      </p:sp>
      <p:pic>
        <p:nvPicPr>
          <p:cNvPr id="6146" name="Picture 2" descr="Image result for flag france">
            <a:extLst>
              <a:ext uri="{FF2B5EF4-FFF2-40B4-BE49-F238E27FC236}">
                <a16:creationId xmlns:a16="http://schemas.microsoft.com/office/drawing/2014/main" id="{6F3B786F-317D-45E9-B879-29224F5A59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4869" y="192463"/>
            <a:ext cx="902008" cy="9020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67299E3-B445-4E30-875C-E82DC881C62B}"/>
              </a:ext>
            </a:extLst>
          </p:cNvPr>
          <p:cNvSpPr txBox="1"/>
          <p:nvPr/>
        </p:nvSpPr>
        <p:spPr>
          <a:xfrm>
            <a:off x="643467" y="2275285"/>
            <a:ext cx="1574959" cy="4778231"/>
          </a:xfrm>
          <a:prstGeom prst="rect">
            <a:avLst/>
          </a:prstGeom>
          <a:noFill/>
        </p:spPr>
        <p:txBody>
          <a:bodyPr wrap="square" rtlCol="0">
            <a:spAutoFit/>
          </a:bodyPr>
          <a:lstStyle/>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Views quantiles</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0.01 1855.75</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0.25 12939.25</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0.50 59199.00</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0.75 229181.50 </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0.99 4729648.25 </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Likes quantiles</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0.01 0.00 </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0.25 260.00 </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0.50 1590.00</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0.75 7438.00 </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0.99 259503.75</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CH" sz="1050" dirty="0">
                <a:solidFill>
                  <a:srgbClr val="000000"/>
                </a:solidFill>
                <a:latin typeface="Courier New" panose="02070309020205020404" pitchFamily="49" charset="0"/>
                <a:cs typeface="Courier New" panose="02070309020205020404" pitchFamily="49" charset="0"/>
              </a:rPr>
              <a:t>Dislikes</a:t>
            </a:r>
            <a:r>
              <a:rPr lang="en-CH" altLang="en-CH" sz="1050" dirty="0">
                <a:solidFill>
                  <a:srgbClr val="000000"/>
                </a:solidFill>
                <a:latin typeface="Courier New" panose="02070309020205020404" pitchFamily="49" charset="0"/>
                <a:cs typeface="Courier New" panose="02070309020205020404" pitchFamily="49" charset="0"/>
              </a:rPr>
              <a:t> quantiles </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0.01 0.0 </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0.25 14.0 </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0.50 68.0 </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0.75 292.0 </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0.99 8964.0</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Comment quantiles </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0.01 0.00 </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0.25 46.00</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0.50 201.00</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0.75 761.00 </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0.99 24531.75 </a:t>
            </a:r>
            <a:r>
              <a:rPr lang="en-CH" altLang="en-CH" sz="1050" dirty="0"/>
              <a:t> </a:t>
            </a:r>
            <a:endParaRPr lang="en-CH" altLang="en-CH" sz="1050" dirty="0">
              <a:latin typeface="Arial" panose="020B0604020202020204" pitchFamily="34" charset="0"/>
            </a:endParaRPr>
          </a:p>
          <a:p>
            <a:endParaRPr lang="en-CH" sz="1050" dirty="0"/>
          </a:p>
        </p:txBody>
      </p:sp>
    </p:spTree>
    <p:extLst>
      <p:ext uri="{BB962C8B-B14F-4D97-AF65-F5344CB8AC3E}">
        <p14:creationId xmlns:p14="http://schemas.microsoft.com/office/powerpoint/2010/main" val="1212747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7" name="Content Placeholder 3" descr="A close up of a map&#10;&#10;Description generated with very high confidence">
            <a:extLst>
              <a:ext uri="{FF2B5EF4-FFF2-40B4-BE49-F238E27FC236}">
                <a16:creationId xmlns:a16="http://schemas.microsoft.com/office/drawing/2014/main" id="{74E790E6-62D8-4110-9258-B9399E6C015B}"/>
              </a:ext>
            </a:extLst>
          </p:cNvPr>
          <p:cNvPicPr>
            <a:picLocks noChangeAspect="1"/>
          </p:cNvPicPr>
          <p:nvPr/>
        </p:nvPicPr>
        <p:blipFill>
          <a:blip r:embed="rId2"/>
          <a:stretch>
            <a:fillRect/>
          </a:stretch>
        </p:blipFill>
        <p:spPr>
          <a:xfrm>
            <a:off x="3187742" y="2638044"/>
            <a:ext cx="7819911" cy="3790765"/>
          </a:xfrm>
          <a:prstGeom prst="rect">
            <a:avLst/>
          </a:prstGeom>
        </p:spPr>
      </p:pic>
      <p:sp>
        <p:nvSpPr>
          <p:cNvPr id="2" name="Title 1">
            <a:extLst>
              <a:ext uri="{FF2B5EF4-FFF2-40B4-BE49-F238E27FC236}">
                <a16:creationId xmlns:a16="http://schemas.microsoft.com/office/drawing/2014/main" id="{DA800763-FD96-4B9A-A245-96920DEB294C}"/>
              </a:ext>
            </a:extLst>
          </p:cNvPr>
          <p:cNvSpPr>
            <a:spLocks noGrp="1"/>
          </p:cNvSpPr>
          <p:nvPr>
            <p:ph type="title"/>
          </p:nvPr>
        </p:nvSpPr>
        <p:spPr>
          <a:xfrm>
            <a:off x="661718" y="590365"/>
            <a:ext cx="3363974" cy="1597315"/>
          </a:xfrm>
          <a:noFill/>
          <a:ln w="19050">
            <a:solidFill>
              <a:schemeClr val="bg1"/>
            </a:solidFill>
          </a:ln>
        </p:spPr>
        <p:txBody>
          <a:bodyPr vert="horz" wrap="square" lIns="91440" tIns="45720" rIns="91440" bIns="45720" rtlCol="0" anchor="ctr">
            <a:normAutofit fontScale="90000"/>
          </a:bodyPr>
          <a:lstStyle/>
          <a:p>
            <a:pPr algn="ctr"/>
            <a:r>
              <a:rPr lang="en-US" sz="2800" dirty="0"/>
              <a:t>Engagement metrices are not normalized (after Hypothesis test for normalization ) </a:t>
            </a:r>
            <a:endParaRPr lang="en-US" sz="2800" kern="1200" dirty="0">
              <a:solidFill>
                <a:schemeClr val="bg1"/>
              </a:solidFill>
              <a:latin typeface="+mj-lt"/>
              <a:ea typeface="+mj-ea"/>
              <a:cs typeface="+mj-cs"/>
            </a:endParaRPr>
          </a:p>
        </p:txBody>
      </p:sp>
      <p:pic>
        <p:nvPicPr>
          <p:cNvPr id="4102" name="Picture 6" descr="Image result for flag germany">
            <a:extLst>
              <a:ext uri="{FF2B5EF4-FFF2-40B4-BE49-F238E27FC236}">
                <a16:creationId xmlns:a16="http://schemas.microsoft.com/office/drawing/2014/main" id="{AC04A2D1-B408-45FD-B15E-F393E0FB4E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6470" y="222435"/>
            <a:ext cx="842063" cy="84206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29A0852-6A44-42CC-9198-1DCFC089F037}"/>
              </a:ext>
            </a:extLst>
          </p:cNvPr>
          <p:cNvSpPr txBox="1"/>
          <p:nvPr/>
        </p:nvSpPr>
        <p:spPr>
          <a:xfrm>
            <a:off x="643467" y="2240782"/>
            <a:ext cx="1700238" cy="4616648"/>
          </a:xfrm>
          <a:prstGeom prst="rect">
            <a:avLst/>
          </a:prstGeom>
          <a:noFill/>
        </p:spPr>
        <p:txBody>
          <a:bodyPr wrap="square" rtlCol="0">
            <a:spAutoFit/>
          </a:bodyPr>
          <a:lstStyle/>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Views quantiles </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0.01 2530.47</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0.25 21698.25 </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0.50 100729.50 </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0.75 387915.25</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0.99 7428996.14</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Likes quantiles </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0.01 0.00</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0.25 424.00</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0.50 2324.00</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0.75 10672.00 </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0.99 297519.59</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Dislikes quantiles</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0.01 0.00 </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0.25 23.00 </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0.50 115.00</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0.75 469.25</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0.99 16592.06</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Comment quantiles </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0.01 0.00 </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0.25 66.00 </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0.50 330.00 </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0.75 1252.00 </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0.99 33828.14</a:t>
            </a:r>
            <a:endParaRPr lang="en-CH" altLang="en-CH" sz="1050" dirty="0">
              <a:latin typeface="Arial" panose="020B0604020202020204" pitchFamily="34" charset="0"/>
            </a:endParaRPr>
          </a:p>
          <a:p>
            <a:endParaRPr lang="en-CH" sz="1050" dirty="0"/>
          </a:p>
        </p:txBody>
      </p:sp>
    </p:spTree>
    <p:extLst>
      <p:ext uri="{BB962C8B-B14F-4D97-AF65-F5344CB8AC3E}">
        <p14:creationId xmlns:p14="http://schemas.microsoft.com/office/powerpoint/2010/main" val="4200949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61445B8C-D724-4F73-AB77-3CCE4E822C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20963"/>
            <a:ext cx="4657345" cy="6816065"/>
          </a:xfrm>
          <a:prstGeom prst="rect">
            <a:avLst/>
          </a:prstGeom>
          <a:solidFill>
            <a:schemeClr val="bg1">
              <a:lumMod val="95000"/>
              <a:lumOff val="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1" name="Straight Connector 70">
            <a:extLst>
              <a:ext uri="{FF2B5EF4-FFF2-40B4-BE49-F238E27FC236}">
                <a16:creationId xmlns:a16="http://schemas.microsoft.com/office/drawing/2014/main" id="{99905336-A7CD-4C75-9E77-C704674F404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73347" y="3429000"/>
            <a:ext cx="1597456" cy="0"/>
          </a:xfrm>
          <a:prstGeom prst="line">
            <a:avLst/>
          </a:prstGeom>
          <a:ln w="508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7" name="Content Placeholder 3" descr="A screenshot of a cell phone&#10;&#10;Description generated with very high confidence">
            <a:extLst>
              <a:ext uri="{FF2B5EF4-FFF2-40B4-BE49-F238E27FC236}">
                <a16:creationId xmlns:a16="http://schemas.microsoft.com/office/drawing/2014/main" id="{7ACB9F16-3C93-49C4-8F77-5A5D43616453}"/>
              </a:ext>
            </a:extLst>
          </p:cNvPr>
          <p:cNvPicPr>
            <a:picLocks noChangeAspect="1"/>
          </p:cNvPicPr>
          <p:nvPr/>
        </p:nvPicPr>
        <p:blipFill>
          <a:blip r:embed="rId2"/>
          <a:stretch>
            <a:fillRect/>
          </a:stretch>
        </p:blipFill>
        <p:spPr>
          <a:xfrm>
            <a:off x="7873882" y="738532"/>
            <a:ext cx="3996386" cy="1988202"/>
          </a:xfrm>
          <a:prstGeom prst="rect">
            <a:avLst/>
          </a:prstGeom>
        </p:spPr>
      </p:pic>
      <p:pic>
        <p:nvPicPr>
          <p:cNvPr id="17" name="Picture 16" descr="A screenshot of a cell phone&#10;&#10;Description generated with very high confidence">
            <a:extLst>
              <a:ext uri="{FF2B5EF4-FFF2-40B4-BE49-F238E27FC236}">
                <a16:creationId xmlns:a16="http://schemas.microsoft.com/office/drawing/2014/main" id="{8E1C7DCE-6D09-4C2E-84C8-222194CF745F}"/>
              </a:ext>
            </a:extLst>
          </p:cNvPr>
          <p:cNvPicPr>
            <a:picLocks noChangeAspect="1"/>
          </p:cNvPicPr>
          <p:nvPr/>
        </p:nvPicPr>
        <p:blipFill>
          <a:blip r:embed="rId3"/>
          <a:stretch>
            <a:fillRect/>
          </a:stretch>
        </p:blipFill>
        <p:spPr>
          <a:xfrm>
            <a:off x="7873882" y="4081295"/>
            <a:ext cx="3996386" cy="2088111"/>
          </a:xfrm>
          <a:prstGeom prst="rect">
            <a:avLst/>
          </a:prstGeom>
        </p:spPr>
      </p:pic>
      <p:sp>
        <p:nvSpPr>
          <p:cNvPr id="2" name="Title 1">
            <a:extLst>
              <a:ext uri="{FF2B5EF4-FFF2-40B4-BE49-F238E27FC236}">
                <a16:creationId xmlns:a16="http://schemas.microsoft.com/office/drawing/2014/main" id="{19B163EA-F3B0-4B90-BD8A-D7D1B09A5A72}"/>
              </a:ext>
            </a:extLst>
          </p:cNvPr>
          <p:cNvSpPr>
            <a:spLocks noGrp="1"/>
          </p:cNvSpPr>
          <p:nvPr>
            <p:ph type="title"/>
          </p:nvPr>
        </p:nvSpPr>
        <p:spPr>
          <a:xfrm>
            <a:off x="801098" y="1396289"/>
            <a:ext cx="6387102" cy="1325563"/>
          </a:xfrm>
        </p:spPr>
        <p:txBody>
          <a:bodyPr vert="horz" lIns="91440" tIns="45720" rIns="91440" bIns="45720" rtlCol="0" anchor="ctr">
            <a:normAutofit/>
          </a:bodyPr>
          <a:lstStyle/>
          <a:p>
            <a:r>
              <a:rPr lang="en-US" sz="4400" dirty="0"/>
              <a:t>Engagement Rates US </a:t>
            </a:r>
            <a:endParaRPr lang="en-US" sz="4400" dirty="0">
              <a:solidFill>
                <a:schemeClr val="tx1"/>
              </a:solidFill>
              <a:latin typeface="+mj-lt"/>
              <a:cs typeface="+mj-cs"/>
            </a:endParaRPr>
          </a:p>
        </p:txBody>
      </p:sp>
      <p:sp>
        <p:nvSpPr>
          <p:cNvPr id="9" name="Content Placeholder 8">
            <a:extLst>
              <a:ext uri="{FF2B5EF4-FFF2-40B4-BE49-F238E27FC236}">
                <a16:creationId xmlns:a16="http://schemas.microsoft.com/office/drawing/2014/main" id="{257DE21C-FAEA-4FC9-9588-F80A358D2B42}"/>
              </a:ext>
            </a:extLst>
          </p:cNvPr>
          <p:cNvSpPr>
            <a:spLocks noGrp="1"/>
          </p:cNvSpPr>
          <p:nvPr>
            <p:ph idx="1"/>
          </p:nvPr>
        </p:nvSpPr>
        <p:spPr>
          <a:xfrm>
            <a:off x="805542" y="2871982"/>
            <a:ext cx="6382657" cy="3181684"/>
          </a:xfrm>
        </p:spPr>
        <p:txBody>
          <a:bodyPr vert="horz" lIns="91440" tIns="45720" rIns="91440" bIns="45720" rtlCol="0" anchor="t">
            <a:normAutofit fontScale="92500" lnSpcReduction="10000"/>
          </a:bodyPr>
          <a:lstStyle/>
          <a:p>
            <a:r>
              <a:rPr lang="en-US" sz="1800" dirty="0">
                <a:solidFill>
                  <a:schemeClr val="tx1"/>
                </a:solidFill>
              </a:rPr>
              <a:t>The category with the highest likes/views rate is Nonprofits &amp; Activism followed by Music and Comedy </a:t>
            </a:r>
          </a:p>
          <a:p>
            <a:endParaRPr lang="en-US" sz="1800" dirty="0">
              <a:solidFill>
                <a:schemeClr val="tx1"/>
              </a:solidFill>
            </a:endParaRPr>
          </a:p>
          <a:p>
            <a:r>
              <a:rPr lang="en-US" sz="1800" dirty="0">
                <a:solidFill>
                  <a:schemeClr val="tx1"/>
                </a:solidFill>
              </a:rPr>
              <a:t>Nonprofits &amp; Activism category is right skewed in term of like ratio</a:t>
            </a:r>
          </a:p>
          <a:p>
            <a:endParaRPr lang="en-US" sz="1800" dirty="0">
              <a:solidFill>
                <a:schemeClr val="tx1"/>
              </a:solidFill>
            </a:endParaRPr>
          </a:p>
          <a:p>
            <a:r>
              <a:rPr lang="en-US" sz="1800" dirty="0">
                <a:solidFill>
                  <a:schemeClr val="tx1"/>
                </a:solidFill>
              </a:rPr>
              <a:t>Shows, Gaming and News &amp; Politics are the categories with the higher comment to views ratio </a:t>
            </a:r>
          </a:p>
          <a:p>
            <a:endParaRPr lang="en-US" sz="1800" dirty="0">
              <a:solidFill>
                <a:schemeClr val="tx1"/>
              </a:solidFill>
            </a:endParaRPr>
          </a:p>
          <a:p>
            <a:r>
              <a:rPr lang="en-US" sz="1800" dirty="0">
                <a:solidFill>
                  <a:schemeClr val="tx1"/>
                </a:solidFill>
              </a:rPr>
              <a:t>The Shows category is highly left skewed in comment rate, while News &amp; Politics is right skewed</a:t>
            </a:r>
          </a:p>
        </p:txBody>
      </p:sp>
    </p:spTree>
    <p:extLst>
      <p:ext uri="{BB962C8B-B14F-4D97-AF65-F5344CB8AC3E}">
        <p14:creationId xmlns:p14="http://schemas.microsoft.com/office/powerpoint/2010/main" val="97145055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high confidence">
            <a:extLst>
              <a:ext uri="{FF2B5EF4-FFF2-40B4-BE49-F238E27FC236}">
                <a16:creationId xmlns:a16="http://schemas.microsoft.com/office/drawing/2014/main" id="{55FFAFBF-62E4-4185-9131-D8AD2E152C05}"/>
              </a:ext>
            </a:extLst>
          </p:cNvPr>
          <p:cNvPicPr>
            <a:picLocks noChangeAspect="1"/>
          </p:cNvPicPr>
          <p:nvPr/>
        </p:nvPicPr>
        <p:blipFill rotWithShape="1">
          <a:blip r:embed="rId2"/>
          <a:srcRect l="21217" r="16267" b="-1"/>
          <a:stretch/>
        </p:blipFill>
        <p:spPr>
          <a:xfrm>
            <a:off x="4064316" y="10"/>
            <a:ext cx="8127684" cy="6857990"/>
          </a:xfrm>
          <a:prstGeom prst="rect">
            <a:avLst/>
          </a:prstGeom>
        </p:spPr>
      </p:pic>
      <p:pic>
        <p:nvPicPr>
          <p:cNvPr id="14" name="Content Placeholder 3" descr="A screenshot of a cell phone&#10;&#10;Description generated with very high confidence">
            <a:extLst>
              <a:ext uri="{FF2B5EF4-FFF2-40B4-BE49-F238E27FC236}">
                <a16:creationId xmlns:a16="http://schemas.microsoft.com/office/drawing/2014/main" id="{4AB12049-CCE3-491F-88C7-72B9CC2CC335}"/>
              </a:ext>
            </a:extLst>
          </p:cNvPr>
          <p:cNvPicPr>
            <a:picLocks noChangeAspect="1"/>
          </p:cNvPicPr>
          <p:nvPr/>
        </p:nvPicPr>
        <p:blipFill rotWithShape="1">
          <a:blip r:embed="rId3"/>
          <a:srcRect l="35202" r="35017" b="-1"/>
          <a:stretch/>
        </p:blipFill>
        <p:spPr>
          <a:xfrm>
            <a:off x="20" y="10"/>
            <a:ext cx="4064296" cy="6857990"/>
          </a:xfrm>
          <a:prstGeom prst="rect">
            <a:avLst/>
          </a:prstGeom>
        </p:spPr>
      </p:pic>
      <p:sp>
        <p:nvSpPr>
          <p:cNvPr id="24" name="Rectangle 19">
            <a:extLst>
              <a:ext uri="{FF2B5EF4-FFF2-40B4-BE49-F238E27FC236}">
                <a16:creationId xmlns:a16="http://schemas.microsoft.com/office/drawing/2014/main" id="{B849539B-3694-4E8A-A991-D68126CF339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6096000" y="639400"/>
            <a:ext cx="5440680" cy="5578521"/>
          </a:xfrm>
          <a:prstGeom prst="rect">
            <a:avLst/>
          </a:prstGeom>
          <a:solidFill>
            <a:schemeClr val="bg1">
              <a:lumMod val="75000"/>
              <a:lumOff val="25000"/>
              <a:alpha val="93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5" name="Straight Connector 21">
            <a:extLst>
              <a:ext uri="{FF2B5EF4-FFF2-40B4-BE49-F238E27FC236}">
                <a16:creationId xmlns:a16="http://schemas.microsoft.com/office/drawing/2014/main" id="{1AA718E0-F8D2-4975-85FE-D33E8A7B917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4319" y="-680"/>
            <a:ext cx="0" cy="6858003"/>
          </a:xfrm>
          <a:prstGeom prst="line">
            <a:avLst/>
          </a:prstGeom>
          <a:ln w="101600">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83EDAB1-5F6E-4877-9A3D-4190DDCC7504}"/>
              </a:ext>
            </a:extLst>
          </p:cNvPr>
          <p:cNvSpPr>
            <a:spLocks noGrp="1"/>
          </p:cNvSpPr>
          <p:nvPr>
            <p:ph type="title"/>
          </p:nvPr>
        </p:nvSpPr>
        <p:spPr>
          <a:xfrm>
            <a:off x="6476999" y="828675"/>
            <a:ext cx="4686301" cy="1156563"/>
          </a:xfrm>
        </p:spPr>
        <p:txBody>
          <a:bodyPr vert="horz" lIns="91440" tIns="45720" rIns="91440" bIns="45720" rtlCol="0" anchor="ctr">
            <a:normAutofit fontScale="90000"/>
          </a:bodyPr>
          <a:lstStyle/>
          <a:p>
            <a:r>
              <a:rPr lang="en-US" sz="4000" dirty="0"/>
              <a:t>Engagement Rates GB</a:t>
            </a:r>
            <a:endParaRPr lang="en-US" sz="4000" kern="1200" dirty="0">
              <a:solidFill>
                <a:schemeClr val="tx1"/>
              </a:solidFill>
              <a:latin typeface="+mj-lt"/>
              <a:ea typeface="+mj-ea"/>
              <a:cs typeface="+mj-cs"/>
            </a:endParaRPr>
          </a:p>
        </p:txBody>
      </p:sp>
      <p:sp>
        <p:nvSpPr>
          <p:cNvPr id="10" name="Content Placeholder 9">
            <a:extLst>
              <a:ext uri="{FF2B5EF4-FFF2-40B4-BE49-F238E27FC236}">
                <a16:creationId xmlns:a16="http://schemas.microsoft.com/office/drawing/2014/main" id="{610DE8CE-17A9-4BC9-9962-16749EEBA84B}"/>
              </a:ext>
            </a:extLst>
          </p:cNvPr>
          <p:cNvSpPr>
            <a:spLocks noGrp="1"/>
          </p:cNvSpPr>
          <p:nvPr>
            <p:ph idx="1"/>
          </p:nvPr>
        </p:nvSpPr>
        <p:spPr>
          <a:xfrm>
            <a:off x="6476999" y="2117364"/>
            <a:ext cx="4686301" cy="3588491"/>
          </a:xfrm>
        </p:spPr>
        <p:txBody>
          <a:bodyPr vert="horz" lIns="91440" tIns="45720" rIns="91440" bIns="45720" rtlCol="0">
            <a:normAutofit fontScale="92500" lnSpcReduction="10000"/>
          </a:bodyPr>
          <a:lstStyle/>
          <a:p>
            <a:pPr algn="just"/>
            <a:r>
              <a:rPr lang="en-US" sz="1700" dirty="0">
                <a:solidFill>
                  <a:schemeClr val="tx1"/>
                </a:solidFill>
              </a:rPr>
              <a:t>Comedy, Travel &amp; Events, Travel &amp; Events and </a:t>
            </a:r>
            <a:r>
              <a:rPr lang="en-US" sz="1700" dirty="0" err="1">
                <a:solidFill>
                  <a:schemeClr val="tx1"/>
                </a:solidFill>
              </a:rPr>
              <a:t>Howto</a:t>
            </a:r>
            <a:r>
              <a:rPr lang="en-US" sz="1700" dirty="0">
                <a:solidFill>
                  <a:schemeClr val="tx1"/>
                </a:solidFill>
              </a:rPr>
              <a:t> and Style are the categories with the highest  likes/views rate </a:t>
            </a:r>
          </a:p>
          <a:p>
            <a:pPr algn="just"/>
            <a:endParaRPr lang="en-US" sz="1700" dirty="0">
              <a:solidFill>
                <a:schemeClr val="tx1"/>
              </a:solidFill>
            </a:endParaRPr>
          </a:p>
          <a:p>
            <a:pPr algn="just"/>
            <a:r>
              <a:rPr lang="en-US" sz="1700" dirty="0">
                <a:solidFill>
                  <a:schemeClr val="tx1"/>
                </a:solidFill>
              </a:rPr>
              <a:t>Travel and Events and News and Politics categories are right skewed in term of like ratio</a:t>
            </a:r>
          </a:p>
          <a:p>
            <a:pPr algn="just"/>
            <a:endParaRPr lang="en-US" sz="1700" dirty="0">
              <a:solidFill>
                <a:schemeClr val="tx1"/>
              </a:solidFill>
            </a:endParaRPr>
          </a:p>
          <a:p>
            <a:pPr algn="just"/>
            <a:r>
              <a:rPr lang="en-US" sz="1700" dirty="0">
                <a:solidFill>
                  <a:schemeClr val="tx1"/>
                </a:solidFill>
              </a:rPr>
              <a:t>Gaming, News &amp; Politics, Travel and Events and Education are the categories with the higher comment to views ratio </a:t>
            </a:r>
          </a:p>
          <a:p>
            <a:pPr algn="just"/>
            <a:endParaRPr lang="en-US" sz="1700" dirty="0">
              <a:solidFill>
                <a:schemeClr val="tx1"/>
              </a:solidFill>
            </a:endParaRPr>
          </a:p>
          <a:p>
            <a:pPr algn="just"/>
            <a:r>
              <a:rPr lang="en-US" sz="1700" dirty="0">
                <a:solidFill>
                  <a:schemeClr val="tx1"/>
                </a:solidFill>
              </a:rPr>
              <a:t>News &amp; Politics, Travel and Events and Education are highly right skewed in comment rate </a:t>
            </a:r>
          </a:p>
          <a:p>
            <a:pPr algn="just"/>
            <a:endParaRPr lang="en-US" sz="1500" dirty="0">
              <a:solidFill>
                <a:schemeClr val="tx1"/>
              </a:solidFill>
              <a:latin typeface="+mn-lt"/>
              <a:cs typeface="+mn-cs"/>
            </a:endParaRPr>
          </a:p>
        </p:txBody>
      </p:sp>
    </p:spTree>
    <p:extLst>
      <p:ext uri="{BB962C8B-B14F-4D97-AF65-F5344CB8AC3E}">
        <p14:creationId xmlns:p14="http://schemas.microsoft.com/office/powerpoint/2010/main" val="39983813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Content Placeholder 3">
            <a:extLst>
              <a:ext uri="{FF2B5EF4-FFF2-40B4-BE49-F238E27FC236}">
                <a16:creationId xmlns:a16="http://schemas.microsoft.com/office/drawing/2014/main" id="{B4A1A1EA-82C8-4EA2-86FD-77CA7343909D}"/>
              </a:ext>
            </a:extLst>
          </p:cNvPr>
          <p:cNvPicPr>
            <a:picLocks noChangeAspect="1"/>
          </p:cNvPicPr>
          <p:nvPr/>
        </p:nvPicPr>
        <p:blipFill rotWithShape="1">
          <a:blip r:embed="rId2"/>
          <a:srcRect l="838" r="8567" b="1"/>
          <a:stretch/>
        </p:blipFill>
        <p:spPr>
          <a:xfrm>
            <a:off x="0" y="0"/>
            <a:ext cx="12182474" cy="6857990"/>
          </a:xfrm>
          <a:prstGeom prst="rect">
            <a:avLst/>
          </a:prstGeom>
        </p:spPr>
      </p:pic>
      <p:sp>
        <p:nvSpPr>
          <p:cNvPr id="22" name="Rectangle 21">
            <a:extLst>
              <a:ext uri="{FF2B5EF4-FFF2-40B4-BE49-F238E27FC236}">
                <a16:creationId xmlns:a16="http://schemas.microsoft.com/office/drawing/2014/main" id="{96EEF187-8434-4B76-BE40-006EEBB263C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2352" cy="6858000"/>
          </a:xfrm>
          <a:prstGeom prst="rect">
            <a:avLst/>
          </a:prstGeom>
          <a:solidFill>
            <a:schemeClr val="bg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681CD866-52B5-4280-A92B-56BDFD1E9A1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2352" y="0"/>
            <a:ext cx="6089647" cy="6858000"/>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0731622B-37D9-4437-854F-A0546A6394F5}"/>
              </a:ext>
            </a:extLst>
          </p:cNvPr>
          <p:cNvPicPr>
            <a:picLocks noChangeAspect="1"/>
          </p:cNvPicPr>
          <p:nvPr/>
        </p:nvPicPr>
        <p:blipFill rotWithShape="1">
          <a:blip r:embed="rId3"/>
          <a:srcRect l="19065" r="32047" b="-1"/>
          <a:stretch/>
        </p:blipFill>
        <p:spPr>
          <a:xfrm>
            <a:off x="6742641" y="643466"/>
            <a:ext cx="2312987" cy="2377440"/>
          </a:xfrm>
          <a:prstGeom prst="rect">
            <a:avLst/>
          </a:prstGeom>
        </p:spPr>
      </p:pic>
      <p:pic>
        <p:nvPicPr>
          <p:cNvPr id="6" name="Picture 5">
            <a:extLst>
              <a:ext uri="{FF2B5EF4-FFF2-40B4-BE49-F238E27FC236}">
                <a16:creationId xmlns:a16="http://schemas.microsoft.com/office/drawing/2014/main" id="{60F26E50-1BC3-445B-AA9B-7201EEB546BE}"/>
              </a:ext>
            </a:extLst>
          </p:cNvPr>
          <p:cNvPicPr>
            <a:picLocks noChangeAspect="1"/>
          </p:cNvPicPr>
          <p:nvPr/>
        </p:nvPicPr>
        <p:blipFill rotWithShape="1">
          <a:blip r:embed="rId4"/>
          <a:srcRect l="18368" r="32711" b="3"/>
          <a:stretch/>
        </p:blipFill>
        <p:spPr>
          <a:xfrm>
            <a:off x="9216507" y="643468"/>
            <a:ext cx="2312987" cy="2375756"/>
          </a:xfrm>
          <a:prstGeom prst="rect">
            <a:avLst/>
          </a:prstGeom>
        </p:spPr>
      </p:pic>
      <p:sp>
        <p:nvSpPr>
          <p:cNvPr id="2" name="Title 1">
            <a:extLst>
              <a:ext uri="{FF2B5EF4-FFF2-40B4-BE49-F238E27FC236}">
                <a16:creationId xmlns:a16="http://schemas.microsoft.com/office/drawing/2014/main" id="{372BB128-FEE3-498E-A853-E0B85642FD84}"/>
              </a:ext>
            </a:extLst>
          </p:cNvPr>
          <p:cNvSpPr>
            <a:spLocks noGrp="1"/>
          </p:cNvSpPr>
          <p:nvPr>
            <p:ph type="title"/>
          </p:nvPr>
        </p:nvSpPr>
        <p:spPr>
          <a:xfrm>
            <a:off x="88789" y="452630"/>
            <a:ext cx="6000872" cy="1198615"/>
          </a:xfrm>
        </p:spPr>
        <p:txBody>
          <a:bodyPr vert="horz" lIns="91440" tIns="45720" rIns="91440" bIns="45720" rtlCol="0" anchor="ctr">
            <a:normAutofit/>
          </a:bodyPr>
          <a:lstStyle/>
          <a:p>
            <a:pPr algn="ctr"/>
            <a:r>
              <a:rPr lang="en-US" dirty="0"/>
              <a:t>Engagement Rates FR, DE, CA</a:t>
            </a:r>
            <a:r>
              <a:rPr lang="en-US" dirty="0">
                <a:solidFill>
                  <a:schemeClr val="tx1"/>
                </a:solidFill>
                <a:latin typeface="Segoe UI Semilight" panose="020B0402040204020203" pitchFamily="34" charset="0"/>
                <a:ea typeface="+mn-ea"/>
                <a:cs typeface="Segoe UI Semilight" panose="020B0402040204020203" pitchFamily="34" charset="0"/>
              </a:rPr>
              <a:t> </a:t>
            </a:r>
          </a:p>
        </p:txBody>
      </p:sp>
      <p:sp>
        <p:nvSpPr>
          <p:cNvPr id="11" name="Content Placeholder 10">
            <a:extLst>
              <a:ext uri="{FF2B5EF4-FFF2-40B4-BE49-F238E27FC236}">
                <a16:creationId xmlns:a16="http://schemas.microsoft.com/office/drawing/2014/main" id="{9166D0CE-CF66-4590-A3D8-7354A5F23EA8}"/>
              </a:ext>
            </a:extLst>
          </p:cNvPr>
          <p:cNvSpPr>
            <a:spLocks noGrp="1"/>
          </p:cNvSpPr>
          <p:nvPr>
            <p:ph idx="1"/>
          </p:nvPr>
        </p:nvSpPr>
        <p:spPr>
          <a:xfrm>
            <a:off x="6742640" y="3429000"/>
            <a:ext cx="4796367" cy="2622808"/>
          </a:xfrm>
        </p:spPr>
        <p:txBody>
          <a:bodyPr vert="horz" lIns="91440" tIns="45720" rIns="91440" bIns="45720" rtlCol="0" anchor="ctr">
            <a:normAutofit/>
          </a:bodyPr>
          <a:lstStyle/>
          <a:p>
            <a:pPr algn="just"/>
            <a:r>
              <a:rPr lang="en-US" sz="1700" dirty="0">
                <a:solidFill>
                  <a:schemeClr val="tx1"/>
                </a:solidFill>
              </a:rPr>
              <a:t>Pets and animals is the category with the highest likes rate for France</a:t>
            </a:r>
          </a:p>
          <a:p>
            <a:endParaRPr lang="en-US" sz="1700" dirty="0">
              <a:solidFill>
                <a:schemeClr val="tx1"/>
              </a:solidFill>
            </a:endParaRPr>
          </a:p>
          <a:p>
            <a:pPr algn="just"/>
            <a:r>
              <a:rPr lang="en-US" sz="1700" dirty="0">
                <a:solidFill>
                  <a:schemeClr val="tx1"/>
                </a:solidFill>
              </a:rPr>
              <a:t>Pets and animals and Sports are highly right skewed for Pets &amp; Animals and Science &amp; Technology are highly right skewed for Canada</a:t>
            </a:r>
          </a:p>
          <a:p>
            <a:pPr algn="just"/>
            <a:endParaRPr lang="en-US" sz="1700" dirty="0">
              <a:solidFill>
                <a:schemeClr val="tx1"/>
              </a:solidFill>
            </a:endParaRPr>
          </a:p>
          <a:p>
            <a:pPr algn="just"/>
            <a:r>
              <a:rPr lang="en-US" sz="1700" dirty="0">
                <a:solidFill>
                  <a:schemeClr val="tx1"/>
                </a:solidFill>
              </a:rPr>
              <a:t>Trailers category  likes rate for Germany is zero </a:t>
            </a:r>
          </a:p>
          <a:p>
            <a:endParaRPr lang="en-US" sz="1700" dirty="0">
              <a:solidFill>
                <a:schemeClr val="tx1"/>
              </a:solidFill>
            </a:endParaRPr>
          </a:p>
        </p:txBody>
      </p:sp>
    </p:spTree>
    <p:extLst>
      <p:ext uri="{BB962C8B-B14F-4D97-AF65-F5344CB8AC3E}">
        <p14:creationId xmlns:p14="http://schemas.microsoft.com/office/powerpoint/2010/main" val="315716105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CBD587-318A-404C-8F38-BEC3CFC4EDA7}"/>
              </a:ext>
            </a:extLst>
          </p:cNvPr>
          <p:cNvPicPr>
            <a:picLocks noChangeAspect="1"/>
          </p:cNvPicPr>
          <p:nvPr/>
        </p:nvPicPr>
        <p:blipFill>
          <a:blip r:embed="rId2"/>
          <a:stretch>
            <a:fillRect/>
          </a:stretch>
        </p:blipFill>
        <p:spPr>
          <a:xfrm>
            <a:off x="5255582" y="1337214"/>
            <a:ext cx="6706270" cy="5343696"/>
          </a:xfrm>
          <a:prstGeom prst="rect">
            <a:avLst/>
          </a:prstGeom>
        </p:spPr>
      </p:pic>
      <p:sp>
        <p:nvSpPr>
          <p:cNvPr id="2" name="Title 1">
            <a:extLst>
              <a:ext uri="{FF2B5EF4-FFF2-40B4-BE49-F238E27FC236}">
                <a16:creationId xmlns:a16="http://schemas.microsoft.com/office/drawing/2014/main" id="{2860A557-465B-4071-B82D-1E2284F0A487}"/>
              </a:ext>
            </a:extLst>
          </p:cNvPr>
          <p:cNvSpPr>
            <a:spLocks noGrp="1"/>
          </p:cNvSpPr>
          <p:nvPr>
            <p:ph type="title"/>
          </p:nvPr>
        </p:nvSpPr>
        <p:spPr>
          <a:xfrm>
            <a:off x="843379" y="97655"/>
            <a:ext cx="10336810" cy="1325563"/>
          </a:xfrm>
        </p:spPr>
        <p:txBody>
          <a:bodyPr vert="horz" lIns="91440" tIns="45720" rIns="91440" bIns="45720" rtlCol="0" anchor="ctr">
            <a:normAutofit fontScale="90000"/>
          </a:bodyPr>
          <a:lstStyle/>
          <a:p>
            <a:r>
              <a:rPr lang="en-US" dirty="0"/>
              <a:t>Correlation of </a:t>
            </a:r>
            <a:r>
              <a:rPr lang="en-US" dirty="0" err="1"/>
              <a:t>Youtube</a:t>
            </a:r>
            <a:r>
              <a:rPr lang="en-US" dirty="0"/>
              <a:t> Trending Videos between countries.</a:t>
            </a:r>
            <a:br>
              <a:rPr lang="en-US" dirty="0"/>
            </a:br>
            <a:r>
              <a:rPr lang="en-US" dirty="0"/>
              <a:t>It does exist!</a:t>
            </a:r>
          </a:p>
        </p:txBody>
      </p:sp>
      <p:sp>
        <p:nvSpPr>
          <p:cNvPr id="3" name="Content Placeholder 2">
            <a:extLst>
              <a:ext uri="{FF2B5EF4-FFF2-40B4-BE49-F238E27FC236}">
                <a16:creationId xmlns:a16="http://schemas.microsoft.com/office/drawing/2014/main" id="{F27E4B85-6DF2-4105-BFA7-8CAAC5A3041A}"/>
              </a:ext>
            </a:extLst>
          </p:cNvPr>
          <p:cNvSpPr>
            <a:spLocks noGrp="1"/>
          </p:cNvSpPr>
          <p:nvPr>
            <p:ph idx="1"/>
          </p:nvPr>
        </p:nvSpPr>
        <p:spPr>
          <a:xfrm>
            <a:off x="985421" y="1869544"/>
            <a:ext cx="4097046" cy="4616388"/>
          </a:xfrm>
        </p:spPr>
        <p:txBody>
          <a:bodyPr vert="horz" lIns="91440" tIns="45720" rIns="91440" bIns="45720" rtlCol="0">
            <a:noAutofit/>
          </a:bodyPr>
          <a:lstStyle/>
          <a:p>
            <a:pPr marL="0" indent="0" algn="just">
              <a:lnSpc>
                <a:spcPct val="100000"/>
              </a:lnSpc>
              <a:buNone/>
            </a:pPr>
            <a:r>
              <a:rPr lang="en-US" sz="1800" dirty="0">
                <a:solidFill>
                  <a:schemeClr val="tx1"/>
                </a:solidFill>
              </a:rPr>
              <a:t>Not surprisingly, the videos from United Kingdom, US and Canada are highly correlated to each other in comparison with  Germany and France.</a:t>
            </a:r>
          </a:p>
          <a:p>
            <a:pPr marL="0" indent="0" algn="just">
              <a:lnSpc>
                <a:spcPct val="100000"/>
              </a:lnSpc>
              <a:buNone/>
            </a:pPr>
            <a:r>
              <a:rPr lang="en-US" sz="1800" dirty="0">
                <a:solidFill>
                  <a:schemeClr val="tx1"/>
                </a:solidFill>
              </a:rPr>
              <a:t>This might due to the sharing of common language in these countries. </a:t>
            </a:r>
          </a:p>
          <a:p>
            <a:pPr marL="0" indent="0" algn="just">
              <a:buNone/>
            </a:pPr>
            <a:r>
              <a:rPr lang="en-US" sz="1800" dirty="0">
                <a:solidFill>
                  <a:schemeClr val="tx1"/>
                </a:solidFill>
              </a:rPr>
              <a:t>Germany and France seems to be more  isolated as they don’t  follow the trend from English speaking countries.</a:t>
            </a:r>
          </a:p>
          <a:p>
            <a:pPr marL="0" indent="0" algn="just">
              <a:buNone/>
            </a:pPr>
            <a:r>
              <a:rPr lang="en-US" sz="1800" dirty="0">
                <a:solidFill>
                  <a:schemeClr val="tx1"/>
                </a:solidFill>
              </a:rPr>
              <a:t>This can also explain why UK has the highest number in long-trend videos, as it is contributes by multiple countries at the same time.</a:t>
            </a:r>
          </a:p>
        </p:txBody>
      </p:sp>
    </p:spTree>
    <p:extLst>
      <p:ext uri="{BB962C8B-B14F-4D97-AF65-F5344CB8AC3E}">
        <p14:creationId xmlns:p14="http://schemas.microsoft.com/office/powerpoint/2010/main" val="934705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34B8C033-8294-4C5B-9458-862204A37B68}"/>
              </a:ext>
            </a:extLst>
          </p:cNvPr>
          <p:cNvPicPr>
            <a:picLocks noChangeAspect="1"/>
          </p:cNvPicPr>
          <p:nvPr/>
        </p:nvPicPr>
        <p:blipFill rotWithShape="1">
          <a:blip r:embed="rId2"/>
          <a:srcRect r="-3" b="680"/>
          <a:stretch/>
        </p:blipFill>
        <p:spPr>
          <a:xfrm>
            <a:off x="4980373" y="1509204"/>
            <a:ext cx="6571964" cy="5042516"/>
          </a:xfrm>
          <a:prstGeom prst="rect">
            <a:avLst/>
          </a:prstGeom>
          <a:effectLst/>
        </p:spPr>
      </p:pic>
      <p:sp>
        <p:nvSpPr>
          <p:cNvPr id="2" name="Title 1">
            <a:extLst>
              <a:ext uri="{FF2B5EF4-FFF2-40B4-BE49-F238E27FC236}">
                <a16:creationId xmlns:a16="http://schemas.microsoft.com/office/drawing/2014/main" id="{7CE509F3-F7C6-49D1-8570-1D6F45A4F937}"/>
              </a:ext>
            </a:extLst>
          </p:cNvPr>
          <p:cNvSpPr>
            <a:spLocks noGrp="1"/>
          </p:cNvSpPr>
          <p:nvPr>
            <p:ph type="title"/>
          </p:nvPr>
        </p:nvSpPr>
        <p:spPr>
          <a:xfrm>
            <a:off x="648930" y="0"/>
            <a:ext cx="11282658" cy="1676603"/>
          </a:xfrm>
        </p:spPr>
        <p:txBody>
          <a:bodyPr vert="horz" lIns="91440" tIns="45720" rIns="91440" bIns="45720" rtlCol="0" anchor="ctr">
            <a:normAutofit/>
          </a:bodyPr>
          <a:lstStyle/>
          <a:p>
            <a:r>
              <a:rPr lang="en-US" sz="3200" dirty="0"/>
              <a:t>Correlation of engagement metrices of </a:t>
            </a:r>
            <a:r>
              <a:rPr lang="en-US" sz="3200" dirty="0" err="1"/>
              <a:t>Youtube</a:t>
            </a:r>
            <a:r>
              <a:rPr lang="en-US" sz="3200" dirty="0"/>
              <a:t> Trending Videos.</a:t>
            </a:r>
            <a:endParaRPr lang="en-US" sz="3200" dirty="0">
              <a:solidFill>
                <a:schemeClr val="tx1"/>
              </a:solidFill>
              <a:latin typeface="+mj-lt"/>
              <a:cs typeface="+mj-cs"/>
            </a:endParaRPr>
          </a:p>
        </p:txBody>
      </p:sp>
      <p:sp>
        <p:nvSpPr>
          <p:cNvPr id="9" name="Content Placeholder 8">
            <a:extLst>
              <a:ext uri="{FF2B5EF4-FFF2-40B4-BE49-F238E27FC236}">
                <a16:creationId xmlns:a16="http://schemas.microsoft.com/office/drawing/2014/main" id="{7552DC5E-C62F-4482-A109-BF4F012B114D}"/>
              </a:ext>
            </a:extLst>
          </p:cNvPr>
          <p:cNvSpPr>
            <a:spLocks noGrp="1"/>
          </p:cNvSpPr>
          <p:nvPr>
            <p:ph idx="1"/>
          </p:nvPr>
        </p:nvSpPr>
        <p:spPr>
          <a:xfrm>
            <a:off x="806257" y="1676603"/>
            <a:ext cx="3827887" cy="4875117"/>
          </a:xfrm>
        </p:spPr>
        <p:txBody>
          <a:bodyPr vert="horz" lIns="91440" tIns="45720" rIns="91440" bIns="45720" rtlCol="0">
            <a:normAutofit/>
          </a:bodyPr>
          <a:lstStyle/>
          <a:p>
            <a:r>
              <a:rPr lang="en-US" sz="1800" dirty="0">
                <a:solidFill>
                  <a:schemeClr val="tx1"/>
                </a:solidFill>
              </a:rPr>
              <a:t>We observe that all engagement metrices are positively correlated</a:t>
            </a:r>
          </a:p>
          <a:p>
            <a:pPr marL="0" indent="0">
              <a:buNone/>
            </a:pPr>
            <a:r>
              <a:rPr lang="en-US" sz="1800" dirty="0">
                <a:solidFill>
                  <a:schemeClr val="tx1"/>
                </a:solidFill>
              </a:rPr>
              <a:t> </a:t>
            </a:r>
          </a:p>
          <a:p>
            <a:r>
              <a:rPr lang="en-US" sz="1800" dirty="0">
                <a:solidFill>
                  <a:schemeClr val="tx1"/>
                </a:solidFill>
              </a:rPr>
              <a:t>There exist a high correlation between views and comment counts (0.7) and likes and views (0.76)</a:t>
            </a:r>
          </a:p>
          <a:p>
            <a:endParaRPr lang="en-US" sz="1800" dirty="0">
              <a:solidFill>
                <a:schemeClr val="tx1"/>
              </a:solidFill>
            </a:endParaRPr>
          </a:p>
          <a:p>
            <a:r>
              <a:rPr lang="en-US" sz="1800" dirty="0">
                <a:solidFill>
                  <a:schemeClr val="tx1"/>
                </a:solidFill>
              </a:rPr>
              <a:t> Views and dislikes have the lowest observed correlation among the engagement metrices </a:t>
            </a:r>
          </a:p>
          <a:p>
            <a:endParaRPr lang="en-US" sz="1800" dirty="0">
              <a:solidFill>
                <a:schemeClr val="tx1"/>
              </a:solidFill>
            </a:endParaRPr>
          </a:p>
          <a:p>
            <a:r>
              <a:rPr lang="en-US" sz="1800" dirty="0">
                <a:solidFill>
                  <a:schemeClr val="tx1"/>
                </a:solidFill>
              </a:rPr>
              <a:t>The highest correlation observed is between </a:t>
            </a:r>
            <a:r>
              <a:rPr lang="en-US" sz="1800" dirty="0" err="1">
                <a:solidFill>
                  <a:schemeClr val="tx1"/>
                </a:solidFill>
              </a:rPr>
              <a:t>comment_count</a:t>
            </a:r>
            <a:r>
              <a:rPr lang="en-US" sz="1800" dirty="0">
                <a:solidFill>
                  <a:schemeClr val="tx1"/>
                </a:solidFill>
              </a:rPr>
              <a:t> and dislikes </a:t>
            </a:r>
          </a:p>
        </p:txBody>
      </p:sp>
    </p:spTree>
    <p:extLst>
      <p:ext uri="{BB962C8B-B14F-4D97-AF65-F5344CB8AC3E}">
        <p14:creationId xmlns:p14="http://schemas.microsoft.com/office/powerpoint/2010/main" val="3569522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15" name="Freeform 21">
            <a:extLst>
              <a:ext uri="{FF2B5EF4-FFF2-40B4-BE49-F238E27FC236}">
                <a16:creationId xmlns:a16="http://schemas.microsoft.com/office/drawing/2014/main" id="{FEB0B922-A6AE-4089-8B21-F3E1A77093D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237586" cy="6858000"/>
          </a:xfrm>
          <a:custGeom>
            <a:avLst/>
            <a:gdLst>
              <a:gd name="connsiteX0" fmla="*/ 0 w 10237586"/>
              <a:gd name="connsiteY0" fmla="*/ 0 h 6858000"/>
              <a:gd name="connsiteX1" fmla="*/ 7061432 w 10237586"/>
              <a:gd name="connsiteY1" fmla="*/ 0 h 6858000"/>
              <a:gd name="connsiteX2" fmla="*/ 10237586 w 10237586"/>
              <a:gd name="connsiteY2" fmla="*/ 6858000 h 6858000"/>
              <a:gd name="connsiteX3" fmla="*/ 0 w 102375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237586" h="6858000">
                <a:moveTo>
                  <a:pt x="0" y="0"/>
                </a:moveTo>
                <a:lnTo>
                  <a:pt x="7061432" y="0"/>
                </a:lnTo>
                <a:lnTo>
                  <a:pt x="10237586" y="6858000"/>
                </a:lnTo>
                <a:lnTo>
                  <a:pt x="0" y="6858000"/>
                </a:lnTo>
                <a:close/>
              </a:path>
            </a:pathLst>
          </a:custGeom>
          <a:solidFill>
            <a:srgbClr val="000000">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7" name="Freeform 20">
            <a:extLst>
              <a:ext uri="{FF2B5EF4-FFF2-40B4-BE49-F238E27FC236}">
                <a16:creationId xmlns:a16="http://schemas.microsoft.com/office/drawing/2014/main" id="{C5EB7378-ADA3-4D6E-8E3A-09FAD1478F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380336" cy="6858000"/>
          </a:xfrm>
          <a:custGeom>
            <a:avLst/>
            <a:gdLst>
              <a:gd name="connsiteX0" fmla="*/ 0 w 9380336"/>
              <a:gd name="connsiteY0" fmla="*/ 0 h 6858000"/>
              <a:gd name="connsiteX1" fmla="*/ 6204182 w 9380336"/>
              <a:gd name="connsiteY1" fmla="*/ 0 h 6858000"/>
              <a:gd name="connsiteX2" fmla="*/ 9380336 w 9380336"/>
              <a:gd name="connsiteY2" fmla="*/ 6858000 h 6858000"/>
              <a:gd name="connsiteX3" fmla="*/ 0 w 938033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380336" h="6858000">
                <a:moveTo>
                  <a:pt x="0" y="0"/>
                </a:moveTo>
                <a:lnTo>
                  <a:pt x="6204182" y="0"/>
                </a:lnTo>
                <a:lnTo>
                  <a:pt x="9380336" y="6858000"/>
                </a:lnTo>
                <a:lnTo>
                  <a:pt x="0" y="6858000"/>
                </a:lnTo>
                <a:close/>
              </a:path>
            </a:pathLst>
          </a:custGeom>
          <a:solidFill>
            <a:srgbClr val="0000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6362C181-FE01-4FC9-B043-FA201E3F98BF}"/>
              </a:ext>
            </a:extLst>
          </p:cNvPr>
          <p:cNvPicPr>
            <a:picLocks noChangeAspect="1"/>
          </p:cNvPicPr>
          <p:nvPr/>
        </p:nvPicPr>
        <p:blipFill>
          <a:blip r:embed="rId2"/>
          <a:stretch>
            <a:fillRect/>
          </a:stretch>
        </p:blipFill>
        <p:spPr>
          <a:xfrm>
            <a:off x="7167979" y="768169"/>
            <a:ext cx="4313663" cy="2285749"/>
          </a:xfrm>
          <a:prstGeom prst="rect">
            <a:avLst/>
          </a:prstGeom>
        </p:spPr>
      </p:pic>
      <p:pic>
        <p:nvPicPr>
          <p:cNvPr id="7" name="Picture 6">
            <a:extLst>
              <a:ext uri="{FF2B5EF4-FFF2-40B4-BE49-F238E27FC236}">
                <a16:creationId xmlns:a16="http://schemas.microsoft.com/office/drawing/2014/main" id="{4EB2FC65-2E76-4EE9-BFDA-E5177653596D}"/>
              </a:ext>
            </a:extLst>
          </p:cNvPr>
          <p:cNvPicPr>
            <a:picLocks noChangeAspect="1"/>
          </p:cNvPicPr>
          <p:nvPr/>
        </p:nvPicPr>
        <p:blipFill>
          <a:blip r:embed="rId3"/>
          <a:stretch>
            <a:fillRect/>
          </a:stretch>
        </p:blipFill>
        <p:spPr>
          <a:xfrm>
            <a:off x="1003177" y="3346812"/>
            <a:ext cx="5326602" cy="3266982"/>
          </a:xfrm>
          <a:prstGeom prst="rect">
            <a:avLst/>
          </a:prstGeom>
        </p:spPr>
      </p:pic>
      <p:sp>
        <p:nvSpPr>
          <p:cNvPr id="19" name="Content Placeholder 18">
            <a:extLst>
              <a:ext uri="{FF2B5EF4-FFF2-40B4-BE49-F238E27FC236}">
                <a16:creationId xmlns:a16="http://schemas.microsoft.com/office/drawing/2014/main" id="{B8B5C2E3-53BE-4FC1-B3B4-381758EE6AA3}"/>
              </a:ext>
            </a:extLst>
          </p:cNvPr>
          <p:cNvSpPr>
            <a:spLocks noGrp="1"/>
          </p:cNvSpPr>
          <p:nvPr>
            <p:ph idx="1"/>
          </p:nvPr>
        </p:nvSpPr>
        <p:spPr>
          <a:xfrm>
            <a:off x="838200" y="2021249"/>
            <a:ext cx="5491579" cy="1325563"/>
          </a:xfrm>
        </p:spPr>
        <p:txBody>
          <a:bodyPr vert="horz" lIns="91440" tIns="45720" rIns="91440" bIns="45720" rtlCol="0">
            <a:normAutofit/>
          </a:bodyPr>
          <a:lstStyle/>
          <a:p>
            <a:pPr marL="0" indent="0" algn="just">
              <a:buNone/>
            </a:pPr>
            <a:r>
              <a:rPr lang="en-US" sz="1800" dirty="0">
                <a:solidFill>
                  <a:schemeClr val="tx1"/>
                </a:solidFill>
              </a:rPr>
              <a:t>The country with the highest correlation between likes and views is France. For all other countries the correlation between those two metrices is very close </a:t>
            </a:r>
          </a:p>
        </p:txBody>
      </p:sp>
      <p:sp>
        <p:nvSpPr>
          <p:cNvPr id="62" name="Content Placeholder 18">
            <a:extLst>
              <a:ext uri="{FF2B5EF4-FFF2-40B4-BE49-F238E27FC236}">
                <a16:creationId xmlns:a16="http://schemas.microsoft.com/office/drawing/2014/main" id="{C9B46F2D-777C-4253-91B6-CF2AB5987646}"/>
              </a:ext>
            </a:extLst>
          </p:cNvPr>
          <p:cNvSpPr txBox="1">
            <a:spLocks/>
          </p:cNvSpPr>
          <p:nvPr/>
        </p:nvSpPr>
        <p:spPr>
          <a:xfrm>
            <a:off x="7053293" y="3159305"/>
            <a:ext cx="4313663"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baseline="0">
                <a:solidFill>
                  <a:srgbClr val="595959"/>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dirty="0">
                <a:solidFill>
                  <a:schemeClr val="tx1"/>
                </a:solidFill>
              </a:rPr>
              <a:t>Likes for GB and US follow similar distributions although the mean for GB is higher compare to US </a:t>
            </a:r>
          </a:p>
        </p:txBody>
      </p:sp>
    </p:spTree>
    <p:extLst>
      <p:ext uri="{BB962C8B-B14F-4D97-AF65-F5344CB8AC3E}">
        <p14:creationId xmlns:p14="http://schemas.microsoft.com/office/powerpoint/2010/main" val="320983996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B181E26-89C4-4A14-92DE-0F4C4B0E948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social media post&#10;&#10;Description generated with very high confidence">
            <a:extLst>
              <a:ext uri="{FF2B5EF4-FFF2-40B4-BE49-F238E27FC236}">
                <a16:creationId xmlns:a16="http://schemas.microsoft.com/office/drawing/2014/main" id="{E145C172-A7FF-4872-923A-A20D2E7FBD91}"/>
              </a:ext>
            </a:extLst>
          </p:cNvPr>
          <p:cNvPicPr>
            <a:picLocks noChangeAspect="1"/>
          </p:cNvPicPr>
          <p:nvPr/>
        </p:nvPicPr>
        <p:blipFill rotWithShape="1">
          <a:blip r:embed="rId2"/>
          <a:srcRect l="23064" r="13090"/>
          <a:stretch/>
        </p:blipFill>
        <p:spPr>
          <a:xfrm>
            <a:off x="6587330" y="1690689"/>
            <a:ext cx="5604670" cy="2501837"/>
          </a:xfrm>
          <a:custGeom>
            <a:avLst/>
            <a:gdLst>
              <a:gd name="connsiteX0" fmla="*/ 1159248 w 5604670"/>
              <a:gd name="connsiteY0" fmla="*/ 0 h 2501837"/>
              <a:gd name="connsiteX1" fmla="*/ 5604670 w 5604670"/>
              <a:gd name="connsiteY1" fmla="*/ 0 h 2501837"/>
              <a:gd name="connsiteX2" fmla="*/ 5604670 w 5604670"/>
              <a:gd name="connsiteY2" fmla="*/ 2501837 h 2501837"/>
              <a:gd name="connsiteX3" fmla="*/ 0 w 5604670"/>
              <a:gd name="connsiteY3" fmla="*/ 2501837 h 2501837"/>
            </a:gdLst>
            <a:ahLst/>
            <a:cxnLst>
              <a:cxn ang="0">
                <a:pos x="connsiteX0" y="connsiteY0"/>
              </a:cxn>
              <a:cxn ang="0">
                <a:pos x="connsiteX1" y="connsiteY1"/>
              </a:cxn>
              <a:cxn ang="0">
                <a:pos x="connsiteX2" y="connsiteY2"/>
              </a:cxn>
              <a:cxn ang="0">
                <a:pos x="connsiteX3" y="connsiteY3"/>
              </a:cxn>
            </a:cxnLst>
            <a:rect l="l" t="t" r="r" b="b"/>
            <a:pathLst>
              <a:path w="5604670" h="2501837">
                <a:moveTo>
                  <a:pt x="1159248" y="0"/>
                </a:moveTo>
                <a:lnTo>
                  <a:pt x="5604670" y="0"/>
                </a:lnTo>
                <a:lnTo>
                  <a:pt x="5604670" y="2501837"/>
                </a:lnTo>
                <a:lnTo>
                  <a:pt x="0" y="2501837"/>
                </a:lnTo>
                <a:close/>
              </a:path>
            </a:pathLst>
          </a:custGeom>
        </p:spPr>
      </p:pic>
      <p:pic>
        <p:nvPicPr>
          <p:cNvPr id="10" name="Content Placeholder 5" descr="A screenshot of a social media post&#10;&#10;Description generated with very high confidence">
            <a:extLst>
              <a:ext uri="{FF2B5EF4-FFF2-40B4-BE49-F238E27FC236}">
                <a16:creationId xmlns:a16="http://schemas.microsoft.com/office/drawing/2014/main" id="{4D9096DC-0C22-428C-AE62-C542015D7A0F}"/>
              </a:ext>
            </a:extLst>
          </p:cNvPr>
          <p:cNvPicPr>
            <a:picLocks noChangeAspect="1"/>
          </p:cNvPicPr>
          <p:nvPr/>
        </p:nvPicPr>
        <p:blipFill rotWithShape="1">
          <a:blip r:embed="rId3"/>
          <a:srcRect l="4573" r="11088" b="2"/>
          <a:stretch/>
        </p:blipFill>
        <p:spPr>
          <a:xfrm>
            <a:off x="4791075" y="4357117"/>
            <a:ext cx="7400925" cy="2500884"/>
          </a:xfrm>
          <a:custGeom>
            <a:avLst/>
            <a:gdLst>
              <a:gd name="connsiteX0" fmla="*/ 1717230 w 7400925"/>
              <a:gd name="connsiteY0" fmla="*/ 0 h 2500884"/>
              <a:gd name="connsiteX1" fmla="*/ 7400925 w 7400925"/>
              <a:gd name="connsiteY1" fmla="*/ 0 h 2500884"/>
              <a:gd name="connsiteX2" fmla="*/ 7400925 w 7400925"/>
              <a:gd name="connsiteY2" fmla="*/ 2500884 h 2500884"/>
              <a:gd name="connsiteX3" fmla="*/ 0 w 7400925"/>
              <a:gd name="connsiteY3" fmla="*/ 2500884 h 2500884"/>
              <a:gd name="connsiteX4" fmla="*/ 0 w 7400925"/>
              <a:gd name="connsiteY4" fmla="*/ 2500883 h 2500884"/>
              <a:gd name="connsiteX5" fmla="*/ 552186 w 7400925"/>
              <a:gd name="connsiteY5" fmla="*/ 2500883 h 2500884"/>
              <a:gd name="connsiteX6" fmla="*/ 558423 w 7400925"/>
              <a:gd name="connsiteY6" fmla="*/ 2500883 h 25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00925" h="2500884">
                <a:moveTo>
                  <a:pt x="1717230" y="0"/>
                </a:moveTo>
                <a:lnTo>
                  <a:pt x="7400925" y="0"/>
                </a:lnTo>
                <a:lnTo>
                  <a:pt x="7400925" y="2500884"/>
                </a:lnTo>
                <a:lnTo>
                  <a:pt x="0" y="2500884"/>
                </a:lnTo>
                <a:lnTo>
                  <a:pt x="0" y="2500883"/>
                </a:lnTo>
                <a:lnTo>
                  <a:pt x="552186" y="2500883"/>
                </a:lnTo>
                <a:lnTo>
                  <a:pt x="558423" y="2500883"/>
                </a:lnTo>
                <a:close/>
              </a:path>
            </a:pathLst>
          </a:custGeom>
        </p:spPr>
      </p:pic>
      <p:sp>
        <p:nvSpPr>
          <p:cNvPr id="17" name="Freeform 37">
            <a:extLst>
              <a:ext uri="{FF2B5EF4-FFF2-40B4-BE49-F238E27FC236}">
                <a16:creationId xmlns:a16="http://schemas.microsoft.com/office/drawing/2014/main" id="{13958066-7CBD-4B89-8F46-614C4F28BCF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691641"/>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4A6D958-848A-433B-9BF5-B0F45B6DD7B1}"/>
              </a:ext>
            </a:extLst>
          </p:cNvPr>
          <p:cNvSpPr>
            <a:spLocks noGrp="1"/>
          </p:cNvSpPr>
          <p:nvPr>
            <p:ph type="title"/>
          </p:nvPr>
        </p:nvSpPr>
        <p:spPr>
          <a:xfrm>
            <a:off x="701435" y="364650"/>
            <a:ext cx="11771790" cy="1325563"/>
          </a:xfrm>
        </p:spPr>
        <p:txBody>
          <a:bodyPr vert="horz" lIns="91440" tIns="45720" rIns="91440" bIns="45720" rtlCol="0" anchor="ctr">
            <a:normAutofit/>
          </a:bodyPr>
          <a:lstStyle/>
          <a:p>
            <a:r>
              <a:rPr lang="en-US" sz="3200" dirty="0"/>
              <a:t>There is significant difference between UK and US like rate means</a:t>
            </a:r>
            <a:endParaRPr lang="en-US" sz="3200" kern="1200" dirty="0">
              <a:solidFill>
                <a:schemeClr val="bg1"/>
              </a:solidFill>
              <a:latin typeface="+mj-lt"/>
              <a:ea typeface="+mj-ea"/>
              <a:cs typeface="+mj-cs"/>
            </a:endParaRPr>
          </a:p>
        </p:txBody>
      </p:sp>
      <p:sp>
        <p:nvSpPr>
          <p:cNvPr id="9" name="TextBox 8">
            <a:extLst>
              <a:ext uri="{FF2B5EF4-FFF2-40B4-BE49-F238E27FC236}">
                <a16:creationId xmlns:a16="http://schemas.microsoft.com/office/drawing/2014/main" id="{A7658F62-CCBC-4146-847A-B7877753B5A9}"/>
              </a:ext>
            </a:extLst>
          </p:cNvPr>
          <p:cNvSpPr txBox="1"/>
          <p:nvPr/>
        </p:nvSpPr>
        <p:spPr>
          <a:xfrm>
            <a:off x="838200" y="2112885"/>
            <a:ext cx="5257800" cy="3139321"/>
          </a:xfrm>
          <a:prstGeom prst="rect">
            <a:avLst/>
          </a:prstGeom>
          <a:noFill/>
        </p:spPr>
        <p:txBody>
          <a:bodyPr wrap="square" rtlCol="0">
            <a:spAutoFit/>
          </a:bodyPr>
          <a:lstStyle/>
          <a:p>
            <a:pPr lvl="0" eaLnBrk="0" fontAlgn="base" hangingPunct="0">
              <a:spcBef>
                <a:spcPct val="0"/>
              </a:spcBef>
              <a:spcAft>
                <a:spcPct val="0"/>
              </a:spcAft>
            </a:pPr>
            <a:endParaRPr lang="en-GB" altLang="en-CH" dirty="0">
              <a:latin typeface="Segoe UI Semilight" panose="020B0402040204020203" pitchFamily="34" charset="0"/>
              <a:cs typeface="Segoe UI Semilight" panose="020B0402040204020203" pitchFamily="34" charset="0"/>
            </a:endParaRPr>
          </a:p>
          <a:p>
            <a:pPr lvl="0" eaLnBrk="0" fontAlgn="base" hangingPunct="0">
              <a:spcBef>
                <a:spcPct val="0"/>
              </a:spcBef>
              <a:spcAft>
                <a:spcPct val="0"/>
              </a:spcAft>
            </a:pPr>
            <a:r>
              <a:rPr lang="en-GB" altLang="en-CH" dirty="0">
                <a:latin typeface="Segoe UI Semilight" panose="020B0402040204020203" pitchFamily="34" charset="0"/>
                <a:cs typeface="Segoe UI Semilight" panose="020B0402040204020203" pitchFamily="34" charset="0"/>
              </a:rPr>
              <a:t>Mean likes rate UK:3.4</a:t>
            </a:r>
          </a:p>
          <a:p>
            <a:pPr eaLnBrk="0" fontAlgn="base" hangingPunct="0">
              <a:spcBef>
                <a:spcPct val="0"/>
              </a:spcBef>
              <a:spcAft>
                <a:spcPct val="0"/>
              </a:spcAft>
            </a:pPr>
            <a:r>
              <a:rPr lang="en-GB" altLang="en-CH" dirty="0">
                <a:latin typeface="Segoe UI Semilight" panose="020B0402040204020203" pitchFamily="34" charset="0"/>
                <a:cs typeface="Segoe UI Semilight" panose="020B0402040204020203" pitchFamily="34" charset="0"/>
              </a:rPr>
              <a:t>Mean likes rate GB:3.2</a:t>
            </a:r>
          </a:p>
          <a:p>
            <a:pPr lvl="0" eaLnBrk="0" fontAlgn="base" hangingPunct="0">
              <a:spcBef>
                <a:spcPct val="0"/>
              </a:spcBef>
              <a:spcAft>
                <a:spcPct val="0"/>
              </a:spcAft>
            </a:pPr>
            <a:endParaRPr lang="en-GB" altLang="en-CH" dirty="0">
              <a:latin typeface="Segoe UI Semilight" panose="020B0402040204020203" pitchFamily="34" charset="0"/>
              <a:cs typeface="Segoe UI Semilight" panose="020B0402040204020203" pitchFamily="34" charset="0"/>
            </a:endParaRPr>
          </a:p>
          <a:p>
            <a:pPr lvl="0" eaLnBrk="0" fontAlgn="base" hangingPunct="0">
              <a:spcBef>
                <a:spcPct val="0"/>
              </a:spcBef>
              <a:spcAft>
                <a:spcPct val="0"/>
              </a:spcAft>
            </a:pPr>
            <a:r>
              <a:rPr lang="en-GB" altLang="en-CH" dirty="0">
                <a:latin typeface="Segoe UI Semilight" panose="020B0402040204020203" pitchFamily="34" charset="0"/>
                <a:cs typeface="Segoe UI Semilight" panose="020B0402040204020203" pitchFamily="34" charset="0"/>
              </a:rPr>
              <a:t>t</a:t>
            </a:r>
            <a:r>
              <a:rPr lang="en-US" altLang="en-CH" dirty="0">
                <a:latin typeface="Segoe UI Semilight" panose="020B0402040204020203" pitchFamily="34" charset="0"/>
                <a:cs typeface="Segoe UI Semilight" panose="020B0402040204020203" pitchFamily="34" charset="0"/>
              </a:rPr>
              <a:t>-test results:</a:t>
            </a:r>
          </a:p>
          <a:p>
            <a:pPr lvl="0" eaLnBrk="0" fontAlgn="base" hangingPunct="0">
              <a:spcBef>
                <a:spcPct val="0"/>
              </a:spcBef>
              <a:spcAft>
                <a:spcPct val="0"/>
              </a:spcAft>
            </a:pPr>
            <a:endParaRPr lang="en-US" altLang="en-CH" dirty="0">
              <a:latin typeface="Segoe UI Semilight" panose="020B0402040204020203" pitchFamily="34" charset="0"/>
              <a:cs typeface="Segoe UI Semilight" panose="020B0402040204020203" pitchFamily="34" charset="0"/>
            </a:endParaRPr>
          </a:p>
          <a:p>
            <a:pPr lvl="0" algn="just" eaLnBrk="0" fontAlgn="base" hangingPunct="0">
              <a:spcBef>
                <a:spcPct val="0"/>
              </a:spcBef>
              <a:spcAft>
                <a:spcPct val="0"/>
              </a:spcAft>
            </a:pPr>
            <a:r>
              <a:rPr lang="en-CH" altLang="en-CH" dirty="0">
                <a:latin typeface="Segoe UI Semilight" panose="020B0402040204020203" pitchFamily="34" charset="0"/>
                <a:cs typeface="Segoe UI Semilight" panose="020B0402040204020203" pitchFamily="34" charset="0"/>
              </a:rPr>
              <a:t>p-value 0.001241 &lt; 0.025 (two-tailed hypothesis)</a:t>
            </a:r>
            <a:endParaRPr lang="en-US" altLang="en-CH" dirty="0">
              <a:latin typeface="Segoe UI Semilight" panose="020B0402040204020203" pitchFamily="34" charset="0"/>
              <a:cs typeface="Segoe UI Semilight" panose="020B0402040204020203" pitchFamily="34" charset="0"/>
            </a:endParaRPr>
          </a:p>
          <a:p>
            <a:pPr lvl="0" algn="just" eaLnBrk="0" fontAlgn="base" hangingPunct="0">
              <a:spcBef>
                <a:spcPct val="0"/>
              </a:spcBef>
              <a:spcAft>
                <a:spcPct val="0"/>
              </a:spcAft>
            </a:pPr>
            <a:r>
              <a:rPr lang="en-CH" altLang="en-CH" dirty="0">
                <a:latin typeface="Segoe UI Semilight" panose="020B0402040204020203" pitchFamily="34" charset="0"/>
                <a:cs typeface="Segoe UI Semilight" panose="020B0402040204020203" pitchFamily="34" charset="0"/>
              </a:rPr>
              <a:t> </a:t>
            </a:r>
            <a:endParaRPr lang="en-US" altLang="en-CH" dirty="0">
              <a:latin typeface="Segoe UI Semilight" panose="020B0402040204020203" pitchFamily="34" charset="0"/>
              <a:cs typeface="Segoe UI Semilight" panose="020B0402040204020203" pitchFamily="34" charset="0"/>
            </a:endParaRPr>
          </a:p>
          <a:p>
            <a:pPr lvl="0" algn="just" eaLnBrk="0" fontAlgn="base" hangingPunct="0">
              <a:spcBef>
                <a:spcPct val="0"/>
              </a:spcBef>
              <a:spcAft>
                <a:spcPct val="0"/>
              </a:spcAft>
            </a:pPr>
            <a:r>
              <a:rPr lang="en-US" altLang="en-CH" dirty="0">
                <a:latin typeface="Segoe UI Semilight" panose="020B0402040204020203" pitchFamily="34" charset="0"/>
                <a:cs typeface="Segoe UI Semilight" panose="020B0402040204020203" pitchFamily="34" charset="0"/>
              </a:rPr>
              <a:t>We</a:t>
            </a:r>
            <a:r>
              <a:rPr lang="en-CH" altLang="en-CH" dirty="0">
                <a:latin typeface="Segoe UI Semilight" panose="020B0402040204020203" pitchFamily="34" charset="0"/>
                <a:cs typeface="Segoe UI Semilight" panose="020B0402040204020203" pitchFamily="34" charset="0"/>
              </a:rPr>
              <a:t> can reject the null hypothesis that the UK likes rate and GB likes rate means are </a:t>
            </a:r>
            <a:r>
              <a:rPr lang="en-US" altLang="en-CH" dirty="0">
                <a:latin typeface="Segoe UI Semilight" panose="020B0402040204020203" pitchFamily="34" charset="0"/>
                <a:cs typeface="Segoe UI Semilight" panose="020B0402040204020203" pitchFamily="34" charset="0"/>
              </a:rPr>
              <a:t>statistically</a:t>
            </a:r>
            <a:r>
              <a:rPr lang="en-CH" altLang="en-CH" dirty="0">
                <a:latin typeface="Segoe UI Semilight" panose="020B0402040204020203" pitchFamily="34" charset="0"/>
                <a:cs typeface="Segoe UI Semilight" panose="020B0402040204020203" pitchFamily="34" charset="0"/>
              </a:rPr>
              <a:t> significant different </a:t>
            </a:r>
          </a:p>
        </p:txBody>
      </p:sp>
    </p:spTree>
    <p:extLst>
      <p:ext uri="{BB962C8B-B14F-4D97-AF65-F5344CB8AC3E}">
        <p14:creationId xmlns:p14="http://schemas.microsoft.com/office/powerpoint/2010/main" val="335395630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8" name="Freeform: Shape 37">
            <a:extLst>
              <a:ext uri="{FF2B5EF4-FFF2-40B4-BE49-F238E27FC236}">
                <a16:creationId xmlns:a16="http://schemas.microsoft.com/office/drawing/2014/main" id="{646E8F12-06B4-4D6B-866C-1743B253C8C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8370" y="3966828"/>
            <a:ext cx="3339958" cy="2891173"/>
          </a:xfrm>
          <a:custGeom>
            <a:avLst/>
            <a:gdLst>
              <a:gd name="connsiteX0" fmla="*/ 2002536 w 3339958"/>
              <a:gd name="connsiteY0" fmla="*/ 0 h 2891173"/>
              <a:gd name="connsiteX1" fmla="*/ 3276335 w 3339958"/>
              <a:gd name="connsiteY1" fmla="*/ 457282 h 2891173"/>
              <a:gd name="connsiteX2" fmla="*/ 3339958 w 3339958"/>
              <a:gd name="connsiteY2" fmla="*/ 515107 h 2891173"/>
              <a:gd name="connsiteX3" fmla="*/ 3339958 w 3339958"/>
              <a:gd name="connsiteY3" fmla="*/ 2891173 h 2891173"/>
              <a:gd name="connsiteX4" fmla="*/ 209954 w 3339958"/>
              <a:gd name="connsiteY4" fmla="*/ 2891173 h 2891173"/>
              <a:gd name="connsiteX5" fmla="*/ 157369 w 3339958"/>
              <a:gd name="connsiteY5" fmla="*/ 2782014 h 2891173"/>
              <a:gd name="connsiteX6" fmla="*/ 0 w 3339958"/>
              <a:gd name="connsiteY6" fmla="*/ 2002536 h 2891173"/>
              <a:gd name="connsiteX7" fmla="*/ 2002536 w 3339958"/>
              <a:gd name="connsiteY7" fmla="*/ 0 h 289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9958" h="2891173">
                <a:moveTo>
                  <a:pt x="2002536" y="0"/>
                </a:moveTo>
                <a:cubicBezTo>
                  <a:pt x="2486398" y="0"/>
                  <a:pt x="2930179" y="171609"/>
                  <a:pt x="3276335" y="457282"/>
                </a:cubicBezTo>
                <a:lnTo>
                  <a:pt x="3339958" y="515107"/>
                </a:lnTo>
                <a:lnTo>
                  <a:pt x="3339958" y="2891173"/>
                </a:lnTo>
                <a:lnTo>
                  <a:pt x="209954" y="2891173"/>
                </a:lnTo>
                <a:lnTo>
                  <a:pt x="157369" y="2782014"/>
                </a:lnTo>
                <a:cubicBezTo>
                  <a:pt x="56036" y="2542434"/>
                  <a:pt x="0" y="2279029"/>
                  <a:pt x="0" y="2002536"/>
                </a:cubicBezTo>
                <a:cubicBezTo>
                  <a:pt x="0" y="896566"/>
                  <a:pt x="896566" y="0"/>
                  <a:pt x="2002536"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Oval 39">
            <a:extLst>
              <a:ext uri="{FF2B5EF4-FFF2-40B4-BE49-F238E27FC236}">
                <a16:creationId xmlns:a16="http://schemas.microsoft.com/office/drawing/2014/main" id="{BCB8E572-32F0-4C78-B268-2702C859FDB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3660" y="2557569"/>
            <a:ext cx="3072384" cy="30723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Freeform: Shape 41">
            <a:extLst>
              <a:ext uri="{FF2B5EF4-FFF2-40B4-BE49-F238E27FC236}">
                <a16:creationId xmlns:a16="http://schemas.microsoft.com/office/drawing/2014/main" id="{BFC6224A-7B8A-4699-99DC-A6C9CD6171C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4932" y="1"/>
            <a:ext cx="4077068" cy="3445261"/>
          </a:xfrm>
          <a:custGeom>
            <a:avLst/>
            <a:gdLst>
              <a:gd name="connsiteX0" fmla="*/ 250035 w 4077068"/>
              <a:gd name="connsiteY0" fmla="*/ 0 h 3445261"/>
              <a:gd name="connsiteX1" fmla="*/ 4077068 w 4077068"/>
              <a:gd name="connsiteY1" fmla="*/ 0 h 3445261"/>
              <a:gd name="connsiteX2" fmla="*/ 4077068 w 4077068"/>
              <a:gd name="connsiteY2" fmla="*/ 2743040 h 3445261"/>
              <a:gd name="connsiteX3" fmla="*/ 4074154 w 4077068"/>
              <a:gd name="connsiteY3" fmla="*/ 2746247 h 3445261"/>
              <a:gd name="connsiteX4" fmla="*/ 2386584 w 4077068"/>
              <a:gd name="connsiteY4" fmla="*/ 3445261 h 3445261"/>
              <a:gd name="connsiteX5" fmla="*/ 0 w 4077068"/>
              <a:gd name="connsiteY5" fmla="*/ 1058677 h 3445261"/>
              <a:gd name="connsiteX6" fmla="*/ 187550 w 4077068"/>
              <a:gd name="connsiteY6" fmla="*/ 129711 h 3445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7068" h="3445261">
                <a:moveTo>
                  <a:pt x="250035" y="0"/>
                </a:moveTo>
                <a:lnTo>
                  <a:pt x="4077068" y="0"/>
                </a:lnTo>
                <a:lnTo>
                  <a:pt x="4077068" y="2743040"/>
                </a:lnTo>
                <a:lnTo>
                  <a:pt x="4074154" y="2746247"/>
                </a:lnTo>
                <a:cubicBezTo>
                  <a:pt x="3642267" y="3178134"/>
                  <a:pt x="3045621" y="3445261"/>
                  <a:pt x="2386584" y="3445261"/>
                </a:cubicBezTo>
                <a:cubicBezTo>
                  <a:pt x="1068510" y="3445261"/>
                  <a:pt x="0" y="2376751"/>
                  <a:pt x="0" y="1058677"/>
                </a:cubicBezTo>
                <a:cubicBezTo>
                  <a:pt x="0" y="729159"/>
                  <a:pt x="66782" y="415238"/>
                  <a:pt x="187550" y="129711"/>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Oval 43">
            <a:extLst>
              <a:ext uri="{FF2B5EF4-FFF2-40B4-BE49-F238E27FC236}">
                <a16:creationId xmlns:a16="http://schemas.microsoft.com/office/drawing/2014/main" id="{54A709FC-1ADC-45CD-856D-3B1A50C5838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495" y="197110"/>
            <a:ext cx="2020824" cy="2020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Freeform: Shape 45">
            <a:extLst>
              <a:ext uri="{FF2B5EF4-FFF2-40B4-BE49-F238E27FC236}">
                <a16:creationId xmlns:a16="http://schemas.microsoft.com/office/drawing/2014/main" id="{0611C424-EB44-492D-9C48-78BB0D5DC97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38252" y="2722161"/>
            <a:ext cx="2743200" cy="2743200"/>
          </a:xfrm>
          <a:custGeom>
            <a:avLst/>
            <a:gdLst>
              <a:gd name="connsiteX0" fmla="*/ 1371600 w 2743200"/>
              <a:gd name="connsiteY0" fmla="*/ 0 h 2743200"/>
              <a:gd name="connsiteX1" fmla="*/ 2743200 w 2743200"/>
              <a:gd name="connsiteY1" fmla="*/ 1371600 h 2743200"/>
              <a:gd name="connsiteX2" fmla="*/ 1371600 w 2743200"/>
              <a:gd name="connsiteY2" fmla="*/ 2743200 h 2743200"/>
              <a:gd name="connsiteX3" fmla="*/ 0 w 2743200"/>
              <a:gd name="connsiteY3" fmla="*/ 1371600 h 2743200"/>
              <a:gd name="connsiteX4" fmla="*/ 1371600 w 2743200"/>
              <a:gd name="connsiteY4" fmla="*/ 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00" h="2743200">
                <a:moveTo>
                  <a:pt x="1371600" y="0"/>
                </a:moveTo>
                <a:cubicBezTo>
                  <a:pt x="2129114" y="0"/>
                  <a:pt x="2743200" y="614087"/>
                  <a:pt x="2743200" y="1371600"/>
                </a:cubicBezTo>
                <a:cubicBezTo>
                  <a:pt x="2743200" y="2129114"/>
                  <a:pt x="2129114" y="2743200"/>
                  <a:pt x="1371600" y="2743200"/>
                </a:cubicBezTo>
                <a:cubicBezTo>
                  <a:pt x="614087" y="2743200"/>
                  <a:pt x="0" y="2129114"/>
                  <a:pt x="0" y="1371600"/>
                </a:cubicBezTo>
                <a:cubicBezTo>
                  <a:pt x="0" y="614087"/>
                  <a:pt x="614087" y="0"/>
                  <a:pt x="13716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Freeform: Shape 47">
            <a:extLst>
              <a:ext uri="{FF2B5EF4-FFF2-40B4-BE49-F238E27FC236}">
                <a16:creationId xmlns:a16="http://schemas.microsoft.com/office/drawing/2014/main" id="{3CC324B9-DFFF-42F1-8D81-AAD42554BDA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09416" y="4131546"/>
            <a:ext cx="3178912" cy="2726454"/>
          </a:xfrm>
          <a:custGeom>
            <a:avLst/>
            <a:gdLst>
              <a:gd name="connsiteX0" fmla="*/ 1837818 w 3178912"/>
              <a:gd name="connsiteY0" fmla="*/ 0 h 2726454"/>
              <a:gd name="connsiteX1" fmla="*/ 3137352 w 3178912"/>
              <a:gd name="connsiteY1" fmla="*/ 538285 h 2726454"/>
              <a:gd name="connsiteX2" fmla="*/ 3178912 w 3178912"/>
              <a:gd name="connsiteY2" fmla="*/ 584013 h 2726454"/>
              <a:gd name="connsiteX3" fmla="*/ 3178912 w 3178912"/>
              <a:gd name="connsiteY3" fmla="*/ 2726454 h 2726454"/>
              <a:gd name="connsiteX4" fmla="*/ 229483 w 3178912"/>
              <a:gd name="connsiteY4" fmla="*/ 2726454 h 2726454"/>
              <a:gd name="connsiteX5" fmla="*/ 221815 w 3178912"/>
              <a:gd name="connsiteY5" fmla="*/ 2713832 h 2726454"/>
              <a:gd name="connsiteX6" fmla="*/ 0 w 3178912"/>
              <a:gd name="connsiteY6" fmla="*/ 1837818 h 2726454"/>
              <a:gd name="connsiteX7" fmla="*/ 1837818 w 3178912"/>
              <a:gd name="connsiteY7" fmla="*/ 0 h 272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8912" h="2726454">
                <a:moveTo>
                  <a:pt x="1837818" y="0"/>
                </a:moveTo>
                <a:cubicBezTo>
                  <a:pt x="2345318" y="0"/>
                  <a:pt x="2804772" y="205705"/>
                  <a:pt x="3137352" y="538285"/>
                </a:cubicBezTo>
                <a:lnTo>
                  <a:pt x="3178912" y="584013"/>
                </a:lnTo>
                <a:lnTo>
                  <a:pt x="3178912" y="2726454"/>
                </a:lnTo>
                <a:lnTo>
                  <a:pt x="229483" y="2726454"/>
                </a:lnTo>
                <a:lnTo>
                  <a:pt x="221815" y="2713832"/>
                </a:lnTo>
                <a:cubicBezTo>
                  <a:pt x="80353" y="2453425"/>
                  <a:pt x="0" y="2155005"/>
                  <a:pt x="0" y="1837818"/>
                </a:cubicBezTo>
                <a:cubicBezTo>
                  <a:pt x="0" y="822819"/>
                  <a:pt x="822819" y="0"/>
                  <a:pt x="183781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Freeform: Shape 49">
            <a:extLst>
              <a:ext uri="{FF2B5EF4-FFF2-40B4-BE49-F238E27FC236}">
                <a16:creationId xmlns:a16="http://schemas.microsoft.com/office/drawing/2014/main" id="{59156A24-128C-4054-AAFF-F8CA5BA0E79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8624" y="3"/>
            <a:ext cx="3913376" cy="3281569"/>
          </a:xfrm>
          <a:custGeom>
            <a:avLst/>
            <a:gdLst>
              <a:gd name="connsiteX0" fmla="*/ 267865 w 3913376"/>
              <a:gd name="connsiteY0" fmla="*/ 0 h 3281569"/>
              <a:gd name="connsiteX1" fmla="*/ 3913376 w 3913376"/>
              <a:gd name="connsiteY1" fmla="*/ 0 h 3281569"/>
              <a:gd name="connsiteX2" fmla="*/ 3913376 w 3913376"/>
              <a:gd name="connsiteY2" fmla="*/ 2499938 h 3281569"/>
              <a:gd name="connsiteX3" fmla="*/ 3794714 w 3913376"/>
              <a:gd name="connsiteY3" fmla="*/ 2630499 h 3281569"/>
              <a:gd name="connsiteX4" fmla="*/ 2222892 w 3913376"/>
              <a:gd name="connsiteY4" fmla="*/ 3281569 h 3281569"/>
              <a:gd name="connsiteX5" fmla="*/ 0 w 3913376"/>
              <a:gd name="connsiteY5" fmla="*/ 1058677 h 3281569"/>
              <a:gd name="connsiteX6" fmla="*/ 174686 w 3913376"/>
              <a:gd name="connsiteY6" fmla="*/ 193427 h 3281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376" h="3281569">
                <a:moveTo>
                  <a:pt x="267865" y="0"/>
                </a:moveTo>
                <a:lnTo>
                  <a:pt x="3913376" y="0"/>
                </a:lnTo>
                <a:lnTo>
                  <a:pt x="3913376" y="2499938"/>
                </a:lnTo>
                <a:lnTo>
                  <a:pt x="3794714" y="2630499"/>
                </a:lnTo>
                <a:cubicBezTo>
                  <a:pt x="3392450" y="3032763"/>
                  <a:pt x="2836727" y="3281569"/>
                  <a:pt x="2222892" y="3281569"/>
                </a:cubicBezTo>
                <a:cubicBezTo>
                  <a:pt x="995223" y="3281569"/>
                  <a:pt x="0" y="2286346"/>
                  <a:pt x="0" y="1058677"/>
                </a:cubicBezTo>
                <a:cubicBezTo>
                  <a:pt x="0" y="751760"/>
                  <a:pt x="62202" y="459370"/>
                  <a:pt x="174686" y="19342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Freeform: Shape 51">
            <a:extLst>
              <a:ext uri="{FF2B5EF4-FFF2-40B4-BE49-F238E27FC236}">
                <a16:creationId xmlns:a16="http://schemas.microsoft.com/office/drawing/2014/main" id="{AE67272E-0E66-4396-9C0C-4E154CCE205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0087" y="361702"/>
            <a:ext cx="1691640" cy="1691640"/>
          </a:xfrm>
          <a:custGeom>
            <a:avLst/>
            <a:gdLst>
              <a:gd name="connsiteX0" fmla="*/ 845820 w 1691640"/>
              <a:gd name="connsiteY0" fmla="*/ 0 h 1691640"/>
              <a:gd name="connsiteX1" fmla="*/ 1691640 w 1691640"/>
              <a:gd name="connsiteY1" fmla="*/ 845820 h 1691640"/>
              <a:gd name="connsiteX2" fmla="*/ 845820 w 1691640"/>
              <a:gd name="connsiteY2" fmla="*/ 1691640 h 1691640"/>
              <a:gd name="connsiteX3" fmla="*/ 0 w 1691640"/>
              <a:gd name="connsiteY3" fmla="*/ 845820 h 1691640"/>
              <a:gd name="connsiteX4" fmla="*/ 845820 w 1691640"/>
              <a:gd name="connsiteY4" fmla="*/ 0 h 169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640" h="1691640">
                <a:moveTo>
                  <a:pt x="845820" y="0"/>
                </a:moveTo>
                <a:cubicBezTo>
                  <a:pt x="1312954" y="0"/>
                  <a:pt x="1691640" y="378686"/>
                  <a:pt x="1691640" y="845820"/>
                </a:cubicBezTo>
                <a:cubicBezTo>
                  <a:pt x="1691640" y="1312954"/>
                  <a:pt x="1312954" y="1691640"/>
                  <a:pt x="845820" y="1691640"/>
                </a:cubicBezTo>
                <a:cubicBezTo>
                  <a:pt x="378687" y="1691640"/>
                  <a:pt x="0" y="1312954"/>
                  <a:pt x="0" y="845820"/>
                </a:cubicBezTo>
                <a:cubicBezTo>
                  <a:pt x="0" y="378686"/>
                  <a:pt x="378687" y="0"/>
                  <a:pt x="84582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close up of a device&#10;&#10;Description generated with high confidence">
            <a:extLst>
              <a:ext uri="{FF2B5EF4-FFF2-40B4-BE49-F238E27FC236}">
                <a16:creationId xmlns:a16="http://schemas.microsoft.com/office/drawing/2014/main" id="{FAC3F805-C74C-4AC9-B0FA-8DE66ADC3AC4}"/>
              </a:ext>
            </a:extLst>
          </p:cNvPr>
          <p:cNvPicPr>
            <a:picLocks noChangeAspect="1"/>
          </p:cNvPicPr>
          <p:nvPr/>
        </p:nvPicPr>
        <p:blipFill>
          <a:blip r:embed="rId2"/>
          <a:stretch>
            <a:fillRect/>
          </a:stretch>
        </p:blipFill>
        <p:spPr>
          <a:xfrm>
            <a:off x="9041015" y="472828"/>
            <a:ext cx="2730354" cy="1856640"/>
          </a:xfrm>
          <a:prstGeom prst="rect">
            <a:avLst/>
          </a:prstGeom>
        </p:spPr>
      </p:pic>
      <p:pic>
        <p:nvPicPr>
          <p:cNvPr id="6" name="Picture 5">
            <a:extLst>
              <a:ext uri="{FF2B5EF4-FFF2-40B4-BE49-F238E27FC236}">
                <a16:creationId xmlns:a16="http://schemas.microsoft.com/office/drawing/2014/main" id="{B1DEE601-71C4-427F-B948-50148E53D3B2}"/>
              </a:ext>
            </a:extLst>
          </p:cNvPr>
          <p:cNvPicPr>
            <a:picLocks noChangeAspect="1"/>
          </p:cNvPicPr>
          <p:nvPr/>
        </p:nvPicPr>
        <p:blipFill>
          <a:blip r:embed="rId3"/>
          <a:stretch>
            <a:fillRect/>
          </a:stretch>
        </p:blipFill>
        <p:spPr>
          <a:xfrm>
            <a:off x="5975728" y="819646"/>
            <a:ext cx="1100358" cy="775752"/>
          </a:xfrm>
          <a:prstGeom prst="rect">
            <a:avLst/>
          </a:prstGeom>
        </p:spPr>
      </p:pic>
      <p:pic>
        <p:nvPicPr>
          <p:cNvPr id="7" name="Picture 6" descr="A close up of a map&#10;&#10;Description generated with high confidence">
            <a:extLst>
              <a:ext uri="{FF2B5EF4-FFF2-40B4-BE49-F238E27FC236}">
                <a16:creationId xmlns:a16="http://schemas.microsoft.com/office/drawing/2014/main" id="{C62F7D44-653C-4C62-BE3A-B0764F93904C}"/>
              </a:ext>
            </a:extLst>
          </p:cNvPr>
          <p:cNvPicPr>
            <a:picLocks noChangeAspect="1"/>
          </p:cNvPicPr>
          <p:nvPr/>
        </p:nvPicPr>
        <p:blipFill>
          <a:blip r:embed="rId4"/>
          <a:stretch>
            <a:fillRect/>
          </a:stretch>
        </p:blipFill>
        <p:spPr>
          <a:xfrm>
            <a:off x="6574538" y="3198952"/>
            <a:ext cx="1270629" cy="1789619"/>
          </a:xfrm>
          <a:prstGeom prst="rect">
            <a:avLst/>
          </a:prstGeom>
        </p:spPr>
      </p:pic>
      <p:pic>
        <p:nvPicPr>
          <p:cNvPr id="32" name="Content Placeholder 3" descr="A close up of a device&#10;&#10;Description generated with high confidence">
            <a:extLst>
              <a:ext uri="{FF2B5EF4-FFF2-40B4-BE49-F238E27FC236}">
                <a16:creationId xmlns:a16="http://schemas.microsoft.com/office/drawing/2014/main" id="{149C5D86-ED2F-4301-BE97-FF9149ACC2B6}"/>
              </a:ext>
            </a:extLst>
          </p:cNvPr>
          <p:cNvPicPr>
            <a:picLocks noChangeAspect="1"/>
          </p:cNvPicPr>
          <p:nvPr/>
        </p:nvPicPr>
        <p:blipFill>
          <a:blip r:embed="rId5"/>
          <a:stretch>
            <a:fillRect/>
          </a:stretch>
        </p:blipFill>
        <p:spPr>
          <a:xfrm>
            <a:off x="9677400" y="5035825"/>
            <a:ext cx="2208230" cy="1501596"/>
          </a:xfrm>
          <a:prstGeom prst="rect">
            <a:avLst/>
          </a:prstGeom>
        </p:spPr>
      </p:pic>
      <p:sp>
        <p:nvSpPr>
          <p:cNvPr id="2" name="Title 1">
            <a:extLst>
              <a:ext uri="{FF2B5EF4-FFF2-40B4-BE49-F238E27FC236}">
                <a16:creationId xmlns:a16="http://schemas.microsoft.com/office/drawing/2014/main" id="{63A9E939-BE22-4973-BC6E-5B5BC5C3E79B}"/>
              </a:ext>
            </a:extLst>
          </p:cNvPr>
          <p:cNvSpPr>
            <a:spLocks noGrp="1"/>
          </p:cNvSpPr>
          <p:nvPr>
            <p:ph type="title"/>
          </p:nvPr>
        </p:nvSpPr>
        <p:spPr>
          <a:xfrm>
            <a:off x="889113" y="197110"/>
            <a:ext cx="4624342" cy="1325563"/>
          </a:xfrm>
        </p:spPr>
        <p:txBody>
          <a:bodyPr vert="horz" lIns="91440" tIns="45720" rIns="91440" bIns="45720" rtlCol="0" anchor="ctr">
            <a:normAutofit fontScale="90000"/>
          </a:bodyPr>
          <a:lstStyle/>
          <a:p>
            <a:r>
              <a:rPr lang="en-US" sz="3200" dirty="0"/>
              <a:t>Distribution of engagement metrices per views </a:t>
            </a:r>
          </a:p>
        </p:txBody>
      </p:sp>
      <p:sp>
        <p:nvSpPr>
          <p:cNvPr id="33" name="Content Placeholder 11">
            <a:extLst>
              <a:ext uri="{FF2B5EF4-FFF2-40B4-BE49-F238E27FC236}">
                <a16:creationId xmlns:a16="http://schemas.microsoft.com/office/drawing/2014/main" id="{83FD88B5-86F1-43E5-B576-BA0502888081}"/>
              </a:ext>
            </a:extLst>
          </p:cNvPr>
          <p:cNvSpPr>
            <a:spLocks noGrp="1"/>
          </p:cNvSpPr>
          <p:nvPr>
            <p:ph idx="1"/>
          </p:nvPr>
        </p:nvSpPr>
        <p:spPr>
          <a:xfrm>
            <a:off x="747208" y="2485749"/>
            <a:ext cx="4558309" cy="2743200"/>
          </a:xfrm>
        </p:spPr>
        <p:txBody>
          <a:bodyPr vert="horz" lIns="91440" tIns="45720" rIns="91440" bIns="45720" rtlCol="0" anchor="t">
            <a:normAutofit/>
          </a:bodyPr>
          <a:lstStyle/>
          <a:p>
            <a:pPr marL="0"/>
            <a:r>
              <a:rPr lang="en-US" sz="1800" dirty="0">
                <a:solidFill>
                  <a:schemeClr val="tx1"/>
                </a:solidFill>
              </a:rPr>
              <a:t>The distributions of likes, dislikes and comments to views ratio show that people tend to leave more frequently likes to videos compared to comments or dislikes.</a:t>
            </a:r>
          </a:p>
          <a:p>
            <a:pPr marL="0"/>
            <a:r>
              <a:rPr lang="en-US" sz="1800" dirty="0">
                <a:solidFill>
                  <a:schemeClr val="tx1"/>
                </a:solidFill>
              </a:rPr>
              <a:t>Actually only a comment is written for hundreds of views. </a:t>
            </a:r>
          </a:p>
          <a:p>
            <a:pPr marL="0"/>
            <a:r>
              <a:rPr lang="en-US" sz="1800" dirty="0">
                <a:solidFill>
                  <a:schemeClr val="tx1"/>
                </a:solidFill>
              </a:rPr>
              <a:t>This trend seems that is the case for all countries. </a:t>
            </a:r>
          </a:p>
        </p:txBody>
      </p:sp>
    </p:spTree>
    <p:extLst>
      <p:ext uri="{BB962C8B-B14F-4D97-AF65-F5344CB8AC3E}">
        <p14:creationId xmlns:p14="http://schemas.microsoft.com/office/powerpoint/2010/main" val="198207122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E4B7C1DD-857C-4D03-AAB3-C5C95BD51A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500831"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B7A2745F-D750-45F1-AC46-5C869531E041}"/>
              </a:ext>
            </a:extLst>
          </p:cNvPr>
          <p:cNvPicPr>
            <a:picLocks noChangeAspect="1"/>
          </p:cNvPicPr>
          <p:nvPr/>
        </p:nvPicPr>
        <p:blipFill>
          <a:blip r:embed="rId2"/>
          <a:stretch>
            <a:fillRect/>
          </a:stretch>
        </p:blipFill>
        <p:spPr>
          <a:xfrm>
            <a:off x="8129873" y="4358935"/>
            <a:ext cx="3732084" cy="1978843"/>
          </a:xfrm>
          <a:prstGeom prst="rect">
            <a:avLst/>
          </a:prstGeom>
        </p:spPr>
      </p:pic>
      <p:pic>
        <p:nvPicPr>
          <p:cNvPr id="50" name="Content Placeholder 10">
            <a:extLst>
              <a:ext uri="{FF2B5EF4-FFF2-40B4-BE49-F238E27FC236}">
                <a16:creationId xmlns:a16="http://schemas.microsoft.com/office/drawing/2014/main" id="{AC88C365-9A8A-495A-A876-2EE26E0A6A8B}"/>
              </a:ext>
            </a:extLst>
          </p:cNvPr>
          <p:cNvPicPr>
            <a:picLocks noChangeAspect="1"/>
          </p:cNvPicPr>
          <p:nvPr/>
        </p:nvPicPr>
        <p:blipFill>
          <a:blip r:embed="rId3"/>
          <a:stretch>
            <a:fillRect/>
          </a:stretch>
        </p:blipFill>
        <p:spPr>
          <a:xfrm>
            <a:off x="8119870" y="294543"/>
            <a:ext cx="3752090" cy="1800586"/>
          </a:xfrm>
          <a:prstGeom prst="rect">
            <a:avLst/>
          </a:prstGeom>
        </p:spPr>
      </p:pic>
      <p:pic>
        <p:nvPicPr>
          <p:cNvPr id="10" name="Picture 9">
            <a:extLst>
              <a:ext uri="{FF2B5EF4-FFF2-40B4-BE49-F238E27FC236}">
                <a16:creationId xmlns:a16="http://schemas.microsoft.com/office/drawing/2014/main" id="{FDC8027F-A79C-4678-9CEF-4409A8AD3B89}"/>
              </a:ext>
            </a:extLst>
          </p:cNvPr>
          <p:cNvPicPr>
            <a:picLocks noChangeAspect="1"/>
          </p:cNvPicPr>
          <p:nvPr/>
        </p:nvPicPr>
        <p:blipFill>
          <a:blip r:embed="rId4"/>
          <a:stretch>
            <a:fillRect/>
          </a:stretch>
        </p:blipFill>
        <p:spPr>
          <a:xfrm>
            <a:off x="8129873" y="2294652"/>
            <a:ext cx="3742087" cy="1978843"/>
          </a:xfrm>
          <a:prstGeom prst="rect">
            <a:avLst/>
          </a:prstGeom>
        </p:spPr>
      </p:pic>
      <p:sp>
        <p:nvSpPr>
          <p:cNvPr id="2" name="Title 1">
            <a:extLst>
              <a:ext uri="{FF2B5EF4-FFF2-40B4-BE49-F238E27FC236}">
                <a16:creationId xmlns:a16="http://schemas.microsoft.com/office/drawing/2014/main" id="{78CDABDF-AE67-41E3-A6AA-E7CE7EDDD527}"/>
              </a:ext>
            </a:extLst>
          </p:cNvPr>
          <p:cNvSpPr>
            <a:spLocks noGrp="1"/>
          </p:cNvSpPr>
          <p:nvPr>
            <p:ph type="title"/>
          </p:nvPr>
        </p:nvSpPr>
        <p:spPr>
          <a:xfrm>
            <a:off x="821516" y="520222"/>
            <a:ext cx="7308357" cy="1012259"/>
          </a:xfrm>
        </p:spPr>
        <p:txBody>
          <a:bodyPr vert="horz" lIns="91440" tIns="45720" rIns="91440" bIns="45720" rtlCol="0" anchor="ctr">
            <a:normAutofit/>
          </a:bodyPr>
          <a:lstStyle/>
          <a:p>
            <a:r>
              <a:rPr lang="en-US" sz="2800" dirty="0"/>
              <a:t>English</a:t>
            </a:r>
            <a:r>
              <a:rPr lang="en-US" sz="2800" dirty="0">
                <a:solidFill>
                  <a:schemeClr val="tx1"/>
                </a:solidFill>
                <a:latin typeface="+mj-lt"/>
                <a:cs typeface="+mj-cs"/>
              </a:rPr>
              <a:t> </a:t>
            </a:r>
            <a:r>
              <a:rPr lang="en-US" sz="2800" dirty="0"/>
              <a:t>speaking</a:t>
            </a:r>
            <a:r>
              <a:rPr lang="en-US" sz="2800" dirty="0">
                <a:solidFill>
                  <a:schemeClr val="tx1"/>
                </a:solidFill>
                <a:latin typeface="+mj-lt"/>
                <a:cs typeface="+mj-cs"/>
              </a:rPr>
              <a:t> </a:t>
            </a:r>
            <a:r>
              <a:rPr lang="en-US" sz="2800" dirty="0"/>
              <a:t>countries</a:t>
            </a:r>
            <a:r>
              <a:rPr lang="en-US" sz="2800" dirty="0">
                <a:solidFill>
                  <a:schemeClr val="tx1"/>
                </a:solidFill>
                <a:latin typeface="+mj-lt"/>
                <a:cs typeface="+mj-cs"/>
              </a:rPr>
              <a:t> </a:t>
            </a:r>
            <a:r>
              <a:rPr lang="en-US" sz="2800" dirty="0"/>
              <a:t>comment</a:t>
            </a:r>
            <a:r>
              <a:rPr lang="en-US" sz="2800" dirty="0">
                <a:solidFill>
                  <a:schemeClr val="tx1"/>
                </a:solidFill>
                <a:latin typeface="+mj-lt"/>
                <a:cs typeface="+mj-cs"/>
              </a:rPr>
              <a:t> </a:t>
            </a:r>
            <a:r>
              <a:rPr lang="en-US" sz="2800" dirty="0"/>
              <a:t>more</a:t>
            </a:r>
          </a:p>
        </p:txBody>
      </p:sp>
      <p:sp>
        <p:nvSpPr>
          <p:cNvPr id="52" name="Content Placeholder 51">
            <a:extLst>
              <a:ext uri="{FF2B5EF4-FFF2-40B4-BE49-F238E27FC236}">
                <a16:creationId xmlns:a16="http://schemas.microsoft.com/office/drawing/2014/main" id="{D4C92757-1133-4CCB-B8F9-C01B7A1CFB8A}"/>
              </a:ext>
            </a:extLst>
          </p:cNvPr>
          <p:cNvSpPr>
            <a:spLocks noGrp="1"/>
          </p:cNvSpPr>
          <p:nvPr>
            <p:ph idx="1"/>
          </p:nvPr>
        </p:nvSpPr>
        <p:spPr>
          <a:xfrm>
            <a:off x="914400" y="1944209"/>
            <a:ext cx="6534470" cy="3626917"/>
          </a:xfrm>
        </p:spPr>
        <p:txBody>
          <a:bodyPr vert="horz" lIns="91440" tIns="45720" rIns="91440" bIns="45720" rtlCol="0">
            <a:normAutofit/>
          </a:bodyPr>
          <a:lstStyle/>
          <a:p>
            <a:r>
              <a:rPr lang="en-US" sz="1800" dirty="0">
                <a:solidFill>
                  <a:schemeClr val="tx1"/>
                </a:solidFill>
              </a:rPr>
              <a:t>US and DE more closely resemble each other in terms of dislikes to likes ratio</a:t>
            </a:r>
          </a:p>
          <a:p>
            <a:endParaRPr lang="en-US" sz="1800" dirty="0">
              <a:solidFill>
                <a:schemeClr val="tx1"/>
              </a:solidFill>
            </a:endParaRPr>
          </a:p>
          <a:p>
            <a:r>
              <a:rPr lang="en-US" sz="1800" dirty="0">
                <a:solidFill>
                  <a:schemeClr val="tx1"/>
                </a:solidFill>
              </a:rPr>
              <a:t>Comment rates are more evident also in US and in GB. The rest countries do no engage in comments as much.</a:t>
            </a:r>
          </a:p>
          <a:p>
            <a:endParaRPr lang="en-US" sz="1800" dirty="0">
              <a:solidFill>
                <a:schemeClr val="tx1"/>
              </a:solidFill>
            </a:endParaRPr>
          </a:p>
          <a:p>
            <a:r>
              <a:rPr lang="en-US" sz="1800" dirty="0">
                <a:solidFill>
                  <a:schemeClr val="tx1"/>
                </a:solidFill>
              </a:rPr>
              <a:t>In all of the cases, </a:t>
            </a:r>
            <a:r>
              <a:rPr lang="en-US" sz="1800" dirty="0" err="1">
                <a:solidFill>
                  <a:schemeClr val="tx1"/>
                </a:solidFill>
              </a:rPr>
              <a:t>ie</a:t>
            </a:r>
            <a:r>
              <a:rPr lang="en-US" sz="1800" dirty="0">
                <a:solidFill>
                  <a:schemeClr val="tx1"/>
                </a:solidFill>
              </a:rPr>
              <a:t> like rates, comment rates and dislikes to likes, are highly skewed as expected. That is, for high ratios and or high rates of these metrics the cases we observe are very infrequent. </a:t>
            </a:r>
            <a:endParaRPr lang="el-GR" sz="1800" dirty="0">
              <a:solidFill>
                <a:schemeClr val="tx1"/>
              </a:solidFill>
            </a:endParaRPr>
          </a:p>
        </p:txBody>
      </p:sp>
    </p:spTree>
    <p:extLst>
      <p:ext uri="{BB962C8B-B14F-4D97-AF65-F5344CB8AC3E}">
        <p14:creationId xmlns:p14="http://schemas.microsoft.com/office/powerpoint/2010/main" val="1941886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CD454701-0FF7-4529-894A-063BFD15CCD6}"/>
              </a:ext>
            </a:extLst>
          </p:cNvPr>
          <p:cNvPicPr>
            <a:picLocks noChangeAspect="1"/>
          </p:cNvPicPr>
          <p:nvPr/>
        </p:nvPicPr>
        <p:blipFill>
          <a:blip r:embed="rId2"/>
          <a:stretch>
            <a:fillRect/>
          </a:stretch>
        </p:blipFill>
        <p:spPr>
          <a:xfrm>
            <a:off x="2654424" y="2610035"/>
            <a:ext cx="8343693" cy="3799642"/>
          </a:xfrm>
          <a:prstGeom prst="rect">
            <a:avLst/>
          </a:prstGeom>
        </p:spPr>
      </p:pic>
      <p:sp>
        <p:nvSpPr>
          <p:cNvPr id="2" name="Title 1">
            <a:extLst>
              <a:ext uri="{FF2B5EF4-FFF2-40B4-BE49-F238E27FC236}">
                <a16:creationId xmlns:a16="http://schemas.microsoft.com/office/drawing/2014/main" id="{0D6DAD72-640D-411B-BAC2-D30B0743B398}"/>
              </a:ext>
            </a:extLst>
          </p:cNvPr>
          <p:cNvSpPr>
            <a:spLocks noGrp="1"/>
          </p:cNvSpPr>
          <p:nvPr>
            <p:ph type="title"/>
          </p:nvPr>
        </p:nvSpPr>
        <p:spPr>
          <a:xfrm>
            <a:off x="643467" y="559958"/>
            <a:ext cx="3404750" cy="1597315"/>
          </a:xfrm>
          <a:noFill/>
          <a:ln w="19050">
            <a:solidFill>
              <a:schemeClr val="bg1"/>
            </a:solidFill>
          </a:ln>
        </p:spPr>
        <p:txBody>
          <a:bodyPr vert="horz" wrap="square" lIns="91440" tIns="45720" rIns="91440" bIns="45720" rtlCol="0" anchor="ctr">
            <a:normAutofit fontScale="90000"/>
          </a:bodyPr>
          <a:lstStyle/>
          <a:p>
            <a:pPr algn="ctr"/>
            <a:r>
              <a:rPr lang="en-US" sz="2800" dirty="0"/>
              <a:t>Engagement metrices are not normalized (after Hypothesis test for normalization ) </a:t>
            </a:r>
          </a:p>
        </p:txBody>
      </p:sp>
      <p:sp>
        <p:nvSpPr>
          <p:cNvPr id="11" name="TextBox 10">
            <a:extLst>
              <a:ext uri="{FF2B5EF4-FFF2-40B4-BE49-F238E27FC236}">
                <a16:creationId xmlns:a16="http://schemas.microsoft.com/office/drawing/2014/main" id="{E05DB918-E761-4F87-9C13-4839B4A7A56F}"/>
              </a:ext>
            </a:extLst>
          </p:cNvPr>
          <p:cNvSpPr txBox="1"/>
          <p:nvPr/>
        </p:nvSpPr>
        <p:spPr>
          <a:xfrm>
            <a:off x="643467" y="2329076"/>
            <a:ext cx="3671081" cy="4601260"/>
          </a:xfrm>
          <a:prstGeom prst="rect">
            <a:avLst/>
          </a:prstGeom>
          <a:noFill/>
        </p:spPr>
        <p:txBody>
          <a:bodyPr wrap="square" rtlCol="0">
            <a:spAutoFit/>
          </a:bodyPr>
          <a:lstStyle/>
          <a:p>
            <a:pPr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Views quantiles</a:t>
            </a:r>
            <a:endParaRPr lang="en-US" altLang="en-CH" sz="105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0.01 3311.49</a:t>
            </a:r>
            <a:endParaRPr lang="en-US" altLang="en-CH" sz="105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0.25 154735.25</a:t>
            </a:r>
            <a:endParaRPr lang="en-US" altLang="en-CH" sz="105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0.50 440670.50 </a:t>
            </a:r>
            <a:endParaRPr lang="en-US" altLang="en-CH" sz="105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0.75 1235439.50 </a:t>
            </a:r>
            <a:endParaRPr lang="en-US" altLang="en-CH" sz="105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0.99 17862758.31 </a:t>
            </a:r>
            <a:endParaRPr lang="en-US" altLang="en-CH" sz="105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endParaRPr lang="en-US" altLang="en-CH" sz="105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Likes quantiles </a:t>
            </a:r>
            <a:endParaRPr lang="en-US" altLang="en-CH" sz="105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0.01 7.00</a:t>
            </a:r>
            <a:endParaRPr lang="en-US" altLang="en-CH" sz="105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0.25 3306.25 </a:t>
            </a:r>
            <a:endParaRPr lang="en-US" altLang="en-CH" sz="105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0.50 12273.00</a:t>
            </a:r>
            <a:endParaRPr lang="en-US" altLang="en-CH" sz="105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0.75 36608.50 </a:t>
            </a:r>
            <a:endParaRPr lang="en-US" altLang="en-CH" sz="105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0.99 657381.93 </a:t>
            </a:r>
            <a:endParaRPr lang="en-US" altLang="en-CH" sz="105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endParaRPr lang="en-US" altLang="en-CH" sz="105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Dislikes quantiles</a:t>
            </a:r>
            <a:endParaRPr lang="en-US" altLang="en-CH" sz="105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0.01 0.00</a:t>
            </a:r>
            <a:endParaRPr lang="en-US" altLang="en-CH" sz="105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0.25 134.00</a:t>
            </a:r>
            <a:endParaRPr lang="en-US" altLang="en-CH" sz="105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0.50 426.00</a:t>
            </a:r>
            <a:endParaRPr lang="en-US" altLang="en-CH" sz="105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0.75 1343.75 </a:t>
            </a:r>
            <a:endParaRPr lang="en-US" altLang="en-CH" sz="105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0.99 27005.20 </a:t>
            </a:r>
            <a:endParaRPr lang="en-US" altLang="en-CH" sz="105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endParaRPr lang="en-US" altLang="en-CH" sz="105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Comment quantiles</a:t>
            </a:r>
            <a:endParaRPr lang="en-US" altLang="en-CH" sz="105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 0.01 0.00</a:t>
            </a:r>
            <a:endParaRPr lang="en-US" altLang="en-CH" sz="105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 0.25 416.00</a:t>
            </a:r>
            <a:endParaRPr lang="en-US" altLang="en-CH" sz="105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 0.50 1315.00</a:t>
            </a:r>
            <a:endParaRPr lang="en-US" altLang="en-CH" sz="105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 0.75 3929.75</a:t>
            </a:r>
            <a:endParaRPr lang="en-US" altLang="en-CH" sz="105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 0.99 75617.17 </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endParaRPr lang="en-CH" altLang="en-CH" sz="1000" dirty="0">
              <a:latin typeface="+mj-lt"/>
            </a:endParaRPr>
          </a:p>
        </p:txBody>
      </p:sp>
      <p:pic>
        <p:nvPicPr>
          <p:cNvPr id="1031" name="Picture 7" descr="Image result for flag usa">
            <a:extLst>
              <a:ext uri="{FF2B5EF4-FFF2-40B4-BE49-F238E27FC236}">
                <a16:creationId xmlns:a16="http://schemas.microsoft.com/office/drawing/2014/main" id="{777A1E15-D79C-42F2-BC3E-E58D1A3F16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579609" y="141450"/>
            <a:ext cx="837015" cy="837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637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A3D2F2D3-5169-4C9A-BF2D-D6299B7C8F97}"/>
              </a:ext>
            </a:extLst>
          </p:cNvPr>
          <p:cNvPicPr>
            <a:picLocks noChangeAspect="1"/>
          </p:cNvPicPr>
          <p:nvPr/>
        </p:nvPicPr>
        <p:blipFill>
          <a:blip r:embed="rId2"/>
          <a:stretch>
            <a:fillRect/>
          </a:stretch>
        </p:blipFill>
        <p:spPr>
          <a:xfrm>
            <a:off x="2831978" y="2638044"/>
            <a:ext cx="8096434" cy="3842654"/>
          </a:xfrm>
          <a:prstGeom prst="rect">
            <a:avLst/>
          </a:prstGeom>
        </p:spPr>
      </p:pic>
      <p:sp>
        <p:nvSpPr>
          <p:cNvPr id="8" name="Title 1">
            <a:extLst>
              <a:ext uri="{FF2B5EF4-FFF2-40B4-BE49-F238E27FC236}">
                <a16:creationId xmlns:a16="http://schemas.microsoft.com/office/drawing/2014/main" id="{6D458EF5-A3C0-48DC-818D-2CE4DC879B36}"/>
              </a:ext>
            </a:extLst>
          </p:cNvPr>
          <p:cNvSpPr>
            <a:spLocks noGrp="1"/>
          </p:cNvSpPr>
          <p:nvPr>
            <p:ph type="title"/>
          </p:nvPr>
        </p:nvSpPr>
        <p:spPr>
          <a:xfrm>
            <a:off x="642938" y="642938"/>
            <a:ext cx="3363912" cy="1598612"/>
          </a:xfrm>
          <a:noFill/>
          <a:ln w="19050">
            <a:solidFill>
              <a:schemeClr val="bg1"/>
            </a:solidFill>
          </a:ln>
        </p:spPr>
        <p:txBody>
          <a:bodyPr vert="horz" wrap="square" lIns="91440" tIns="45720" rIns="91440" bIns="45720" rtlCol="0" anchor="ctr">
            <a:normAutofit fontScale="90000"/>
          </a:bodyPr>
          <a:lstStyle/>
          <a:p>
            <a:pPr algn="ctr"/>
            <a:r>
              <a:rPr lang="en-US" sz="2800" dirty="0"/>
              <a:t>Engagement metrices are not normalized (after Hypothesis test for normalization ) </a:t>
            </a:r>
          </a:p>
        </p:txBody>
      </p:sp>
      <p:pic>
        <p:nvPicPr>
          <p:cNvPr id="3074" name="Picture 2" descr="Image result for flag UK">
            <a:extLst>
              <a:ext uri="{FF2B5EF4-FFF2-40B4-BE49-F238E27FC236}">
                <a16:creationId xmlns:a16="http://schemas.microsoft.com/office/drawing/2014/main" id="{4EF4B8C8-63C5-4ABC-9FDC-8189E7503A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4465" y="100562"/>
            <a:ext cx="835005" cy="8123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E499417-A789-4DA1-8A25-CFB4F58CDEB1}"/>
              </a:ext>
            </a:extLst>
          </p:cNvPr>
          <p:cNvSpPr txBox="1"/>
          <p:nvPr/>
        </p:nvSpPr>
        <p:spPr>
          <a:xfrm>
            <a:off x="603682" y="2331838"/>
            <a:ext cx="1624614" cy="4455066"/>
          </a:xfrm>
          <a:prstGeom prst="rect">
            <a:avLst/>
          </a:prstGeom>
          <a:noFill/>
        </p:spPr>
        <p:txBody>
          <a:bodyPr wrap="square" rtlCol="0">
            <a:spAutoFit/>
          </a:bodyPr>
          <a:lstStyle/>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Views quantiles</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 0.01 15088.70</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 0.25 183628.00</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 0.50 691551.00 </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CH" sz="1050" dirty="0">
                <a:solidFill>
                  <a:srgbClr val="000000"/>
                </a:solidFill>
                <a:latin typeface="Courier New" panose="02070309020205020404" pitchFamily="49" charset="0"/>
                <a:cs typeface="Courier New" panose="02070309020205020404" pitchFamily="49" charset="0"/>
              </a:rPr>
              <a:t> </a:t>
            </a:r>
            <a:r>
              <a:rPr lang="en-CH" altLang="en-CH" sz="1050" dirty="0">
                <a:solidFill>
                  <a:srgbClr val="000000"/>
                </a:solidFill>
                <a:latin typeface="Courier New" panose="02070309020205020404" pitchFamily="49" charset="0"/>
                <a:cs typeface="Courier New" panose="02070309020205020404" pitchFamily="49" charset="0"/>
              </a:rPr>
              <a:t>0.75 2515851.00</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 0.99 62660661.88 </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Likes quantiles</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 0.01 22.00 </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CH" sz="1050" dirty="0">
                <a:solidFill>
                  <a:srgbClr val="000000"/>
                </a:solidFill>
                <a:latin typeface="Courier New" panose="02070309020205020404" pitchFamily="49" charset="0"/>
                <a:cs typeface="Courier New" panose="02070309020205020404" pitchFamily="49" charset="0"/>
              </a:rPr>
              <a:t> </a:t>
            </a:r>
            <a:r>
              <a:rPr lang="en-CH" altLang="en-CH" sz="1050" dirty="0">
                <a:solidFill>
                  <a:srgbClr val="000000"/>
                </a:solidFill>
                <a:latin typeface="Courier New" panose="02070309020205020404" pitchFamily="49" charset="0"/>
                <a:cs typeface="Courier New" panose="02070309020205020404" pitchFamily="49" charset="0"/>
              </a:rPr>
              <a:t>0.25 4379.50</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 0.50 18012.00</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 0.75 80540.50</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 0.99 1433644.58</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Dislikes quantiles</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 0.01 0.00 </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CH" sz="1050" dirty="0">
                <a:solidFill>
                  <a:srgbClr val="000000"/>
                </a:solidFill>
                <a:latin typeface="Courier New" panose="02070309020205020404" pitchFamily="49" charset="0"/>
                <a:cs typeface="Courier New" panose="02070309020205020404" pitchFamily="49" charset="0"/>
              </a:rPr>
              <a:t> </a:t>
            </a:r>
            <a:r>
              <a:rPr lang="en-CH" altLang="en-CH" sz="1050" dirty="0">
                <a:solidFill>
                  <a:srgbClr val="000000"/>
                </a:solidFill>
                <a:latin typeface="Courier New" panose="02070309020205020404" pitchFamily="49" charset="0"/>
                <a:cs typeface="Courier New" panose="02070309020205020404" pitchFamily="49" charset="0"/>
              </a:rPr>
              <a:t>0.25 150.00</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 0.50 583.00</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 0.75 2482.00</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 0.99 95940.42 </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Comment quantiles </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CH" sz="1050" dirty="0">
                <a:solidFill>
                  <a:srgbClr val="000000"/>
                </a:solidFill>
                <a:latin typeface="Courier New" panose="02070309020205020404" pitchFamily="49" charset="0"/>
                <a:cs typeface="Courier New" panose="02070309020205020404" pitchFamily="49" charset="0"/>
              </a:rPr>
              <a:t> </a:t>
            </a:r>
            <a:r>
              <a:rPr lang="en-CH" altLang="en-CH" sz="1050" dirty="0">
                <a:solidFill>
                  <a:srgbClr val="000000"/>
                </a:solidFill>
                <a:latin typeface="Courier New" panose="02070309020205020404" pitchFamily="49" charset="0"/>
                <a:cs typeface="Courier New" panose="02070309020205020404" pitchFamily="49" charset="0"/>
              </a:rPr>
              <a:t>0.01 0.00</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 0.25 508.00 </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CH" sz="1050" dirty="0">
                <a:solidFill>
                  <a:srgbClr val="000000"/>
                </a:solidFill>
                <a:latin typeface="Courier New" panose="02070309020205020404" pitchFamily="49" charset="0"/>
                <a:cs typeface="Courier New" panose="02070309020205020404" pitchFamily="49" charset="0"/>
              </a:rPr>
              <a:t> </a:t>
            </a:r>
            <a:r>
              <a:rPr lang="en-CH" altLang="en-CH" sz="1050" dirty="0">
                <a:solidFill>
                  <a:srgbClr val="000000"/>
                </a:solidFill>
                <a:latin typeface="Courier New" panose="02070309020205020404" pitchFamily="49" charset="0"/>
                <a:cs typeface="Courier New" panose="02070309020205020404" pitchFamily="49" charset="0"/>
              </a:rPr>
              <a:t>0.50 1797.00</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CH" altLang="en-CH" sz="1050" dirty="0">
                <a:solidFill>
                  <a:srgbClr val="000000"/>
                </a:solidFill>
                <a:latin typeface="Courier New" panose="02070309020205020404" pitchFamily="49" charset="0"/>
                <a:cs typeface="Courier New" panose="02070309020205020404" pitchFamily="49" charset="0"/>
              </a:rPr>
              <a:t> 0.75 6848.50 </a:t>
            </a:r>
            <a:endParaRPr lang="en-US" altLang="en-CH" sz="105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CH" sz="1050" dirty="0">
                <a:solidFill>
                  <a:srgbClr val="000000"/>
                </a:solidFill>
                <a:latin typeface="Courier New" panose="02070309020205020404" pitchFamily="49" charset="0"/>
                <a:cs typeface="Courier New" panose="02070309020205020404" pitchFamily="49" charset="0"/>
              </a:rPr>
              <a:t> </a:t>
            </a:r>
            <a:r>
              <a:rPr lang="en-CH" altLang="en-CH" sz="1050" dirty="0">
                <a:solidFill>
                  <a:srgbClr val="000000"/>
                </a:solidFill>
                <a:latin typeface="Courier New" panose="02070309020205020404" pitchFamily="49" charset="0"/>
                <a:cs typeface="Courier New" panose="02070309020205020404" pitchFamily="49" charset="0"/>
              </a:rPr>
              <a:t>0.99 161593.92</a:t>
            </a:r>
            <a:r>
              <a:rPr lang="en-CH" altLang="en-CH" sz="1050" dirty="0"/>
              <a:t> </a:t>
            </a:r>
            <a:endParaRPr lang="en-CH" altLang="en-CH" sz="1050" dirty="0">
              <a:latin typeface="Arial" panose="020B0604020202020204" pitchFamily="34" charset="0"/>
            </a:endParaRPr>
          </a:p>
        </p:txBody>
      </p:sp>
    </p:spTree>
    <p:extLst>
      <p:ext uri="{BB962C8B-B14F-4D97-AF65-F5344CB8AC3E}">
        <p14:creationId xmlns:p14="http://schemas.microsoft.com/office/powerpoint/2010/main" val="3414904580"/>
      </p:ext>
    </p:extLst>
  </p:cSld>
  <p:clrMapOvr>
    <a:masterClrMapping/>
  </p:clrMapOvr>
</p:sld>
</file>

<file path=ppt/theme/theme1.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Web7B3</Template>
  <TotalTime>2640</TotalTime>
  <Words>845</Words>
  <Application>Microsoft Office PowerPoint</Application>
  <PresentationFormat>Widescreen</PresentationFormat>
  <Paragraphs>198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Courier New</vt:lpstr>
      <vt:lpstr>Segoe UI</vt:lpstr>
      <vt:lpstr>Segoe UI Light</vt:lpstr>
      <vt:lpstr>Segoe UI Semilight</vt:lpstr>
      <vt:lpstr>QuickStarter Theme</vt:lpstr>
      <vt:lpstr>Inferential Statistics </vt:lpstr>
      <vt:lpstr>Correlation of Youtube Trending Videos between countries. It does exist!</vt:lpstr>
      <vt:lpstr>Correlation of engagement metrices of Youtube Trending Videos.</vt:lpstr>
      <vt:lpstr>PowerPoint Presentation</vt:lpstr>
      <vt:lpstr>There is significant difference between UK and US like rate means</vt:lpstr>
      <vt:lpstr>Distribution of engagement metrices per views </vt:lpstr>
      <vt:lpstr>English speaking countries comment more</vt:lpstr>
      <vt:lpstr>Engagement metrices are not normalized (after Hypothesis test for normalization ) </vt:lpstr>
      <vt:lpstr>Engagement metrices are not normalized (after Hypothesis test for normalization ) </vt:lpstr>
      <vt:lpstr>Engagement metrices are not normalized (after Hypothesis test for normalization ) </vt:lpstr>
      <vt:lpstr>Engagement metrices are not normalized (after Hypothesis test for normalization ) </vt:lpstr>
      <vt:lpstr>Engagement metrices are not normalized (after Hypothesis test for normalization ) </vt:lpstr>
      <vt:lpstr>Engagement Rates US </vt:lpstr>
      <vt:lpstr>Engagement Rates GB</vt:lpstr>
      <vt:lpstr>Engagement Rates FR, DE, CA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Trending Videos</dc:title>
  <dc:creator>chrysa.giannoulaki chrysa.giannoulaki</dc:creator>
  <cp:lastModifiedBy>chrysa.giannoulaki chrysa.giannoulaki</cp:lastModifiedBy>
  <cp:revision>82</cp:revision>
  <dcterms:created xsi:type="dcterms:W3CDTF">2018-04-25T20:29:10Z</dcterms:created>
  <dcterms:modified xsi:type="dcterms:W3CDTF">2018-05-03T14:38:35Z</dcterms:modified>
</cp:coreProperties>
</file>