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81" r:id="rId3"/>
    <p:sldId id="259" r:id="rId4"/>
    <p:sldId id="260" r:id="rId5"/>
    <p:sldId id="256" r:id="rId6"/>
    <p:sldId id="267" r:id="rId7"/>
    <p:sldId id="270" r:id="rId8"/>
    <p:sldId id="268" r:id="rId9"/>
    <p:sldId id="269" r:id="rId10"/>
    <p:sldId id="271" r:id="rId11"/>
    <p:sldId id="276" r:id="rId12"/>
    <p:sldId id="274" r:id="rId13"/>
    <p:sldId id="273" r:id="rId14"/>
    <p:sldId id="275" r:id="rId15"/>
    <p:sldId id="277" r:id="rId16"/>
    <p:sldId id="279" r:id="rId17"/>
    <p:sldId id="278" r:id="rId18"/>
    <p:sldId id="280" r:id="rId19"/>
    <p:sldId id="282"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211CA-D42F-45A7-86CC-DF35C891B514}" type="doc">
      <dgm:prSet loTypeId="urn:microsoft.com/office/officeart/2005/8/layout/hierarchy1" loCatId="hierarchy" qsTypeId="urn:microsoft.com/office/officeart/2005/8/quickstyle/simple1" qsCatId="simple" csTypeId="urn:microsoft.com/office/officeart/2005/8/colors/accent6_1" csCatId="accent6"/>
      <dgm:spPr/>
      <dgm:t>
        <a:bodyPr/>
        <a:lstStyle/>
        <a:p>
          <a:endParaRPr lang="en-US"/>
        </a:p>
      </dgm:t>
    </dgm:pt>
    <dgm:pt modelId="{F7F24C83-42CD-4221-901E-0FD5338FA01A}">
      <dgm:prSet/>
      <dgm:spPr/>
      <dgm:t>
        <a:bodyPr/>
        <a:lstStyle/>
        <a:p>
          <a:r>
            <a:rPr lang="en-US" baseline="0"/>
            <a:t>UK is the country with most likes, the most liked video has reached 120 mil likes, for the US the most liked video only has 25 mil likes.</a:t>
          </a:r>
          <a:endParaRPr lang="en-US"/>
        </a:p>
      </dgm:t>
    </dgm:pt>
    <dgm:pt modelId="{76E06A18-00D7-4C52-A7BB-2E1E601C3A6D}" type="parTrans" cxnId="{9408E990-DAFE-4D52-9BB5-6D156A1AF587}">
      <dgm:prSet/>
      <dgm:spPr/>
      <dgm:t>
        <a:bodyPr/>
        <a:lstStyle/>
        <a:p>
          <a:endParaRPr lang="en-US"/>
        </a:p>
      </dgm:t>
    </dgm:pt>
    <dgm:pt modelId="{0786A898-BFDD-476E-99ED-729290878C33}" type="sibTrans" cxnId="{9408E990-DAFE-4D52-9BB5-6D156A1AF587}">
      <dgm:prSet/>
      <dgm:spPr/>
      <dgm:t>
        <a:bodyPr/>
        <a:lstStyle/>
        <a:p>
          <a:endParaRPr lang="en-US"/>
        </a:p>
      </dgm:t>
    </dgm:pt>
    <dgm:pt modelId="{E88B83F2-EFBF-4D17-BAA7-4A1DBA4FF6D0}">
      <dgm:prSet/>
      <dgm:spPr/>
      <dgm:t>
        <a:bodyPr/>
        <a:lstStyle/>
        <a:p>
          <a:r>
            <a:rPr lang="en-US" baseline="0"/>
            <a:t>The tenth video in likes has almost 1/4rth of videos compared to the most liked video for all countries, with the exception of the US there the diff in likes among the firt 10 videos is not that big. Actually the tenth most liked video for the US has just half of the likes compared to the most liked one. Another interesting fact is that for every country there is one prominent disliked video and for the rest 9 videos the number of dislikes is close to 0mil. Views and number of comments follow the same distribution among the 10 first videos.</a:t>
          </a:r>
          <a:endParaRPr lang="en-US"/>
        </a:p>
      </dgm:t>
    </dgm:pt>
    <dgm:pt modelId="{1948A776-C975-4EA6-83E8-70E86667B8EC}" type="parTrans" cxnId="{A29CC4D4-07D0-4254-AC3A-F9EE301CBBF9}">
      <dgm:prSet/>
      <dgm:spPr/>
      <dgm:t>
        <a:bodyPr/>
        <a:lstStyle/>
        <a:p>
          <a:endParaRPr lang="en-US"/>
        </a:p>
      </dgm:t>
    </dgm:pt>
    <dgm:pt modelId="{5F31C27E-21CE-4037-9212-CC03BEB2EF1F}" type="sibTrans" cxnId="{A29CC4D4-07D0-4254-AC3A-F9EE301CBBF9}">
      <dgm:prSet/>
      <dgm:spPr/>
      <dgm:t>
        <a:bodyPr/>
        <a:lstStyle/>
        <a:p>
          <a:endParaRPr lang="en-US"/>
        </a:p>
      </dgm:t>
    </dgm:pt>
    <dgm:pt modelId="{7DF73774-14A5-4F2B-8C89-5F315A7CEC0C}" type="pres">
      <dgm:prSet presAssocID="{99B211CA-D42F-45A7-86CC-DF35C891B514}" presName="hierChild1" presStyleCnt="0">
        <dgm:presLayoutVars>
          <dgm:chPref val="1"/>
          <dgm:dir/>
          <dgm:animOne val="branch"/>
          <dgm:animLvl val="lvl"/>
          <dgm:resizeHandles/>
        </dgm:presLayoutVars>
      </dgm:prSet>
      <dgm:spPr/>
    </dgm:pt>
    <dgm:pt modelId="{878AEC0D-BF54-4C88-83E5-97938B3761C1}" type="pres">
      <dgm:prSet presAssocID="{F7F24C83-42CD-4221-901E-0FD5338FA01A}" presName="hierRoot1" presStyleCnt="0"/>
      <dgm:spPr/>
    </dgm:pt>
    <dgm:pt modelId="{A0575C1F-7F18-4A27-8D70-AE8AEAAB4805}" type="pres">
      <dgm:prSet presAssocID="{F7F24C83-42CD-4221-901E-0FD5338FA01A}" presName="composite" presStyleCnt="0"/>
      <dgm:spPr/>
    </dgm:pt>
    <dgm:pt modelId="{9CAE1711-8665-4594-AE41-A6CDE0079103}" type="pres">
      <dgm:prSet presAssocID="{F7F24C83-42CD-4221-901E-0FD5338FA01A}" presName="background" presStyleLbl="node0" presStyleIdx="0" presStyleCnt="2"/>
      <dgm:spPr/>
    </dgm:pt>
    <dgm:pt modelId="{025083F5-D86A-40DE-BD78-93D178221F67}" type="pres">
      <dgm:prSet presAssocID="{F7F24C83-42CD-4221-901E-0FD5338FA01A}" presName="text" presStyleLbl="fgAcc0" presStyleIdx="0" presStyleCnt="2">
        <dgm:presLayoutVars>
          <dgm:chPref val="3"/>
        </dgm:presLayoutVars>
      </dgm:prSet>
      <dgm:spPr/>
    </dgm:pt>
    <dgm:pt modelId="{83BAF222-68A9-48E1-B5E3-1F0701CC6827}" type="pres">
      <dgm:prSet presAssocID="{F7F24C83-42CD-4221-901E-0FD5338FA01A}" presName="hierChild2" presStyleCnt="0"/>
      <dgm:spPr/>
    </dgm:pt>
    <dgm:pt modelId="{EF71C043-4001-4335-B2E2-E02F52478738}" type="pres">
      <dgm:prSet presAssocID="{E88B83F2-EFBF-4D17-BAA7-4A1DBA4FF6D0}" presName="hierRoot1" presStyleCnt="0"/>
      <dgm:spPr/>
    </dgm:pt>
    <dgm:pt modelId="{8FEC2EBF-236D-4C00-9DA2-D20BFB9C76F2}" type="pres">
      <dgm:prSet presAssocID="{E88B83F2-EFBF-4D17-BAA7-4A1DBA4FF6D0}" presName="composite" presStyleCnt="0"/>
      <dgm:spPr/>
    </dgm:pt>
    <dgm:pt modelId="{35833376-2AB6-4159-822A-2619D41955D6}" type="pres">
      <dgm:prSet presAssocID="{E88B83F2-EFBF-4D17-BAA7-4A1DBA4FF6D0}" presName="background" presStyleLbl="node0" presStyleIdx="1" presStyleCnt="2"/>
      <dgm:spPr/>
    </dgm:pt>
    <dgm:pt modelId="{4589F12C-1350-4C76-89FD-E43AE652B3F2}" type="pres">
      <dgm:prSet presAssocID="{E88B83F2-EFBF-4D17-BAA7-4A1DBA4FF6D0}" presName="text" presStyleLbl="fgAcc0" presStyleIdx="1" presStyleCnt="2">
        <dgm:presLayoutVars>
          <dgm:chPref val="3"/>
        </dgm:presLayoutVars>
      </dgm:prSet>
      <dgm:spPr/>
    </dgm:pt>
    <dgm:pt modelId="{9E5595F0-4D2A-499E-A020-26E3C84AC073}" type="pres">
      <dgm:prSet presAssocID="{E88B83F2-EFBF-4D17-BAA7-4A1DBA4FF6D0}" presName="hierChild2" presStyleCnt="0"/>
      <dgm:spPr/>
    </dgm:pt>
  </dgm:ptLst>
  <dgm:cxnLst>
    <dgm:cxn modelId="{57996605-A25F-48F3-AE1C-9EEA3B6CB154}" type="presOf" srcId="{F7F24C83-42CD-4221-901E-0FD5338FA01A}" destId="{025083F5-D86A-40DE-BD78-93D178221F67}" srcOrd="0" destOrd="0" presId="urn:microsoft.com/office/officeart/2005/8/layout/hierarchy1"/>
    <dgm:cxn modelId="{030AE01C-447F-498F-AA63-1C522A993C5B}" type="presOf" srcId="{99B211CA-D42F-45A7-86CC-DF35C891B514}" destId="{7DF73774-14A5-4F2B-8C89-5F315A7CEC0C}" srcOrd="0" destOrd="0" presId="urn:microsoft.com/office/officeart/2005/8/layout/hierarchy1"/>
    <dgm:cxn modelId="{5129C474-5013-4713-80AC-D3E49CED4FD2}" type="presOf" srcId="{E88B83F2-EFBF-4D17-BAA7-4A1DBA4FF6D0}" destId="{4589F12C-1350-4C76-89FD-E43AE652B3F2}" srcOrd="0" destOrd="0" presId="urn:microsoft.com/office/officeart/2005/8/layout/hierarchy1"/>
    <dgm:cxn modelId="{9408E990-DAFE-4D52-9BB5-6D156A1AF587}" srcId="{99B211CA-D42F-45A7-86CC-DF35C891B514}" destId="{F7F24C83-42CD-4221-901E-0FD5338FA01A}" srcOrd="0" destOrd="0" parTransId="{76E06A18-00D7-4C52-A7BB-2E1E601C3A6D}" sibTransId="{0786A898-BFDD-476E-99ED-729290878C33}"/>
    <dgm:cxn modelId="{A29CC4D4-07D0-4254-AC3A-F9EE301CBBF9}" srcId="{99B211CA-D42F-45A7-86CC-DF35C891B514}" destId="{E88B83F2-EFBF-4D17-BAA7-4A1DBA4FF6D0}" srcOrd="1" destOrd="0" parTransId="{1948A776-C975-4EA6-83E8-70E86667B8EC}" sibTransId="{5F31C27E-21CE-4037-9212-CC03BEB2EF1F}"/>
    <dgm:cxn modelId="{7F0B37FF-0BC7-44BC-AD1B-AE2DF0CABFD4}" type="presParOf" srcId="{7DF73774-14A5-4F2B-8C89-5F315A7CEC0C}" destId="{878AEC0D-BF54-4C88-83E5-97938B3761C1}" srcOrd="0" destOrd="0" presId="urn:microsoft.com/office/officeart/2005/8/layout/hierarchy1"/>
    <dgm:cxn modelId="{C724896C-A933-4BA9-9B15-981F35352BF4}" type="presParOf" srcId="{878AEC0D-BF54-4C88-83E5-97938B3761C1}" destId="{A0575C1F-7F18-4A27-8D70-AE8AEAAB4805}" srcOrd="0" destOrd="0" presId="urn:microsoft.com/office/officeart/2005/8/layout/hierarchy1"/>
    <dgm:cxn modelId="{77228069-A632-4338-915A-53E3D4EC8FC4}" type="presParOf" srcId="{A0575C1F-7F18-4A27-8D70-AE8AEAAB4805}" destId="{9CAE1711-8665-4594-AE41-A6CDE0079103}" srcOrd="0" destOrd="0" presId="urn:microsoft.com/office/officeart/2005/8/layout/hierarchy1"/>
    <dgm:cxn modelId="{38656D96-F872-4020-981A-218ABB1DDBB9}" type="presParOf" srcId="{A0575C1F-7F18-4A27-8D70-AE8AEAAB4805}" destId="{025083F5-D86A-40DE-BD78-93D178221F67}" srcOrd="1" destOrd="0" presId="urn:microsoft.com/office/officeart/2005/8/layout/hierarchy1"/>
    <dgm:cxn modelId="{2C66798B-012F-4047-9DB5-7AB7A644EDF4}" type="presParOf" srcId="{878AEC0D-BF54-4C88-83E5-97938B3761C1}" destId="{83BAF222-68A9-48E1-B5E3-1F0701CC6827}" srcOrd="1" destOrd="0" presId="urn:microsoft.com/office/officeart/2005/8/layout/hierarchy1"/>
    <dgm:cxn modelId="{C489197C-5783-479B-B741-B8BD1F3BC12F}" type="presParOf" srcId="{7DF73774-14A5-4F2B-8C89-5F315A7CEC0C}" destId="{EF71C043-4001-4335-B2E2-E02F52478738}" srcOrd="1" destOrd="0" presId="urn:microsoft.com/office/officeart/2005/8/layout/hierarchy1"/>
    <dgm:cxn modelId="{4625C046-8EC8-4A88-B624-D388002B1B09}" type="presParOf" srcId="{EF71C043-4001-4335-B2E2-E02F52478738}" destId="{8FEC2EBF-236D-4C00-9DA2-D20BFB9C76F2}" srcOrd="0" destOrd="0" presId="urn:microsoft.com/office/officeart/2005/8/layout/hierarchy1"/>
    <dgm:cxn modelId="{AC885F65-1A21-4DAF-AEDA-907CDF3E5662}" type="presParOf" srcId="{8FEC2EBF-236D-4C00-9DA2-D20BFB9C76F2}" destId="{35833376-2AB6-4159-822A-2619D41955D6}" srcOrd="0" destOrd="0" presId="urn:microsoft.com/office/officeart/2005/8/layout/hierarchy1"/>
    <dgm:cxn modelId="{FF4CD373-53E6-44F5-972D-40C4F2F47800}" type="presParOf" srcId="{8FEC2EBF-236D-4C00-9DA2-D20BFB9C76F2}" destId="{4589F12C-1350-4C76-89FD-E43AE652B3F2}" srcOrd="1" destOrd="0" presId="urn:microsoft.com/office/officeart/2005/8/layout/hierarchy1"/>
    <dgm:cxn modelId="{2BE2F66B-D05F-43B9-8527-484F6CB0E60F}" type="presParOf" srcId="{EF71C043-4001-4335-B2E2-E02F52478738}" destId="{9E5595F0-4D2A-499E-A020-26E3C84AC0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E1711-8665-4594-AE41-A6CDE0079103}">
      <dsp:nvSpPr>
        <dsp:cNvPr id="0" name=""/>
        <dsp:cNvSpPr/>
      </dsp:nvSpPr>
      <dsp:spPr>
        <a:xfrm>
          <a:off x="438705" y="1612"/>
          <a:ext cx="4029668" cy="2558839"/>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083F5-D86A-40DE-BD78-93D178221F67}">
      <dsp:nvSpPr>
        <dsp:cNvPr id="0" name=""/>
        <dsp:cNvSpPr/>
      </dsp:nvSpPr>
      <dsp:spPr>
        <a:xfrm>
          <a:off x="886446" y="426966"/>
          <a:ext cx="4029668" cy="2558839"/>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UK is the country with most likes, the most liked video has reached 120 mil likes, for the US the most liked video only has 25 mil likes.</a:t>
          </a:r>
          <a:endParaRPr lang="en-US" sz="1300" kern="1200"/>
        </a:p>
      </dsp:txBody>
      <dsp:txXfrm>
        <a:off x="961392" y="501912"/>
        <a:ext cx="3879776" cy="2408947"/>
      </dsp:txXfrm>
    </dsp:sp>
    <dsp:sp modelId="{35833376-2AB6-4159-822A-2619D41955D6}">
      <dsp:nvSpPr>
        <dsp:cNvPr id="0" name=""/>
        <dsp:cNvSpPr/>
      </dsp:nvSpPr>
      <dsp:spPr>
        <a:xfrm>
          <a:off x="5363855" y="1612"/>
          <a:ext cx="4029668" cy="2558839"/>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9F12C-1350-4C76-89FD-E43AE652B3F2}">
      <dsp:nvSpPr>
        <dsp:cNvPr id="0" name=""/>
        <dsp:cNvSpPr/>
      </dsp:nvSpPr>
      <dsp:spPr>
        <a:xfrm>
          <a:off x="5811596" y="426966"/>
          <a:ext cx="4029668" cy="2558839"/>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The tenth video in likes has almost 1/4rth of videos compared to the most liked video for all countries, with the exception of the US there the diff in likes among the firt 10 videos is not that big. Actually the tenth most liked video for the US has just half of the likes compared to the most liked one. Another interesting fact is that for every country there is one prominent disliked video and for the rest 9 videos the number of dislikes is close to 0mil. Views and number of comments follow the same distribution among the 10 first videos.</a:t>
          </a:r>
          <a:endParaRPr lang="en-US" sz="1300" kern="1200"/>
        </a:p>
      </dsp:txBody>
      <dsp:txXfrm>
        <a:off x="5886542" y="501912"/>
        <a:ext cx="3879776" cy="24089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4807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601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88283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83376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56680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80339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88333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16073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4068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Youtube_logo.jpg" TargetMode="External"/><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YouTub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8/notebooks/Desktop/Git/Springboard/Capstone_Project/Capstone%20Project.ipynb?#Merging-the-data-se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localhost:8888/notebooks/Desktop/Git/Springboard/Capstone_Project/Capstone%20Project.ipynb?#Data-Cleaning" TargetMode="External"/><Relationship Id="rId4" Type="http://schemas.openxmlformats.org/officeDocument/2006/relationships/hyperlink" Target="http://localhost:8888/notebooks/Desktop/Git/Springboard/Capstone_Project/Capstone%20Project.ipynb?#Formatting"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01132C0-885B-4016-934A-B107487964C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Trending YouTube Videos</a:t>
            </a:r>
            <a:endParaRPr lang="en-US" sz="5800" kern="1200" dirty="0">
              <a:solidFill>
                <a:schemeClr val="tx1"/>
              </a:solidFill>
              <a:latin typeface="+mj-lt"/>
              <a:ea typeface="+mj-ea"/>
              <a:cs typeface="+mj-cs"/>
            </a:endParaRPr>
          </a:p>
        </p:txBody>
      </p:sp>
    </p:spTree>
    <p:extLst>
      <p:ext uri="{BB962C8B-B14F-4D97-AF65-F5344CB8AC3E}">
        <p14:creationId xmlns:p14="http://schemas.microsoft.com/office/powerpoint/2010/main" val="28323696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40A46E29-4400-4BC6-903E-C78843DE9063}"/>
              </a:ext>
            </a:extLst>
          </p:cNvPr>
          <p:cNvPicPr>
            <a:picLocks noChangeAspect="1"/>
          </p:cNvPicPr>
          <p:nvPr/>
        </p:nvPicPr>
        <p:blipFill>
          <a:blip r:embed="rId3"/>
          <a:stretch>
            <a:fillRect/>
          </a:stretch>
        </p:blipFill>
        <p:spPr>
          <a:xfrm>
            <a:off x="4650908" y="135081"/>
            <a:ext cx="7402547" cy="6556663"/>
          </a:xfrm>
          <a:prstGeom prst="rect">
            <a:avLst/>
          </a:prstGeom>
        </p:spPr>
      </p:pic>
      <p:sp>
        <p:nvSpPr>
          <p:cNvPr id="2" name="Title 1">
            <a:extLst>
              <a:ext uri="{FF2B5EF4-FFF2-40B4-BE49-F238E27FC236}">
                <a16:creationId xmlns:a16="http://schemas.microsoft.com/office/drawing/2014/main" id="{7903137A-6861-4892-BB1B-039A98B80CA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US</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r>
              <a:rPr lang="en-US" sz="2800" kern="1200" dirty="0">
                <a:solidFill>
                  <a:schemeClr val="bg1"/>
                </a:solidFill>
                <a:latin typeface="+mj-lt"/>
                <a:ea typeface="+mj-ea"/>
                <a:cs typeface="+mj-cs"/>
              </a:rPr>
              <a:t> </a:t>
            </a:r>
          </a:p>
        </p:txBody>
      </p:sp>
      <p:sp>
        <p:nvSpPr>
          <p:cNvPr id="9" name="Content Placeholder 8">
            <a:extLst>
              <a:ext uri="{FF2B5EF4-FFF2-40B4-BE49-F238E27FC236}">
                <a16:creationId xmlns:a16="http://schemas.microsoft.com/office/drawing/2014/main" id="{8A4E5CFE-65C0-4644-A3F1-724109C3AEAC}"/>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latin typeface="+mn-lt"/>
              <a:cs typeface="+mn-cs"/>
            </a:endParaRPr>
          </a:p>
        </p:txBody>
      </p:sp>
    </p:spTree>
    <p:extLst>
      <p:ext uri="{BB962C8B-B14F-4D97-AF65-F5344CB8AC3E}">
        <p14:creationId xmlns:p14="http://schemas.microsoft.com/office/powerpoint/2010/main" val="342485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13484AF-6B35-4974-80EB-FA3A9D1937CE}"/>
              </a:ext>
            </a:extLst>
          </p:cNvPr>
          <p:cNvPicPr>
            <a:picLocks noChangeAspect="1"/>
          </p:cNvPicPr>
          <p:nvPr/>
        </p:nvPicPr>
        <p:blipFill>
          <a:blip r:embed="rId3"/>
          <a:stretch>
            <a:fillRect/>
          </a:stretch>
        </p:blipFill>
        <p:spPr>
          <a:xfrm>
            <a:off x="4650908" y="83127"/>
            <a:ext cx="7350593" cy="6670963"/>
          </a:xfrm>
          <a:prstGeom prst="rect">
            <a:avLst/>
          </a:prstGeom>
        </p:spPr>
      </p:pic>
      <p:sp>
        <p:nvSpPr>
          <p:cNvPr id="2" name="Title 1">
            <a:extLst>
              <a:ext uri="{FF2B5EF4-FFF2-40B4-BE49-F238E27FC236}">
                <a16:creationId xmlns:a16="http://schemas.microsoft.com/office/drawing/2014/main" id="{5E17A66B-A6E1-4809-885B-CC013C8B54F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GB</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A4E8BE57-C3DD-4D06-87EC-84940187E234}"/>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latin typeface="+mn-lt"/>
              <a:cs typeface="+mn-cs"/>
            </a:endParaRPr>
          </a:p>
        </p:txBody>
      </p:sp>
    </p:spTree>
    <p:extLst>
      <p:ext uri="{BB962C8B-B14F-4D97-AF65-F5344CB8AC3E}">
        <p14:creationId xmlns:p14="http://schemas.microsoft.com/office/powerpoint/2010/main" val="359854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B352186-E7DB-468A-9CC9-3828D1B30E09}"/>
              </a:ext>
            </a:extLst>
          </p:cNvPr>
          <p:cNvPicPr>
            <a:picLocks noChangeAspect="1"/>
          </p:cNvPicPr>
          <p:nvPr/>
        </p:nvPicPr>
        <p:blipFill>
          <a:blip r:embed="rId3"/>
          <a:stretch>
            <a:fillRect/>
          </a:stretch>
        </p:blipFill>
        <p:spPr>
          <a:xfrm>
            <a:off x="4650909" y="124692"/>
            <a:ext cx="7350592" cy="6587836"/>
          </a:xfrm>
          <a:prstGeom prst="rect">
            <a:avLst/>
          </a:prstGeom>
        </p:spPr>
      </p:pic>
      <p:sp>
        <p:nvSpPr>
          <p:cNvPr id="2" name="Title 1">
            <a:extLst>
              <a:ext uri="{FF2B5EF4-FFF2-40B4-BE49-F238E27FC236}">
                <a16:creationId xmlns:a16="http://schemas.microsoft.com/office/drawing/2014/main" id="{EB6F4137-DBC3-4C89-9D1D-FAD9C220FDC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FR</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E376F8E1-5CF3-4D38-85BD-B2E0F0399FA0}"/>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latin typeface="+mn-lt"/>
              <a:cs typeface="+mn-cs"/>
            </a:endParaRPr>
          </a:p>
        </p:txBody>
      </p:sp>
    </p:spTree>
    <p:extLst>
      <p:ext uri="{BB962C8B-B14F-4D97-AF65-F5344CB8AC3E}">
        <p14:creationId xmlns:p14="http://schemas.microsoft.com/office/powerpoint/2010/main" val="372563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7CA0908-8AEC-47E7-A26D-540F0103B647}"/>
              </a:ext>
            </a:extLst>
          </p:cNvPr>
          <p:cNvPicPr>
            <a:picLocks noChangeAspect="1"/>
          </p:cNvPicPr>
          <p:nvPr/>
        </p:nvPicPr>
        <p:blipFill>
          <a:blip r:embed="rId2"/>
          <a:stretch>
            <a:fillRect/>
          </a:stretch>
        </p:blipFill>
        <p:spPr>
          <a:xfrm>
            <a:off x="4650909" y="187036"/>
            <a:ext cx="7371374" cy="6483928"/>
          </a:xfrm>
          <a:prstGeom prst="rect">
            <a:avLst/>
          </a:prstGeom>
        </p:spPr>
      </p:pic>
      <p:sp>
        <p:nvSpPr>
          <p:cNvPr id="2" name="Title 1">
            <a:extLst>
              <a:ext uri="{FF2B5EF4-FFF2-40B4-BE49-F238E27FC236}">
                <a16:creationId xmlns:a16="http://schemas.microsoft.com/office/drawing/2014/main" id="{E60573CD-4E76-4AF6-BBE9-12107D16399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DE</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FDFC9298-8C74-4F5D-8A96-0B2DD91B333B}"/>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latin typeface="+mn-lt"/>
              <a:cs typeface="+mn-cs"/>
            </a:endParaRPr>
          </a:p>
        </p:txBody>
      </p:sp>
    </p:spTree>
    <p:extLst>
      <p:ext uri="{BB962C8B-B14F-4D97-AF65-F5344CB8AC3E}">
        <p14:creationId xmlns:p14="http://schemas.microsoft.com/office/powerpoint/2010/main" val="79827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359BF3A1-76C5-480F-BE9A-74B99E28992E}"/>
              </a:ext>
            </a:extLst>
          </p:cNvPr>
          <p:cNvPicPr>
            <a:picLocks noChangeAspect="1"/>
          </p:cNvPicPr>
          <p:nvPr/>
        </p:nvPicPr>
        <p:blipFill>
          <a:blip r:embed="rId3"/>
          <a:stretch>
            <a:fillRect/>
          </a:stretch>
        </p:blipFill>
        <p:spPr>
          <a:xfrm>
            <a:off x="4650909" y="197427"/>
            <a:ext cx="7402546" cy="6515100"/>
          </a:xfrm>
          <a:prstGeom prst="rect">
            <a:avLst/>
          </a:prstGeom>
        </p:spPr>
      </p:pic>
      <p:sp>
        <p:nvSpPr>
          <p:cNvPr id="2" name="Title 1">
            <a:extLst>
              <a:ext uri="{FF2B5EF4-FFF2-40B4-BE49-F238E27FC236}">
                <a16:creationId xmlns:a16="http://schemas.microsoft.com/office/drawing/2014/main" id="{DA6C7AAF-19D4-47AF-978E-4D0E1EFBF09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CA</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2D194378-41DE-46EF-8A30-AF792AF4097C}"/>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latin typeface="+mn-lt"/>
              <a:cs typeface="+mn-cs"/>
            </a:endParaRPr>
          </a:p>
        </p:txBody>
      </p:sp>
    </p:spTree>
    <p:extLst>
      <p:ext uri="{BB962C8B-B14F-4D97-AF65-F5344CB8AC3E}">
        <p14:creationId xmlns:p14="http://schemas.microsoft.com/office/powerpoint/2010/main" val="402595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416F0F8-1EA7-408B-9A5F-640A1EC7A61B}"/>
              </a:ext>
            </a:extLst>
          </p:cNvPr>
          <p:cNvPicPr>
            <a:picLocks noChangeAspect="1"/>
          </p:cNvPicPr>
          <p:nvPr/>
        </p:nvPicPr>
        <p:blipFill rotWithShape="1">
          <a:blip r:embed="rId2"/>
          <a:srcRect l="6362" r="14083"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4" name="Straight Connector 13">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84BA06E-F3D9-465B-8EC2-795E4EF7D1C1}"/>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dirty="0"/>
              <a:t>Likes</a:t>
            </a:r>
            <a:r>
              <a:rPr lang="en-US" dirty="0">
                <a:solidFill>
                  <a:schemeClr val="tx1"/>
                </a:solidFill>
                <a:latin typeface="+mj-lt"/>
                <a:cs typeface="+mj-cs"/>
              </a:rPr>
              <a:t> </a:t>
            </a:r>
            <a:r>
              <a:rPr lang="en-US" dirty="0"/>
              <a:t>Per</a:t>
            </a:r>
            <a:r>
              <a:rPr lang="en-US" dirty="0">
                <a:solidFill>
                  <a:schemeClr val="tx1"/>
                </a:solidFill>
                <a:latin typeface="+mj-lt"/>
                <a:cs typeface="+mj-cs"/>
              </a:rPr>
              <a:t> </a:t>
            </a:r>
            <a:r>
              <a:rPr lang="en-US" dirty="0"/>
              <a:t>Category</a:t>
            </a:r>
          </a:p>
        </p:txBody>
      </p:sp>
      <p:sp>
        <p:nvSpPr>
          <p:cNvPr id="9" name="Content Placeholder 8">
            <a:extLst>
              <a:ext uri="{FF2B5EF4-FFF2-40B4-BE49-F238E27FC236}">
                <a16:creationId xmlns:a16="http://schemas.microsoft.com/office/drawing/2014/main" id="{339D43DC-C78D-4934-9784-9395DDA85BCA}"/>
              </a:ext>
            </a:extLst>
          </p:cNvPr>
          <p:cNvSpPr>
            <a:spLocks noGrp="1"/>
          </p:cNvSpPr>
          <p:nvPr>
            <p:ph idx="1"/>
          </p:nvPr>
        </p:nvSpPr>
        <p:spPr>
          <a:xfrm>
            <a:off x="525516" y="3417573"/>
            <a:ext cx="4593021" cy="2619839"/>
          </a:xfrm>
        </p:spPr>
        <p:txBody>
          <a:bodyPr vert="horz" lIns="91440" tIns="45720" rIns="91440" bIns="45720" rtlCol="0" anchor="ctr">
            <a:normAutofit/>
          </a:bodyPr>
          <a:lstStyle/>
          <a:p>
            <a:r>
              <a:rPr lang="en-US" sz="1800" dirty="0">
                <a:solidFill>
                  <a:schemeClr val="tx1"/>
                </a:solidFill>
                <a:latin typeface="+mn-lt"/>
                <a:cs typeface="+mn-cs"/>
              </a:rPr>
              <a:t>Music is the category with the most likes followed by Entertainment.</a:t>
            </a:r>
          </a:p>
          <a:p>
            <a:r>
              <a:rPr lang="en-US" sz="1800" dirty="0">
                <a:solidFill>
                  <a:schemeClr val="tx1"/>
                </a:solidFill>
                <a:latin typeface="+mn-lt"/>
                <a:cs typeface="+mn-cs"/>
              </a:rPr>
              <a:t>People have quite different opinions in terms of liking Nonprofits and Activism videos. Variation is quite high for People and Blogs, Autos and Film videos.</a:t>
            </a:r>
          </a:p>
          <a:p>
            <a:r>
              <a:rPr lang="en-US" sz="1800" dirty="0">
                <a:solidFill>
                  <a:schemeClr val="tx1"/>
                </a:solidFill>
                <a:latin typeface="+mn-lt"/>
                <a:cs typeface="+mn-cs"/>
              </a:rPr>
              <a:t>Pets and Animals and Education videos are left skewed in term of likes </a:t>
            </a:r>
          </a:p>
        </p:txBody>
      </p:sp>
    </p:spTree>
    <p:extLst>
      <p:ext uri="{BB962C8B-B14F-4D97-AF65-F5344CB8AC3E}">
        <p14:creationId xmlns:p14="http://schemas.microsoft.com/office/powerpoint/2010/main" val="219488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9D9CF82E-E900-4F2D-B4DB-E5340E481D71}"/>
              </a:ext>
            </a:extLst>
          </p:cNvPr>
          <p:cNvPicPr>
            <a:picLocks noChangeAspect="1"/>
          </p:cNvPicPr>
          <p:nvPr/>
        </p:nvPicPr>
        <p:blipFill rotWithShape="1">
          <a:blip r:embed="rId2">
            <a:duotone>
              <a:prstClr val="black"/>
              <a:schemeClr val="tx2">
                <a:tint val="45000"/>
                <a:satMod val="400000"/>
              </a:schemeClr>
            </a:duotone>
            <a:alphaModFix amt="35000"/>
            <a:extLst/>
          </a:blip>
          <a:srcRect b="20798"/>
          <a:stretch/>
        </p:blipFill>
        <p:spPr>
          <a:xfrm>
            <a:off x="-17" y="10"/>
            <a:ext cx="12192000" cy="6855948"/>
          </a:xfrm>
          <a:prstGeom prst="rect">
            <a:avLst/>
          </a:prstGeom>
        </p:spPr>
      </p:pic>
      <p:sp>
        <p:nvSpPr>
          <p:cNvPr id="20" name="Freeform 49">
            <a:extLst>
              <a:ext uri="{FF2B5EF4-FFF2-40B4-BE49-F238E27FC236}">
                <a16:creationId xmlns:a16="http://schemas.microsoft.com/office/drawing/2014/main" id="{EF9B8DF2-C3F5-49A2-94D2-F7B65A0F1F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3" descr="A screenshot of a cell phone&#10;&#10;Description generated with high confidence">
            <a:extLst>
              <a:ext uri="{FF2B5EF4-FFF2-40B4-BE49-F238E27FC236}">
                <a16:creationId xmlns:a16="http://schemas.microsoft.com/office/drawing/2014/main" id="{091F9CE6-293F-41CE-A7A4-13E5286C8BFE}"/>
              </a:ext>
            </a:extLst>
          </p:cNvPr>
          <p:cNvPicPr>
            <a:picLocks noChangeAspect="1"/>
          </p:cNvPicPr>
          <p:nvPr/>
        </p:nvPicPr>
        <p:blipFill rotWithShape="1">
          <a:blip r:embed="rId3">
            <a:extLst/>
          </a:blip>
          <a:srcRect r="9007" b="3"/>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2" name="Title 1">
            <a:extLst>
              <a:ext uri="{FF2B5EF4-FFF2-40B4-BE49-F238E27FC236}">
                <a16:creationId xmlns:a16="http://schemas.microsoft.com/office/drawing/2014/main" id="{F7434B2E-E7EB-4B92-ADF2-6E9EC7227EE1}"/>
              </a:ext>
            </a:extLst>
          </p:cNvPr>
          <p:cNvSpPr>
            <a:spLocks noGrp="1"/>
          </p:cNvSpPr>
          <p:nvPr>
            <p:ph type="title"/>
          </p:nvPr>
        </p:nvSpPr>
        <p:spPr>
          <a:xfrm>
            <a:off x="801098" y="1396289"/>
            <a:ext cx="5277333" cy="1325563"/>
          </a:xfrm>
        </p:spPr>
        <p:txBody>
          <a:bodyPr vert="horz" lIns="91440" tIns="45720" rIns="91440" bIns="45720" rtlCol="0" anchor="ctr">
            <a:normAutofit fontScale="90000"/>
          </a:bodyPr>
          <a:lstStyle/>
          <a:p>
            <a:r>
              <a:rPr lang="en-US" sz="4000" dirty="0"/>
              <a:t>Analysis</a:t>
            </a:r>
            <a:r>
              <a:rPr lang="en-US" sz="2800" b="1" kern="1200" dirty="0">
                <a:solidFill>
                  <a:schemeClr val="tx1"/>
                </a:solidFill>
                <a:latin typeface="+mj-lt"/>
                <a:ea typeface="+mj-ea"/>
                <a:cs typeface="+mj-cs"/>
              </a:rPr>
              <a:t> </a:t>
            </a:r>
            <a:r>
              <a:rPr lang="en-US" sz="4000" dirty="0"/>
              <a:t>per</a:t>
            </a:r>
            <a:r>
              <a:rPr lang="en-US" sz="2800" b="1" kern="1200" dirty="0">
                <a:solidFill>
                  <a:schemeClr val="tx1"/>
                </a:solidFill>
                <a:latin typeface="+mj-lt"/>
                <a:ea typeface="+mj-ea"/>
                <a:cs typeface="+mj-cs"/>
              </a:rPr>
              <a:t> </a:t>
            </a:r>
            <a:r>
              <a:rPr lang="en-US" sz="4000" dirty="0"/>
              <a:t>category</a:t>
            </a:r>
            <a:r>
              <a:rPr lang="en-US" sz="2800" b="1" kern="1200" dirty="0">
                <a:solidFill>
                  <a:schemeClr val="tx1"/>
                </a:solidFill>
                <a:latin typeface="+mj-lt"/>
                <a:ea typeface="+mj-ea"/>
                <a:cs typeface="+mj-cs"/>
              </a:rPr>
              <a:t> </a:t>
            </a:r>
            <a:r>
              <a:rPr lang="en-US" sz="4000" dirty="0"/>
              <a:t>and</a:t>
            </a:r>
            <a:r>
              <a:rPr lang="en-US" sz="2800" b="1" kern="1200" dirty="0">
                <a:solidFill>
                  <a:schemeClr val="tx1"/>
                </a:solidFill>
                <a:latin typeface="+mj-lt"/>
                <a:ea typeface="+mj-ea"/>
                <a:cs typeface="+mj-cs"/>
              </a:rPr>
              <a:t> </a:t>
            </a:r>
            <a:r>
              <a:rPr lang="en-US" dirty="0"/>
              <a:t>Country</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A15A117A-5383-4606-8A43-E7D02EFEA0C3}"/>
              </a:ext>
            </a:extLst>
          </p:cNvPr>
          <p:cNvSpPr>
            <a:spLocks noGrp="1"/>
          </p:cNvSpPr>
          <p:nvPr>
            <p:ph idx="1"/>
          </p:nvPr>
        </p:nvSpPr>
        <p:spPr>
          <a:xfrm>
            <a:off x="805543" y="2871982"/>
            <a:ext cx="5272888" cy="3181684"/>
          </a:xfrm>
        </p:spPr>
        <p:txBody>
          <a:bodyPr vert="horz" lIns="91440" tIns="45720" rIns="91440" bIns="45720" rtlCol="0" anchor="t">
            <a:normAutofit/>
          </a:bodyPr>
          <a:lstStyle/>
          <a:p>
            <a:r>
              <a:rPr lang="en-US" sz="1800" dirty="0">
                <a:solidFill>
                  <a:schemeClr val="tx1"/>
                </a:solidFill>
                <a:latin typeface="+mn-lt"/>
                <a:cs typeface="+mn-cs"/>
              </a:rPr>
              <a:t>Top category of all countries except GB is Entertainment.</a:t>
            </a:r>
          </a:p>
          <a:p>
            <a:r>
              <a:rPr lang="en-US" sz="1800" dirty="0">
                <a:solidFill>
                  <a:schemeClr val="tx1"/>
                </a:solidFill>
                <a:latin typeface="+mn-lt"/>
                <a:cs typeface="+mn-cs"/>
              </a:rPr>
              <a:t> Music's videos ranked insignificantly in Canada, Germany and France compare to US and UK. </a:t>
            </a:r>
          </a:p>
          <a:p>
            <a:r>
              <a:rPr lang="en-US" sz="1800" dirty="0">
                <a:solidFill>
                  <a:schemeClr val="tx1"/>
                </a:solidFill>
                <a:latin typeface="+mn-lt"/>
                <a:cs typeface="+mn-cs"/>
              </a:rPr>
              <a:t>Sport's videos are more popular in Canada, Germany and France.</a:t>
            </a:r>
          </a:p>
          <a:p>
            <a:r>
              <a:rPr lang="en-US" sz="1800" dirty="0">
                <a:solidFill>
                  <a:schemeClr val="tx1"/>
                </a:solidFill>
                <a:latin typeface="+mn-lt"/>
                <a:cs typeface="+mn-cs"/>
              </a:rPr>
              <a:t>All top 8 categories in United Kingdom are entertainment-related. Show's and Activism's video get the bottom rank in all most countries.</a:t>
            </a:r>
          </a:p>
        </p:txBody>
      </p:sp>
    </p:spTree>
    <p:extLst>
      <p:ext uri="{BB962C8B-B14F-4D97-AF65-F5344CB8AC3E}">
        <p14:creationId xmlns:p14="http://schemas.microsoft.com/office/powerpoint/2010/main" val="26326614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2691CC-4AB8-48AF-B822-EBF7F4E9E6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6A8E1B4-B839-4C58-B08A-F0B094580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generated with high confidence">
            <a:extLst>
              <a:ext uri="{FF2B5EF4-FFF2-40B4-BE49-F238E27FC236}">
                <a16:creationId xmlns:a16="http://schemas.microsoft.com/office/drawing/2014/main" id="{732C9932-CF69-404A-954F-6C9ECCC33C8B}"/>
              </a:ext>
            </a:extLst>
          </p:cNvPr>
          <p:cNvPicPr>
            <a:picLocks noChangeAspect="1"/>
          </p:cNvPicPr>
          <p:nvPr/>
        </p:nvPicPr>
        <p:blipFill rotWithShape="1">
          <a:blip r:embed="rId3"/>
          <a:srcRect t="12593" r="-2" b="38453"/>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pic>
        <p:nvPicPr>
          <p:cNvPr id="6" name="Picture 5" descr="A picture containing screenshot&#10;&#10;Description generated with high confidence">
            <a:extLst>
              <a:ext uri="{FF2B5EF4-FFF2-40B4-BE49-F238E27FC236}">
                <a16:creationId xmlns:a16="http://schemas.microsoft.com/office/drawing/2014/main" id="{D19BBC66-D94C-4902-9828-2600271D5EC2}"/>
              </a:ext>
            </a:extLst>
          </p:cNvPr>
          <p:cNvPicPr>
            <a:picLocks noChangeAspect="1"/>
          </p:cNvPicPr>
          <p:nvPr/>
        </p:nvPicPr>
        <p:blipFill rotWithShape="1">
          <a:blip r:embed="rId4"/>
          <a:srcRect t="6756" b="28440"/>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
        <p:nvSpPr>
          <p:cNvPr id="2" name="Title 1">
            <a:extLst>
              <a:ext uri="{FF2B5EF4-FFF2-40B4-BE49-F238E27FC236}">
                <a16:creationId xmlns:a16="http://schemas.microsoft.com/office/drawing/2014/main" id="{4360BA5D-C05E-4D61-9AED-0196D759CD2C}"/>
              </a:ext>
            </a:extLst>
          </p:cNvPr>
          <p:cNvSpPr>
            <a:spLocks noGrp="1"/>
          </p:cNvSpPr>
          <p:nvPr>
            <p:ph type="title"/>
          </p:nvPr>
        </p:nvSpPr>
        <p:spPr>
          <a:xfrm>
            <a:off x="571975" y="2048954"/>
            <a:ext cx="6487373" cy="1325563"/>
          </a:xfrm>
        </p:spPr>
        <p:txBody>
          <a:bodyPr vert="horz" lIns="91440" tIns="45720" rIns="91440" bIns="45720" rtlCol="0" anchor="ctr">
            <a:normAutofit fontScale="90000"/>
          </a:bodyPr>
          <a:lstStyle/>
          <a:p>
            <a:r>
              <a:rPr lang="en-US" b="1" dirty="0"/>
              <a:t> </a:t>
            </a:r>
            <a:r>
              <a:rPr lang="en-US" sz="4000" dirty="0"/>
              <a:t>Engagement</a:t>
            </a:r>
            <a:r>
              <a:rPr lang="en-US" b="1" dirty="0"/>
              <a:t> </a:t>
            </a:r>
            <a:r>
              <a:rPr lang="en-US" sz="4000" dirty="0"/>
              <a:t>ratios</a:t>
            </a:r>
            <a:r>
              <a:rPr lang="en-US" b="1" dirty="0"/>
              <a:t> </a:t>
            </a:r>
            <a:r>
              <a:rPr lang="en-US" sz="4000" dirty="0"/>
              <a:t>per</a:t>
            </a:r>
            <a:r>
              <a:rPr lang="en-US" b="1" dirty="0"/>
              <a:t> </a:t>
            </a:r>
            <a:r>
              <a:rPr lang="en-US" sz="4000" dirty="0"/>
              <a:t>category</a:t>
            </a:r>
            <a:br>
              <a:rPr lang="en-US" b="1" dirty="0"/>
            </a:br>
            <a:endParaRPr lang="en-US" sz="4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0D80DC0-3D10-4326-A8B4-9F168B3293E5}"/>
              </a:ext>
            </a:extLst>
          </p:cNvPr>
          <p:cNvSpPr>
            <a:spLocks noGrp="1"/>
          </p:cNvSpPr>
          <p:nvPr>
            <p:ph idx="1"/>
          </p:nvPr>
        </p:nvSpPr>
        <p:spPr>
          <a:xfrm>
            <a:off x="737756" y="3075259"/>
            <a:ext cx="6487374" cy="2473486"/>
          </a:xfrm>
        </p:spPr>
        <p:txBody>
          <a:bodyPr vert="horz" lIns="91440" tIns="45720" rIns="91440" bIns="45720" rtlCol="0" anchor="t">
            <a:normAutofit/>
          </a:bodyPr>
          <a:lstStyle/>
          <a:p>
            <a:pPr marL="0" indent="0" algn="just">
              <a:buNone/>
            </a:pPr>
            <a:r>
              <a:rPr lang="en-US" sz="1800" dirty="0">
                <a:solidFill>
                  <a:schemeClr val="tx1"/>
                </a:solidFill>
                <a:latin typeface="+mn-lt"/>
                <a:cs typeface="+mn-cs"/>
              </a:rPr>
              <a:t>Pets &amp; Animals videos have highest likes-dislikes ratio. Not surprisingly, people find difficult to hate pets and animals. Nonprofit &amp; Activism's videos have lowest likes-dislike ratio and views-comments ratio. People relatively hate these video and comment a lot. Obviously, people still prefer implicit feedback than explicit. The ratio of views to comments is so large that only a comment written for hundreds of views.</a:t>
            </a:r>
          </a:p>
          <a:p>
            <a:endParaRPr lang="en-US" sz="1800" dirty="0">
              <a:solidFill>
                <a:schemeClr val="tx1"/>
              </a:solidFill>
              <a:latin typeface="+mn-lt"/>
              <a:cs typeface="+mn-cs"/>
            </a:endParaRPr>
          </a:p>
        </p:txBody>
      </p:sp>
    </p:spTree>
    <p:extLst>
      <p:ext uri="{BB962C8B-B14F-4D97-AF65-F5344CB8AC3E}">
        <p14:creationId xmlns:p14="http://schemas.microsoft.com/office/powerpoint/2010/main" val="37823805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44059F-A9CE-4653-8C7D-87B9636949CE}"/>
              </a:ext>
            </a:extLst>
          </p:cNvPr>
          <p:cNvPicPr>
            <a:picLocks noChangeAspect="1"/>
          </p:cNvPicPr>
          <p:nvPr/>
        </p:nvPicPr>
        <p:blipFill>
          <a:blip r:embed="rId2"/>
          <a:stretch>
            <a:fillRect/>
          </a:stretch>
        </p:blipFill>
        <p:spPr>
          <a:xfrm>
            <a:off x="4650908" y="228600"/>
            <a:ext cx="7340201" cy="6390409"/>
          </a:xfrm>
          <a:prstGeom prst="rect">
            <a:avLst/>
          </a:prstGeom>
        </p:spPr>
      </p:pic>
      <p:sp>
        <p:nvSpPr>
          <p:cNvPr id="2" name="Title 1">
            <a:extLst>
              <a:ext uri="{FF2B5EF4-FFF2-40B4-BE49-F238E27FC236}">
                <a16:creationId xmlns:a16="http://schemas.microsoft.com/office/drawing/2014/main" id="{1C44A0C6-FA2C-48B5-AF04-0D6983A0CFDC}"/>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400" dirty="0"/>
              <a:t>How</a:t>
            </a:r>
            <a:r>
              <a:rPr lang="en-US" sz="2400" dirty="0">
                <a:solidFill>
                  <a:schemeClr val="bg1"/>
                </a:solidFill>
                <a:latin typeface="+mj-lt"/>
                <a:cs typeface="+mj-cs"/>
              </a:rPr>
              <a:t> </a:t>
            </a:r>
            <a:r>
              <a:rPr lang="en-US" sz="2400" dirty="0"/>
              <a:t>many</a:t>
            </a:r>
            <a:r>
              <a:rPr lang="en-US" sz="2400" dirty="0">
                <a:solidFill>
                  <a:schemeClr val="bg1"/>
                </a:solidFill>
                <a:latin typeface="+mj-lt"/>
                <a:cs typeface="+mj-cs"/>
              </a:rPr>
              <a:t> </a:t>
            </a:r>
            <a:r>
              <a:rPr lang="en-US" sz="2400" dirty="0"/>
              <a:t>likes, dislikes, views and comments get different countries?</a:t>
            </a:r>
          </a:p>
        </p:txBody>
      </p:sp>
      <p:sp>
        <p:nvSpPr>
          <p:cNvPr id="3" name="Content Placeholder 2">
            <a:extLst>
              <a:ext uri="{FF2B5EF4-FFF2-40B4-BE49-F238E27FC236}">
                <a16:creationId xmlns:a16="http://schemas.microsoft.com/office/drawing/2014/main" id="{FFE88676-3624-4207-B48C-5A8201CC8CEF}"/>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lgn="just">
              <a:buNone/>
            </a:pPr>
            <a:r>
              <a:rPr lang="en-US" sz="2000" dirty="0">
                <a:solidFill>
                  <a:schemeClr val="bg1"/>
                </a:solidFill>
                <a:latin typeface="+mn-lt"/>
                <a:cs typeface="+mn-cs"/>
              </a:rPr>
              <a:t>All countries share the similar trend in numbers for likes, dislikes, views and comments . One possible reason to this is due to the video's trending duration. Enduring trending videos have the advantages in getting more views, likes, dislikes and comments.</a:t>
            </a:r>
          </a:p>
        </p:txBody>
      </p:sp>
    </p:spTree>
    <p:extLst>
      <p:ext uri="{BB962C8B-B14F-4D97-AF65-F5344CB8AC3E}">
        <p14:creationId xmlns:p14="http://schemas.microsoft.com/office/powerpoint/2010/main" val="412075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A64EFB88-1300-4A48-B169-F80E9E811B89}"/>
              </a:ext>
            </a:extLst>
          </p:cNvPr>
          <p:cNvPicPr>
            <a:picLocks noChangeAspect="1"/>
          </p:cNvPicPr>
          <p:nvPr/>
        </p:nvPicPr>
        <p:blipFill>
          <a:blip r:embed="rId2"/>
          <a:stretch>
            <a:fillRect/>
          </a:stretch>
        </p:blipFill>
        <p:spPr>
          <a:xfrm>
            <a:off x="6450226" y="321734"/>
            <a:ext cx="5474037" cy="4645682"/>
          </a:xfrm>
          <a:prstGeom prst="rect">
            <a:avLst/>
          </a:prstGeom>
        </p:spPr>
      </p:pic>
      <p:pic>
        <p:nvPicPr>
          <p:cNvPr id="5" name="Picture 4">
            <a:extLst>
              <a:ext uri="{FF2B5EF4-FFF2-40B4-BE49-F238E27FC236}">
                <a16:creationId xmlns:a16="http://schemas.microsoft.com/office/drawing/2014/main" id="{55AFC709-2DD5-4E79-BCAA-04195E7955D7}"/>
              </a:ext>
            </a:extLst>
          </p:cNvPr>
          <p:cNvPicPr>
            <a:picLocks noChangeAspect="1"/>
          </p:cNvPicPr>
          <p:nvPr/>
        </p:nvPicPr>
        <p:blipFill>
          <a:blip r:embed="rId3"/>
          <a:stretch>
            <a:fillRect/>
          </a:stretch>
        </p:blipFill>
        <p:spPr>
          <a:xfrm>
            <a:off x="267737" y="321733"/>
            <a:ext cx="5206103" cy="4645683"/>
          </a:xfrm>
          <a:prstGeom prst="rect">
            <a:avLst/>
          </a:prstGeom>
        </p:spPr>
      </p:pic>
      <p:sp>
        <p:nvSpPr>
          <p:cNvPr id="2" name="Title 1">
            <a:extLst>
              <a:ext uri="{FF2B5EF4-FFF2-40B4-BE49-F238E27FC236}">
                <a16:creationId xmlns:a16="http://schemas.microsoft.com/office/drawing/2014/main" id="{6960A0E0-94C8-4A4D-9EEC-AE232743CCE6}"/>
              </a:ext>
            </a:extLst>
          </p:cNvPr>
          <p:cNvSpPr>
            <a:spLocks noGrp="1"/>
          </p:cNvSpPr>
          <p:nvPr>
            <p:ph type="title"/>
          </p:nvPr>
        </p:nvSpPr>
        <p:spPr>
          <a:xfrm>
            <a:off x="713295" y="4821370"/>
            <a:ext cx="10765410" cy="1849043"/>
          </a:xfrm>
        </p:spPr>
        <p:txBody>
          <a:bodyPr vert="horz" lIns="91440" tIns="45720" rIns="91440" bIns="45720" rtlCol="0" anchor="b">
            <a:normAutofit/>
          </a:bodyPr>
          <a:lstStyle/>
          <a:p>
            <a:pPr algn="ctr"/>
            <a:r>
              <a:rPr lang="en-US" dirty="0"/>
              <a:t>United Kingdom has the most long trended </a:t>
            </a:r>
            <a:r>
              <a:rPr lang="en-US" dirty="0" err="1"/>
              <a:t>Youtube</a:t>
            </a:r>
            <a:r>
              <a:rPr lang="en-US" dirty="0"/>
              <a:t> videos (The greater the number of </a:t>
            </a:r>
            <a:r>
              <a:rPr lang="en-US" dirty="0" err="1"/>
              <a:t>apperances</a:t>
            </a:r>
            <a:r>
              <a:rPr lang="en-US" dirty="0"/>
              <a:t> indicate the long-last the video trend is)</a:t>
            </a:r>
            <a:endParaRPr lang="en-US" sz="6000" dirty="0">
              <a:solidFill>
                <a:schemeClr val="bg1"/>
              </a:solidFill>
              <a:latin typeface="+mj-lt"/>
              <a:cs typeface="+mj-cs"/>
            </a:endParaRPr>
          </a:p>
        </p:txBody>
      </p:sp>
    </p:spTree>
    <p:extLst>
      <p:ext uri="{BB962C8B-B14F-4D97-AF65-F5344CB8AC3E}">
        <p14:creationId xmlns:p14="http://schemas.microsoft.com/office/powerpoint/2010/main" val="424337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sp>
        <p:nvSpPr>
          <p:cNvPr id="3" name="Content Placeholder 2"/>
          <p:cNvSpPr>
            <a:spLocks noGrp="1"/>
          </p:cNvSpPr>
          <p:nvPr>
            <p:ph type="body"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35447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CBD587-318A-404C-8F38-BEC3CFC4EDA7}"/>
              </a:ext>
            </a:extLst>
          </p:cNvPr>
          <p:cNvPicPr>
            <a:picLocks noChangeAspect="1"/>
          </p:cNvPicPr>
          <p:nvPr/>
        </p:nvPicPr>
        <p:blipFill>
          <a:blip r:embed="rId2"/>
          <a:stretch>
            <a:fillRect/>
          </a:stretch>
        </p:blipFill>
        <p:spPr>
          <a:xfrm>
            <a:off x="7092985" y="1149179"/>
            <a:ext cx="5135197" cy="5343696"/>
          </a:xfrm>
          <a:prstGeom prst="rect">
            <a:avLst/>
          </a:prstGeom>
        </p:spPr>
      </p:pic>
      <p:sp>
        <p:nvSpPr>
          <p:cNvPr id="11" name="Freeform: Shape 10">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60A557-465B-4071-B82D-1E2284F0A487}"/>
              </a:ext>
            </a:extLst>
          </p:cNvPr>
          <p:cNvSpPr>
            <a:spLocks noGrp="1"/>
          </p:cNvSpPr>
          <p:nvPr>
            <p:ph type="title"/>
          </p:nvPr>
        </p:nvSpPr>
        <p:spPr>
          <a:xfrm>
            <a:off x="621382" y="365125"/>
            <a:ext cx="10558808" cy="1325563"/>
          </a:xfrm>
        </p:spPr>
        <p:txBody>
          <a:bodyPr vert="horz" lIns="91440" tIns="45720" rIns="91440" bIns="45720" rtlCol="0" anchor="ctr">
            <a:normAutofit fontScale="90000"/>
          </a:bodyPr>
          <a:lstStyle/>
          <a:p>
            <a:r>
              <a:rPr lang="en-US" dirty="0"/>
              <a:t>Correlation of </a:t>
            </a:r>
            <a:r>
              <a:rPr lang="en-US" dirty="0" err="1"/>
              <a:t>Youtube</a:t>
            </a:r>
            <a:r>
              <a:rPr lang="en-US" dirty="0"/>
              <a:t> Trending Videos between countries.</a:t>
            </a:r>
            <a:br>
              <a:rPr lang="en-US" dirty="0"/>
            </a:br>
            <a:r>
              <a:rPr lang="en-US" dirty="0"/>
              <a:t>It does exist!</a:t>
            </a:r>
          </a:p>
        </p:txBody>
      </p:sp>
      <p:sp>
        <p:nvSpPr>
          <p:cNvPr id="3" name="Content Placeholder 2">
            <a:extLst>
              <a:ext uri="{FF2B5EF4-FFF2-40B4-BE49-F238E27FC236}">
                <a16:creationId xmlns:a16="http://schemas.microsoft.com/office/drawing/2014/main" id="{F27E4B85-6DF2-4105-BFA7-8CAAC5A3041A}"/>
              </a:ext>
            </a:extLst>
          </p:cNvPr>
          <p:cNvSpPr>
            <a:spLocks noGrp="1"/>
          </p:cNvSpPr>
          <p:nvPr>
            <p:ph idx="1"/>
          </p:nvPr>
        </p:nvSpPr>
        <p:spPr>
          <a:xfrm>
            <a:off x="621381" y="1589956"/>
            <a:ext cx="4007179" cy="3399518"/>
          </a:xfrm>
        </p:spPr>
        <p:txBody>
          <a:bodyPr vert="horz" lIns="91440" tIns="45720" rIns="91440" bIns="45720" rtlCol="0">
            <a:noAutofit/>
          </a:bodyPr>
          <a:lstStyle/>
          <a:p>
            <a:pPr marL="0" indent="0" algn="just">
              <a:buNone/>
            </a:pPr>
            <a:r>
              <a:rPr lang="en-US" sz="2000" dirty="0">
                <a:solidFill>
                  <a:schemeClr val="tx1"/>
                </a:solidFill>
                <a:latin typeface="+mn-lt"/>
                <a:cs typeface="+mn-cs"/>
              </a:rPr>
              <a:t>Not surprisingly, the video from </a:t>
            </a:r>
            <a:r>
              <a:rPr lang="en-US" sz="2000" b="1" dirty="0">
                <a:solidFill>
                  <a:schemeClr val="tx1"/>
                </a:solidFill>
                <a:latin typeface="+mn-lt"/>
                <a:cs typeface="+mn-cs"/>
              </a:rPr>
              <a:t>United Kingdom, US and Canada</a:t>
            </a:r>
            <a:r>
              <a:rPr lang="en-US" sz="2000" dirty="0">
                <a:solidFill>
                  <a:schemeClr val="tx1"/>
                </a:solidFill>
                <a:latin typeface="+mn-lt"/>
                <a:cs typeface="+mn-cs"/>
              </a:rPr>
              <a:t> is highly correlate to each other compare to </a:t>
            </a:r>
            <a:r>
              <a:rPr lang="en-US" sz="2000" b="1" dirty="0">
                <a:solidFill>
                  <a:schemeClr val="tx1"/>
                </a:solidFill>
                <a:latin typeface="+mn-lt"/>
                <a:cs typeface="+mn-cs"/>
              </a:rPr>
              <a:t>Germany and France</a:t>
            </a:r>
            <a:r>
              <a:rPr lang="en-US" sz="2000" dirty="0">
                <a:solidFill>
                  <a:schemeClr val="tx1"/>
                </a:solidFill>
                <a:latin typeface="+mn-lt"/>
                <a:cs typeface="+mn-cs"/>
              </a:rPr>
              <a:t>. This might due to the sharing of common language in these countries. As compare, Germany and France seems like more isolate where they did not follow the trend from English speaking countries. This can also explain why UK has the highest number in long-trend videos, as it is contributes by multiple countries at the same time.</a:t>
            </a:r>
          </a:p>
        </p:txBody>
      </p:sp>
    </p:spTree>
    <p:extLst>
      <p:ext uri="{BB962C8B-B14F-4D97-AF65-F5344CB8AC3E}">
        <p14:creationId xmlns:p14="http://schemas.microsoft.com/office/powerpoint/2010/main" val="403811864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D94DC2A-8A34-457D-A8C4-BDA97F1293BD}"/>
              </a:ext>
            </a:extLst>
          </p:cNvPr>
          <p:cNvPicPr>
            <a:picLocks noChangeAspect="1"/>
          </p:cNvPicPr>
          <p:nvPr/>
        </p:nvPicPr>
        <p:blipFill>
          <a:blip r:embed="rId2"/>
          <a:stretch>
            <a:fillRect/>
          </a:stretch>
        </p:blipFill>
        <p:spPr>
          <a:xfrm>
            <a:off x="5226908" y="484632"/>
            <a:ext cx="6480877" cy="5739186"/>
          </a:xfrm>
          <a:prstGeom prst="rect">
            <a:avLst/>
          </a:prstGeom>
          <a:effectLst/>
        </p:spPr>
      </p:pic>
      <p:sp>
        <p:nvSpPr>
          <p:cNvPr id="2" name="Title 1">
            <a:extLst>
              <a:ext uri="{FF2B5EF4-FFF2-40B4-BE49-F238E27FC236}">
                <a16:creationId xmlns:a16="http://schemas.microsoft.com/office/drawing/2014/main" id="{1CC3308A-FC87-422B-B69A-C8A0C50169CD}"/>
              </a:ext>
            </a:extLst>
          </p:cNvPr>
          <p:cNvSpPr>
            <a:spLocks noGrp="1"/>
          </p:cNvSpPr>
          <p:nvPr>
            <p:ph type="title"/>
          </p:nvPr>
        </p:nvSpPr>
        <p:spPr>
          <a:xfrm>
            <a:off x="648931" y="40292"/>
            <a:ext cx="3885364" cy="1622321"/>
          </a:xfrm>
        </p:spPr>
        <p:txBody>
          <a:bodyPr vert="horz" lIns="91440" tIns="45720" rIns="91440" bIns="45720" rtlCol="0" anchor="ctr">
            <a:normAutofit/>
          </a:bodyPr>
          <a:lstStyle/>
          <a:p>
            <a:r>
              <a:rPr lang="en-US" sz="3200" dirty="0"/>
              <a:t>How are likes trending per country?</a:t>
            </a:r>
          </a:p>
        </p:txBody>
      </p:sp>
      <p:sp>
        <p:nvSpPr>
          <p:cNvPr id="9" name="Content Placeholder 8">
            <a:extLst>
              <a:ext uri="{FF2B5EF4-FFF2-40B4-BE49-F238E27FC236}">
                <a16:creationId xmlns:a16="http://schemas.microsoft.com/office/drawing/2014/main" id="{60444E12-469F-4FCD-A10C-6CB6A896DA88}"/>
              </a:ext>
            </a:extLst>
          </p:cNvPr>
          <p:cNvSpPr>
            <a:spLocks noGrp="1"/>
          </p:cNvSpPr>
          <p:nvPr>
            <p:ph idx="1"/>
          </p:nvPr>
        </p:nvSpPr>
        <p:spPr>
          <a:xfrm>
            <a:off x="648931" y="1385740"/>
            <a:ext cx="3505494" cy="4838079"/>
          </a:xfrm>
        </p:spPr>
        <p:txBody>
          <a:bodyPr vert="horz" lIns="91440" tIns="45720" rIns="91440" bIns="45720" rtlCol="0">
            <a:normAutofit lnSpcReduction="10000"/>
          </a:bodyPr>
          <a:lstStyle/>
          <a:p>
            <a:pPr algn="just"/>
            <a:r>
              <a:rPr lang="en-US" sz="2000" dirty="0">
                <a:solidFill>
                  <a:schemeClr val="tx1"/>
                </a:solidFill>
                <a:latin typeface="+mn-lt"/>
                <a:cs typeface="+mn-cs"/>
              </a:rPr>
              <a:t>UK has been the country with the most likes.</a:t>
            </a:r>
          </a:p>
          <a:p>
            <a:pPr algn="just"/>
            <a:r>
              <a:rPr lang="en-US" sz="2000" dirty="0">
                <a:solidFill>
                  <a:schemeClr val="tx1"/>
                </a:solidFill>
                <a:latin typeface="+mn-lt"/>
                <a:cs typeface="+mn-cs"/>
              </a:rPr>
              <a:t>There is a huge increase in likes for UK which might be due to data collection. </a:t>
            </a:r>
          </a:p>
          <a:p>
            <a:pPr algn="just"/>
            <a:r>
              <a:rPr lang="en-US" sz="2000" dirty="0">
                <a:solidFill>
                  <a:schemeClr val="tx1"/>
                </a:solidFill>
                <a:latin typeface="+mn-lt"/>
                <a:cs typeface="+mn-cs"/>
              </a:rPr>
              <a:t>Canada has shown a decrease in likes for the first months of 2018 compared to November-December 2017.</a:t>
            </a:r>
          </a:p>
          <a:p>
            <a:pPr algn="just"/>
            <a:r>
              <a:rPr lang="en-US" sz="2000" dirty="0">
                <a:solidFill>
                  <a:schemeClr val="tx1"/>
                </a:solidFill>
                <a:latin typeface="+mn-lt"/>
                <a:cs typeface="+mn-cs"/>
              </a:rPr>
              <a:t>US has shown a noticeable increase in likes in mid March 2018. </a:t>
            </a:r>
          </a:p>
          <a:p>
            <a:pPr algn="just"/>
            <a:r>
              <a:rPr lang="en-US" sz="2000" dirty="0">
                <a:solidFill>
                  <a:schemeClr val="tx1"/>
                </a:solidFill>
                <a:latin typeface="+mn-lt"/>
                <a:cs typeface="+mn-cs"/>
              </a:rPr>
              <a:t>For France and Germany there are not big fluctuations in likes </a:t>
            </a:r>
          </a:p>
        </p:txBody>
      </p:sp>
    </p:spTree>
    <p:extLst>
      <p:ext uri="{BB962C8B-B14F-4D97-AF65-F5344CB8AC3E}">
        <p14:creationId xmlns:p14="http://schemas.microsoft.com/office/powerpoint/2010/main" val="200838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FF54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5" name="Rectangle 14">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Deutsch: altes Youtub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3225330"/>
            <a:ext cx="1905004" cy="408215"/>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a:solidFill>
                  <a:srgbClr val="FFFFFF"/>
                </a:solidFill>
              </a:rPr>
              <a:t>Company history</a:t>
            </a:r>
          </a:p>
        </p:txBody>
      </p:sp>
      <p:sp>
        <p:nvSpPr>
          <p:cNvPr id="3" name="Content Placeholder 2"/>
          <p:cNvSpPr>
            <a:spLocks noGrp="1"/>
          </p:cNvSpPr>
          <p:nvPr>
            <p:ph idx="1"/>
          </p:nvPr>
        </p:nvSpPr>
        <p:spPr>
          <a:xfrm>
            <a:off x="7658103" y="795548"/>
            <a:ext cx="3759198" cy="5275603"/>
          </a:xfrm>
        </p:spPr>
        <p:txBody>
          <a:bodyPr anchor="ctr">
            <a:normAutofit lnSpcReduction="10000"/>
          </a:bodyPr>
          <a:lstStyle/>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Feb 14, 2005</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Place 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Mateo,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Headquarters: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Bruno,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CEO: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Susan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Wojcicki</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 (2014)</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Steve Chen, Chad Hurley, Jawed Karim, Eric Skaggs, Martin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Pauer</a:t>
            </a:r>
            <a:endParaRPr lang="en-US" sz="20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Jawed Karim, Steve Chen, Chad Hurley</a:t>
            </a:r>
          </a:p>
          <a:p>
            <a:pPr algn="just"/>
            <a:endParaRPr sz="2000" dirty="0"/>
          </a:p>
        </p:txBody>
      </p:sp>
      <p:sp>
        <p:nvSpPr>
          <p:cNvPr id="5" name="Footer PlaceHolder 3"/>
          <p:cNvSpPr>
            <a:spLocks noGrp="1"/>
          </p:cNvSpPr>
          <p:nvPr>
            <p:ph type="ftr" sz="quarter" idx="11"/>
          </p:nvPr>
        </p:nvSpPr>
        <p:spPr>
          <a:xfrm>
            <a:off x="462058" y="6407779"/>
            <a:ext cx="6675120" cy="365125"/>
          </a:xfrm>
        </p:spPr>
        <p:txBody>
          <a:bodyPr>
            <a:normAutofit/>
          </a:bodyPr>
          <a:lstStyle/>
          <a:p>
            <a:pPr algn="l">
              <a:spcAft>
                <a:spcPts val="600"/>
              </a:spcAft>
            </a:pPr>
            <a:r>
              <a:rPr lang="en-US" sz="1050">
                <a:solidFill>
                  <a:schemeClr val="tx1">
                    <a:lumMod val="75000"/>
                    <a:lumOff val="25000"/>
                  </a:schemeClr>
                </a:solidFill>
                <a:hlinkClick r:id="rId3"/>
              </a:rPr>
              <a:t>Photo</a:t>
            </a:r>
            <a:r>
              <a:rPr lang="en-US" sz="1050">
                <a:solidFill>
                  <a:schemeClr val="tx1">
                    <a:lumMod val="75000"/>
                    <a:lumOff val="25000"/>
                  </a:schemeClr>
                </a:solidFill>
              </a:rPr>
              <a:t> by Unknown / Public domain</a:t>
            </a:r>
          </a:p>
        </p:txBody>
      </p:sp>
    </p:spTree>
    <p:extLst>
      <p:ext uri="{BB962C8B-B14F-4D97-AF65-F5344CB8AC3E}">
        <p14:creationId xmlns:p14="http://schemas.microsoft.com/office/powerpoint/2010/main" val="198852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Key Facts </a:t>
            </a:r>
          </a:p>
        </p:txBody>
      </p:sp>
      <p:sp>
        <p:nvSpPr>
          <p:cNvPr id="21" name="Content Placeholder 2"/>
          <p:cNvSpPr txBox="1">
            <a:spLocks/>
          </p:cNvSpPr>
          <p:nvPr/>
        </p:nvSpPr>
        <p:spPr>
          <a:xfrm>
            <a:off x="850250" y="1676400"/>
            <a:ext cx="10515600" cy="4200398"/>
          </a:xfrm>
          <a:prstGeom prst="rect">
            <a:avLst/>
          </a:prstGeom>
          <a:ln w="57150">
            <a:noFill/>
          </a:ln>
        </p:spPr>
        <p:txBody>
          <a:bodyPr vert="horz" lIns="91440" tIns="45720" rIns="91440" bIns="45720" numCol="1" rtlCol="0" anchor="t">
            <a:normAutofit/>
          </a:bodyPr>
          <a:lstStyle/>
          <a:p>
            <a:pPr algn="just"/>
            <a:r>
              <a:rPr lang="en-US" sz="1400" dirty="0"/>
              <a:t>YouTube is an American video-sharing website headquartered in San Bruno, California. The service was created by three former PayPal employees. Google bought the site in November 2006 for US$1.65 billion. YouTube now operates as one of Google's subsidiaries. </a:t>
            </a:r>
          </a:p>
          <a:p>
            <a:pPr algn="just"/>
            <a:endParaRPr lang="en-US" sz="1400" dirty="0"/>
          </a:p>
          <a:p>
            <a:pPr algn="just"/>
            <a:r>
              <a:rPr lang="en-US" sz="1400" dirty="0"/>
              <a:t>YouTube allows users to upload, view, rate, share, add to favorites, report, comment on videos, and subscribe to other users. It offers a wide variety of user-generated and corporate media videos. Available content includes video clips, TV show clips, music videos, short and documentary films, audio recordings, movie trailers, live streams, and other content such as video blogging, short original videos, and educational videos. </a:t>
            </a:r>
          </a:p>
          <a:p>
            <a:pPr algn="just"/>
            <a:endParaRPr lang="en-US" sz="1400" dirty="0"/>
          </a:p>
          <a:p>
            <a:pPr algn="just"/>
            <a:r>
              <a:rPr lang="en-US" sz="1400" dirty="0"/>
              <a:t>Most of the content on YouTube is uploaded by individuals, but media corporations including CBS, the BBC, Vevo, and Hulu offer some of their material via YouTube as part of the YouTube partnership program. Unregistered users can only watch videos on the site, while registered users are permitted to upload an unlimited number of videos and add comments to videos.</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6180-C42C-41FC-8436-5AC6FC7CC0FE}"/>
              </a:ext>
            </a:extLst>
          </p:cNvPr>
          <p:cNvSpPr>
            <a:spLocks noGrp="1"/>
          </p:cNvSpPr>
          <p:nvPr>
            <p:ph type="title"/>
          </p:nvPr>
        </p:nvSpPr>
        <p:spPr/>
        <p:txBody>
          <a:bodyPr>
            <a:normAutofit fontScale="90000"/>
          </a:bodyPr>
          <a:lstStyle/>
          <a:p>
            <a:r>
              <a:rPr lang="en-US" sz="4000" dirty="0"/>
              <a:t>Trending Videos</a:t>
            </a:r>
            <a:br>
              <a:rPr lang="en-US" b="1" dirty="0"/>
            </a:br>
            <a:endParaRPr lang="en-CH" dirty="0"/>
          </a:p>
        </p:txBody>
      </p:sp>
      <p:sp>
        <p:nvSpPr>
          <p:cNvPr id="3" name="Content Placeholder 2">
            <a:extLst>
              <a:ext uri="{FF2B5EF4-FFF2-40B4-BE49-F238E27FC236}">
                <a16:creationId xmlns:a16="http://schemas.microsoft.com/office/drawing/2014/main" id="{A7A1098A-FC58-46CB-85FF-DF43D85CB4EF}"/>
              </a:ext>
            </a:extLst>
          </p:cNvPr>
          <p:cNvSpPr>
            <a:spLocks noGrp="1"/>
          </p:cNvSpPr>
          <p:nvPr>
            <p:ph idx="1"/>
          </p:nvPr>
        </p:nvSpPr>
        <p:spPr/>
        <p:txBody>
          <a:bodyPr/>
          <a:lstStyle/>
          <a:p>
            <a:pPr marL="0" indent="0">
              <a:buNone/>
            </a:pPr>
            <a:r>
              <a:rPr lang="en-US" dirty="0"/>
              <a:t>Although the most viewed videos were initially viral videos the most viewed videos were increasingly related to music videos. In fact, since recently every video that has reached the top of the "most viewed YouTube videos" list has been a music video. Although the most viewed videos are no longer listed on the site, reaching the top of the list is still considered a tremendous feat. YouTube maintains a list of the top trending videos on the platform. According to Variety magazine, “To determine the year’s top-trending videos, YouTube uses a combination of factors including measuring users interactions (number of views, shares, comments and likes). Note that they’re not the most-viewed videos overall for the calendar year”. Top performers on the YouTube trending list are music videos (such as the famously virile “</a:t>
            </a:r>
            <a:r>
              <a:rPr lang="en-US" dirty="0" err="1"/>
              <a:t>Gangam</a:t>
            </a:r>
            <a:r>
              <a:rPr lang="en-US" dirty="0"/>
              <a:t> Style”), celebrity and/or reality TV performances, and the random dude-with-a-camera viral videos that YouTube is well-known for.</a:t>
            </a:r>
          </a:p>
        </p:txBody>
      </p:sp>
    </p:spTree>
    <p:extLst>
      <p:ext uri="{BB962C8B-B14F-4D97-AF65-F5344CB8AC3E}">
        <p14:creationId xmlns:p14="http://schemas.microsoft.com/office/powerpoint/2010/main" val="17132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8445-7005-4043-86D4-9410AD2F5054}"/>
              </a:ext>
            </a:extLst>
          </p:cNvPr>
          <p:cNvSpPr>
            <a:spLocks noGrp="1"/>
          </p:cNvSpPr>
          <p:nvPr>
            <p:ph type="title"/>
          </p:nvPr>
        </p:nvSpPr>
        <p:spPr>
          <a:xfrm>
            <a:off x="975774" y="299169"/>
            <a:ext cx="10515600" cy="822263"/>
          </a:xfrm>
        </p:spPr>
        <p:txBody>
          <a:bodyPr>
            <a:normAutofit fontScale="90000"/>
          </a:bodyPr>
          <a:lstStyle/>
          <a:p>
            <a:r>
              <a:rPr lang="en-US" sz="4000" dirty="0"/>
              <a:t>Inspiration</a:t>
            </a:r>
            <a:r>
              <a:rPr lang="en-US" b="1" dirty="0"/>
              <a:t> - </a:t>
            </a:r>
            <a:r>
              <a:rPr lang="en-US" sz="4000" dirty="0"/>
              <a:t>Goal</a:t>
            </a:r>
            <a:br>
              <a:rPr lang="en-US" b="1" dirty="0"/>
            </a:br>
            <a:endParaRPr lang="en-CH" dirty="0"/>
          </a:p>
        </p:txBody>
      </p:sp>
      <p:sp>
        <p:nvSpPr>
          <p:cNvPr id="3" name="Content Placeholder 2">
            <a:extLst>
              <a:ext uri="{FF2B5EF4-FFF2-40B4-BE49-F238E27FC236}">
                <a16:creationId xmlns:a16="http://schemas.microsoft.com/office/drawing/2014/main" id="{50045CF5-A13E-4EFB-B7B6-8EEB9C7FBCFE}"/>
              </a:ext>
            </a:extLst>
          </p:cNvPr>
          <p:cNvSpPr>
            <a:spLocks noGrp="1"/>
          </p:cNvSpPr>
          <p:nvPr>
            <p:ph idx="1"/>
          </p:nvPr>
        </p:nvSpPr>
        <p:spPr/>
        <p:txBody>
          <a:bodyPr/>
          <a:lstStyle/>
          <a:p>
            <a:r>
              <a:rPr lang="en-US" dirty="0"/>
              <a:t>Possible uses for this dataset could include:</a:t>
            </a:r>
          </a:p>
          <a:p>
            <a:r>
              <a:rPr lang="en-US" dirty="0"/>
              <a:t>Sentiment analysis in a variety of forms</a:t>
            </a:r>
          </a:p>
          <a:p>
            <a:r>
              <a:rPr lang="en-US" dirty="0"/>
              <a:t>Categorizing YouTube videos based on their comments and statistics.</a:t>
            </a:r>
          </a:p>
          <a:p>
            <a:r>
              <a:rPr lang="en-US" dirty="0"/>
              <a:t>Training ML algorithms to generate their own YouTube comments.</a:t>
            </a:r>
          </a:p>
          <a:p>
            <a:r>
              <a:rPr lang="en-US" dirty="0"/>
              <a:t>Analyzing what factors affect how popular a YouTube video will be.</a:t>
            </a:r>
          </a:p>
          <a:p>
            <a:r>
              <a:rPr lang="en-US" dirty="0"/>
              <a:t>Analysis of changes over time etc.</a:t>
            </a:r>
          </a:p>
          <a:p>
            <a:endParaRPr lang="en-CH" dirty="0"/>
          </a:p>
        </p:txBody>
      </p:sp>
    </p:spTree>
    <p:extLst>
      <p:ext uri="{BB962C8B-B14F-4D97-AF65-F5344CB8AC3E}">
        <p14:creationId xmlns:p14="http://schemas.microsoft.com/office/powerpoint/2010/main" val="315729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B1F-1BBB-4925-A9BB-04577C038D07}"/>
              </a:ext>
            </a:extLst>
          </p:cNvPr>
          <p:cNvSpPr>
            <a:spLocks noGrp="1"/>
          </p:cNvSpPr>
          <p:nvPr>
            <p:ph type="title"/>
          </p:nvPr>
        </p:nvSpPr>
        <p:spPr/>
        <p:txBody>
          <a:bodyPr/>
          <a:lstStyle/>
          <a:p>
            <a:r>
              <a:rPr lang="en-US" dirty="0"/>
              <a:t>Analysis – The Datasets</a:t>
            </a:r>
            <a:endParaRPr lang="en-CH" dirty="0"/>
          </a:p>
        </p:txBody>
      </p:sp>
      <p:sp>
        <p:nvSpPr>
          <p:cNvPr id="3" name="Content Placeholder 2">
            <a:extLst>
              <a:ext uri="{FF2B5EF4-FFF2-40B4-BE49-F238E27FC236}">
                <a16:creationId xmlns:a16="http://schemas.microsoft.com/office/drawing/2014/main" id="{2C0D0508-06AD-423B-ABEC-A0F459365EFE}"/>
              </a:ext>
            </a:extLst>
          </p:cNvPr>
          <p:cNvSpPr>
            <a:spLocks noGrp="1"/>
          </p:cNvSpPr>
          <p:nvPr>
            <p:ph idx="1"/>
          </p:nvPr>
        </p:nvSpPr>
        <p:spPr/>
        <p:txBody>
          <a:bodyPr>
            <a:normAutofit fontScale="62500" lnSpcReduction="20000"/>
          </a:bodyPr>
          <a:lstStyle/>
          <a:p>
            <a:pPr marL="0" indent="0">
              <a:buNone/>
            </a:pPr>
            <a:r>
              <a:rPr lang="en-US" dirty="0"/>
              <a:t>2 datasets will be used for the purpose of this project, 2 sets of five files csv and JSON. One of the datasets used is a daily record of the top trending YouTube videos. The dataset includes several months (and counting) of data on daily trending YouTube videos. Data is included for the US, GB, DE, CA, and FR regions (USA, Great Britain, Germany, Canada, and France, respectively), with up to 200 listed trending videos per day. Each region’s data is in a separate file. Data includes the video title, channel title, publish time, tags, views, likes and dislikes, description, and comment </a:t>
            </a:r>
            <a:r>
              <a:rPr lang="en-US" dirty="0" err="1"/>
              <a:t>count.The</a:t>
            </a:r>
            <a:r>
              <a:rPr lang="en-US" dirty="0"/>
              <a:t> second data set (JSON files) includes a </a:t>
            </a:r>
            <a:r>
              <a:rPr lang="en-US" dirty="0" err="1"/>
              <a:t>category_id</a:t>
            </a:r>
            <a:r>
              <a:rPr lang="en-US" dirty="0"/>
              <a:t> field and varies between regions.  One such file is included for each of the five regions in the dataset. . </a:t>
            </a:r>
          </a:p>
          <a:p>
            <a:pPr marL="0" indent="0">
              <a:buNone/>
            </a:pPr>
            <a:r>
              <a:rPr lang="en-US" dirty="0"/>
              <a:t>The headers in the video files are:</a:t>
            </a:r>
          </a:p>
          <a:p>
            <a:r>
              <a:rPr lang="en-US" dirty="0"/>
              <a:t> </a:t>
            </a:r>
            <a:r>
              <a:rPr lang="en-US" dirty="0" err="1"/>
              <a:t>video_id</a:t>
            </a:r>
            <a:r>
              <a:rPr lang="en-US" dirty="0"/>
              <a:t> (Common id field to both comment and video csv files)</a:t>
            </a:r>
          </a:p>
          <a:p>
            <a:r>
              <a:rPr lang="en-US" dirty="0"/>
              <a:t> title</a:t>
            </a:r>
          </a:p>
          <a:p>
            <a:r>
              <a:rPr lang="en-US" dirty="0"/>
              <a:t> </a:t>
            </a:r>
            <a:r>
              <a:rPr lang="en-US" dirty="0" err="1"/>
              <a:t>channel_title</a:t>
            </a:r>
            <a:endParaRPr lang="en-US" dirty="0"/>
          </a:p>
          <a:p>
            <a:r>
              <a:rPr lang="en-US" dirty="0"/>
              <a:t> </a:t>
            </a:r>
            <a:r>
              <a:rPr lang="en-US" dirty="0" err="1"/>
              <a:t>category_id</a:t>
            </a:r>
            <a:r>
              <a:rPr lang="en-US" dirty="0"/>
              <a:t> (Can be looked up using the included JSON files, but varies per region so use the appropriate JSON file for the CSV file's country)</a:t>
            </a:r>
          </a:p>
          <a:p>
            <a:r>
              <a:rPr lang="en-US" dirty="0"/>
              <a:t> tags (Separated by | character, [none] is displayed if there are no tags)</a:t>
            </a:r>
          </a:p>
          <a:p>
            <a:r>
              <a:rPr lang="en-US" dirty="0"/>
              <a:t> views</a:t>
            </a:r>
          </a:p>
          <a:p>
            <a:r>
              <a:rPr lang="en-US" dirty="0"/>
              <a:t> likes</a:t>
            </a:r>
          </a:p>
          <a:p>
            <a:r>
              <a:rPr lang="en-US" dirty="0"/>
              <a:t> dislikes</a:t>
            </a:r>
          </a:p>
          <a:p>
            <a:r>
              <a:rPr lang="en-US" dirty="0"/>
              <a:t> </a:t>
            </a:r>
            <a:r>
              <a:rPr lang="en-US" dirty="0" err="1"/>
              <a:t>thumbnail_link</a:t>
            </a:r>
            <a:endParaRPr lang="en-US" dirty="0"/>
          </a:p>
          <a:p>
            <a:r>
              <a:rPr lang="en-US" dirty="0"/>
              <a:t> date (Formatted like so: [day].[month])</a:t>
            </a:r>
          </a:p>
          <a:p>
            <a:endParaRPr lang="en-US" dirty="0"/>
          </a:p>
          <a:p>
            <a:pPr marL="0" indent="0">
              <a:buNone/>
            </a:pPr>
            <a:r>
              <a:rPr lang="en-US" dirty="0"/>
              <a:t>The headers in the comments file are:</a:t>
            </a:r>
          </a:p>
          <a:p>
            <a:r>
              <a:rPr lang="en-US" dirty="0"/>
              <a:t> </a:t>
            </a:r>
            <a:r>
              <a:rPr lang="en-US" dirty="0" err="1"/>
              <a:t>video_id</a:t>
            </a:r>
            <a:r>
              <a:rPr lang="en-US" dirty="0"/>
              <a:t> (Common id field to both comment and video csv files)</a:t>
            </a:r>
          </a:p>
          <a:p>
            <a:pPr marL="0" indent="0">
              <a:buNone/>
            </a:pPr>
            <a:r>
              <a:rPr lang="en-US" dirty="0"/>
              <a:t>•       </a:t>
            </a:r>
            <a:r>
              <a:rPr lang="en-US" dirty="0" err="1"/>
              <a:t>comment_text</a:t>
            </a:r>
            <a:endParaRPr lang="en-US" dirty="0"/>
          </a:p>
          <a:p>
            <a:pPr marL="0" indent="0">
              <a:buNone/>
            </a:pPr>
            <a:r>
              <a:rPr lang="en-US" dirty="0"/>
              <a:t>•       likes</a:t>
            </a:r>
          </a:p>
          <a:p>
            <a:pPr marL="0" indent="0">
              <a:buNone/>
            </a:pPr>
            <a:r>
              <a:rPr lang="en-US" dirty="0"/>
              <a:t>•       replies</a:t>
            </a:r>
          </a:p>
          <a:p>
            <a:endParaRPr lang="en-CH" dirty="0"/>
          </a:p>
        </p:txBody>
      </p:sp>
    </p:spTree>
    <p:extLst>
      <p:ext uri="{BB962C8B-B14F-4D97-AF65-F5344CB8AC3E}">
        <p14:creationId xmlns:p14="http://schemas.microsoft.com/office/powerpoint/2010/main" val="218403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3C08-350D-49D0-A862-097551C8EC66}"/>
              </a:ext>
            </a:extLst>
          </p:cNvPr>
          <p:cNvSpPr>
            <a:spLocks noGrp="1"/>
          </p:cNvSpPr>
          <p:nvPr>
            <p:ph type="title"/>
          </p:nvPr>
        </p:nvSpPr>
        <p:spPr>
          <a:xfrm>
            <a:off x="834260" y="462455"/>
            <a:ext cx="10515600" cy="822263"/>
          </a:xfrm>
        </p:spPr>
        <p:txBody>
          <a:bodyPr>
            <a:normAutofit fontScale="90000"/>
          </a:bodyPr>
          <a:lstStyle/>
          <a:p>
            <a:r>
              <a:rPr lang="en-US" sz="4000" dirty="0"/>
              <a:t>Data manipulation prosses</a:t>
            </a:r>
            <a:br>
              <a:rPr lang="en-US" b="1" dirty="0"/>
            </a:br>
            <a:endParaRPr lang="en-CH" dirty="0"/>
          </a:p>
        </p:txBody>
      </p:sp>
      <p:sp>
        <p:nvSpPr>
          <p:cNvPr id="3" name="Content Placeholder 2">
            <a:extLst>
              <a:ext uri="{FF2B5EF4-FFF2-40B4-BE49-F238E27FC236}">
                <a16:creationId xmlns:a16="http://schemas.microsoft.com/office/drawing/2014/main" id="{D3BEFF19-F3B8-47CB-A81D-3A8F979DE05B}"/>
              </a:ext>
            </a:extLst>
          </p:cNvPr>
          <p:cNvSpPr>
            <a:spLocks noGrp="1"/>
          </p:cNvSpPr>
          <p:nvPr>
            <p:ph idx="1"/>
          </p:nvPr>
        </p:nvSpPr>
        <p:spPr>
          <a:xfrm>
            <a:off x="834260" y="1615050"/>
            <a:ext cx="10515600" cy="4351338"/>
          </a:xfrm>
        </p:spPr>
        <p:txBody>
          <a:bodyPr>
            <a:normAutofit fontScale="92500" lnSpcReduction="20000"/>
          </a:bodyPr>
          <a:lstStyle/>
          <a:p>
            <a:pPr marL="0" indent="0">
              <a:buNone/>
            </a:pPr>
            <a:r>
              <a:rPr lang="en-US" b="1" dirty="0"/>
              <a:t>Merging the data-sets</a:t>
            </a:r>
            <a:r>
              <a:rPr lang="en-US" b="1" dirty="0">
                <a:hlinkClick r:id="rId3"/>
              </a:rPr>
              <a:t>¶</a:t>
            </a:r>
            <a:endParaRPr lang="en-US" b="1" dirty="0"/>
          </a:p>
          <a:p>
            <a:pPr marL="0" indent="0">
              <a:buNone/>
            </a:pPr>
            <a:r>
              <a:rPr lang="en-US" dirty="0"/>
              <a:t>To create the full dataset the region’s data where uploaded and merged in one data frame. The files with the category information were uploaded and merged into another data set. The category id and category name where stored in a data frame the elements of witch were dictionaries. The column instead of pandas series where </a:t>
            </a:r>
            <a:r>
              <a:rPr lang="en-US" dirty="0" err="1"/>
              <a:t>iteritems</a:t>
            </a:r>
            <a:r>
              <a:rPr lang="en-US" dirty="0"/>
              <a:t>. As a result there were problems to treat the data since there was not a typical pandas series. Below you can have a look of the category table. </a:t>
            </a:r>
          </a:p>
          <a:p>
            <a:pPr marL="0" indent="0">
              <a:buNone/>
            </a:pPr>
            <a:r>
              <a:rPr lang="en-US" dirty="0"/>
              <a:t>After merging the two datasets the final data set </a:t>
            </a:r>
            <a:r>
              <a:rPr lang="en-US" dirty="0" err="1"/>
              <a:t>craeted</a:t>
            </a:r>
            <a:r>
              <a:rPr lang="en-US" dirty="0"/>
              <a:t> contains 142,000 rows and 30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200" dirty="0"/>
          </a:p>
          <a:p>
            <a:pPr marL="0" indent="0">
              <a:buNone/>
            </a:pPr>
            <a:r>
              <a:rPr lang="en-US" b="1" dirty="0"/>
              <a:t>Formatting</a:t>
            </a:r>
            <a:r>
              <a:rPr lang="en-US" b="1" dirty="0">
                <a:hlinkClick r:id="rId4"/>
              </a:rPr>
              <a:t>¶</a:t>
            </a:r>
            <a:endParaRPr lang="en-US" b="1" dirty="0"/>
          </a:p>
          <a:p>
            <a:pPr marL="0" indent="0">
              <a:buNone/>
            </a:pPr>
            <a:r>
              <a:rPr lang="en-US" dirty="0"/>
              <a:t>The dates columns were formatted to datetime. Also, the hour, day and month info was extracted. Also the views, comments, likes columns were changes to integers.</a:t>
            </a:r>
          </a:p>
          <a:p>
            <a:pPr marL="0" indent="0">
              <a:buNone/>
            </a:pPr>
            <a:endParaRPr lang="en-US" dirty="0"/>
          </a:p>
          <a:p>
            <a:pPr marL="0" indent="0">
              <a:buNone/>
            </a:pPr>
            <a:r>
              <a:rPr lang="en-US" b="1" dirty="0"/>
              <a:t>Data Cleaning</a:t>
            </a:r>
            <a:r>
              <a:rPr lang="en-US" b="1" dirty="0">
                <a:hlinkClick r:id="rId5"/>
              </a:rPr>
              <a:t>¶</a:t>
            </a:r>
            <a:endParaRPr lang="en-US" b="1" dirty="0"/>
          </a:p>
          <a:p>
            <a:pPr marL="0" indent="0">
              <a:buNone/>
            </a:pPr>
            <a:r>
              <a:rPr lang="en-US" dirty="0"/>
              <a:t>In order to make the </a:t>
            </a:r>
            <a:r>
              <a:rPr lang="en-US" dirty="0" err="1"/>
              <a:t>nessesary</a:t>
            </a:r>
            <a:r>
              <a:rPr lang="en-US" dirty="0"/>
              <a:t> change in format some rows had to be deleted since there was wrong information stored as date in some cases. Also after merging the two data frames non-available values were replaced with zeros. Cases where there are 0 likes or comments and a lot of views i.e. the users has decided to disable those features have not been removed.</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CH" dirty="0"/>
          </a:p>
        </p:txBody>
      </p:sp>
      <p:pic>
        <p:nvPicPr>
          <p:cNvPr id="6" name="Picture 5">
            <a:extLst>
              <a:ext uri="{FF2B5EF4-FFF2-40B4-BE49-F238E27FC236}">
                <a16:creationId xmlns:a16="http://schemas.microsoft.com/office/drawing/2014/main" id="{92FCC865-F0C7-4226-887E-E6E58A26DB3E}"/>
              </a:ext>
            </a:extLst>
          </p:cNvPr>
          <p:cNvPicPr>
            <a:picLocks noChangeAspect="1"/>
          </p:cNvPicPr>
          <p:nvPr/>
        </p:nvPicPr>
        <p:blipFill>
          <a:blip r:embed="rId6"/>
          <a:stretch>
            <a:fillRect/>
          </a:stretch>
        </p:blipFill>
        <p:spPr>
          <a:xfrm>
            <a:off x="834260" y="2895600"/>
            <a:ext cx="10706100" cy="1066800"/>
          </a:xfrm>
          <a:prstGeom prst="rect">
            <a:avLst/>
          </a:prstGeom>
        </p:spPr>
      </p:pic>
    </p:spTree>
    <p:extLst>
      <p:ext uri="{BB962C8B-B14F-4D97-AF65-F5344CB8AC3E}">
        <p14:creationId xmlns:p14="http://schemas.microsoft.com/office/powerpoint/2010/main" val="236850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EBB516-BA41-4AF7-92B3-49DC8DBDD214}"/>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dirty="0"/>
              <a:t>Engagement</a:t>
            </a:r>
            <a:r>
              <a:rPr lang="en-US" sz="4800" kern="1200" dirty="0">
                <a:solidFill>
                  <a:schemeClr val="bg1"/>
                </a:solidFill>
                <a:latin typeface="+mj-lt"/>
                <a:ea typeface="+mj-ea"/>
                <a:cs typeface="+mj-cs"/>
              </a:rPr>
              <a:t> </a:t>
            </a:r>
            <a:r>
              <a:rPr lang="en-US" dirty="0"/>
              <a:t>Rates</a:t>
            </a:r>
            <a:r>
              <a:rPr lang="en-US" sz="4800" kern="1200" dirty="0">
                <a:solidFill>
                  <a:schemeClr val="bg1"/>
                </a:solidFill>
                <a:latin typeface="+mj-lt"/>
                <a:ea typeface="+mj-ea"/>
                <a:cs typeface="+mj-cs"/>
              </a:rPr>
              <a:t> </a:t>
            </a:r>
          </a:p>
        </p:txBody>
      </p:sp>
      <p:graphicFrame>
        <p:nvGraphicFramePr>
          <p:cNvPr id="5" name="Content Placeholder 2">
            <a:extLst>
              <a:ext uri="{FF2B5EF4-FFF2-40B4-BE49-F238E27FC236}">
                <a16:creationId xmlns:a16="http://schemas.microsoft.com/office/drawing/2014/main" id="{2712936D-3D9B-4304-A532-54A69DEBA801}"/>
              </a:ext>
            </a:extLst>
          </p:cNvPr>
          <p:cNvGraphicFramePr>
            <a:graphicFrameLocks noGrp="1"/>
          </p:cNvGraphicFramePr>
          <p:nvPr>
            <p:ph idx="1"/>
            <p:extLst>
              <p:ext uri="{D42A27DB-BD31-4B8C-83A1-F6EECF244321}">
                <p14:modId xmlns:p14="http://schemas.microsoft.com/office/powerpoint/2010/main" val="3679311347"/>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540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1393</TotalTime>
  <Words>1591</Words>
  <Application>Microsoft Office PowerPoint</Application>
  <PresentationFormat>Widescreen</PresentationFormat>
  <Paragraphs>101</Paragraphs>
  <Slides>21</Slides>
  <Notes>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Segoe UI</vt:lpstr>
      <vt:lpstr>Segoe UI Light</vt:lpstr>
      <vt:lpstr>Segoe UI Semibold</vt:lpstr>
      <vt:lpstr>Segoe UI Semilight</vt:lpstr>
      <vt:lpstr>Office Theme</vt:lpstr>
      <vt:lpstr>QuickStarter Theme</vt:lpstr>
      <vt:lpstr>Trending YouTube Videos</vt:lpstr>
      <vt:lpstr>Contents</vt:lpstr>
      <vt:lpstr>Company history</vt:lpstr>
      <vt:lpstr>Key Facts </vt:lpstr>
      <vt:lpstr>Trending Videos </vt:lpstr>
      <vt:lpstr>Inspiration - Goal </vt:lpstr>
      <vt:lpstr>Analysis – The Datasets</vt:lpstr>
      <vt:lpstr>Data manipulation prosses </vt:lpstr>
      <vt:lpstr>Engagement Rates </vt:lpstr>
      <vt:lpstr>US Top Videos </vt:lpstr>
      <vt:lpstr>GB Top Videos</vt:lpstr>
      <vt:lpstr>FR Top Videos</vt:lpstr>
      <vt:lpstr>DE Top Videos</vt:lpstr>
      <vt:lpstr>CA Top Videos</vt:lpstr>
      <vt:lpstr>Likes Per Category</vt:lpstr>
      <vt:lpstr>Analysis per category and Country </vt:lpstr>
      <vt:lpstr> Engagement ratios per category </vt:lpstr>
      <vt:lpstr>How many likes, dislikes, views and comments get different countries?</vt:lpstr>
      <vt:lpstr>United Kingdom has the most long trended Youtube videos (The greater the number of apperances indicate the long-last the video trend is)</vt:lpstr>
      <vt:lpstr>Correlation of Youtube Trending Videos between countries. It does exist!</vt:lpstr>
      <vt:lpstr>How are likes trending per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25</cp:revision>
  <dcterms:created xsi:type="dcterms:W3CDTF">2018-04-25T20:29:10Z</dcterms:created>
  <dcterms:modified xsi:type="dcterms:W3CDTF">2018-04-26T19:53:18Z</dcterms:modified>
</cp:coreProperties>
</file>