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4" r:id="rId2"/>
    <p:sldId id="287" r:id="rId3"/>
    <p:sldId id="292" r:id="rId4"/>
    <p:sldId id="290" r:id="rId5"/>
    <p:sldId id="276" r:id="rId6"/>
    <p:sldId id="274" r:id="rId7"/>
    <p:sldId id="273" r:id="rId8"/>
    <p:sldId id="275" r:id="rId9"/>
    <p:sldId id="277" r:id="rId10"/>
    <p:sldId id="279" r:id="rId11"/>
    <p:sldId id="278" r:id="rId12"/>
    <p:sldId id="280" r:id="rId13"/>
    <p:sldId id="282" r:id="rId14"/>
    <p:sldId id="284"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83376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56680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80339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88333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16073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video" Target="https://www.youtube.com/embed/ygS_Cwng7IU" TargetMode="External"/><Relationship Id="rId7" Type="http://schemas.openxmlformats.org/officeDocument/2006/relationships/image" Target="../media/image4.jpeg"/><Relationship Id="rId2" Type="http://schemas.openxmlformats.org/officeDocument/2006/relationships/video" Target="https://www.youtube.com/embed/kLpH1nSLJSs" TargetMode="External"/><Relationship Id="rId1" Type="http://schemas.openxmlformats.org/officeDocument/2006/relationships/video" Target="https://www.youtube.com/embed/nH8dO5uSMQI" TargetMode="Externa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3CD89-690E-41FC-9AC8-01F0938CEB24}"/>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r>
              <a:rPr lang="en-US" dirty="0"/>
              <a:t>  Data Story</a:t>
            </a:r>
          </a:p>
        </p:txBody>
      </p:sp>
      <p:pic>
        <p:nvPicPr>
          <p:cNvPr id="5" name="Picture 4" descr="Image result for data storytelling">
            <a:extLst>
              <a:ext uri="{FF2B5EF4-FFF2-40B4-BE49-F238E27FC236}">
                <a16:creationId xmlns:a16="http://schemas.microsoft.com/office/drawing/2014/main" id="{D6CDE0A5-D093-4149-BC86-883F38B16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780" y="1433513"/>
            <a:ext cx="7437439"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416F0F8-1EA7-408B-9A5F-640A1EC7A61B}"/>
              </a:ext>
            </a:extLst>
          </p:cNvPr>
          <p:cNvPicPr>
            <a:picLocks noChangeAspect="1"/>
          </p:cNvPicPr>
          <p:nvPr/>
        </p:nvPicPr>
        <p:blipFill rotWithShape="1">
          <a:blip r:embed="rId2"/>
          <a:srcRect l="6362" r="14083"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4" name="Straight Connector 13">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84BA06E-F3D9-465B-8EC2-795E4EF7D1C1}"/>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dirty="0"/>
              <a:t>Likes</a:t>
            </a:r>
            <a:r>
              <a:rPr lang="en-US" dirty="0">
                <a:solidFill>
                  <a:schemeClr val="tx1"/>
                </a:solidFill>
                <a:latin typeface="+mj-lt"/>
                <a:cs typeface="+mj-cs"/>
              </a:rPr>
              <a:t> </a:t>
            </a:r>
            <a:r>
              <a:rPr lang="en-US" dirty="0"/>
              <a:t>Per</a:t>
            </a:r>
            <a:r>
              <a:rPr lang="en-US" dirty="0">
                <a:solidFill>
                  <a:schemeClr val="tx1"/>
                </a:solidFill>
                <a:latin typeface="+mj-lt"/>
                <a:cs typeface="+mj-cs"/>
              </a:rPr>
              <a:t> </a:t>
            </a:r>
            <a:r>
              <a:rPr lang="en-US" dirty="0"/>
              <a:t>Category</a:t>
            </a:r>
          </a:p>
        </p:txBody>
      </p:sp>
      <p:sp>
        <p:nvSpPr>
          <p:cNvPr id="9" name="Content Placeholder 8">
            <a:extLst>
              <a:ext uri="{FF2B5EF4-FFF2-40B4-BE49-F238E27FC236}">
                <a16:creationId xmlns:a16="http://schemas.microsoft.com/office/drawing/2014/main" id="{339D43DC-C78D-4934-9784-9395DDA85BCA}"/>
              </a:ext>
            </a:extLst>
          </p:cNvPr>
          <p:cNvSpPr>
            <a:spLocks noGrp="1"/>
          </p:cNvSpPr>
          <p:nvPr>
            <p:ph idx="1"/>
          </p:nvPr>
        </p:nvSpPr>
        <p:spPr>
          <a:xfrm>
            <a:off x="525516" y="3417573"/>
            <a:ext cx="4593021" cy="2619839"/>
          </a:xfrm>
        </p:spPr>
        <p:txBody>
          <a:bodyPr vert="horz" lIns="91440" tIns="45720" rIns="91440" bIns="45720" rtlCol="0" anchor="ctr">
            <a:normAutofit/>
          </a:bodyPr>
          <a:lstStyle/>
          <a:p>
            <a:r>
              <a:rPr lang="en-US" sz="1800" dirty="0">
                <a:solidFill>
                  <a:schemeClr val="tx1"/>
                </a:solidFill>
                <a:latin typeface="+mn-lt"/>
                <a:cs typeface="+mn-cs"/>
              </a:rPr>
              <a:t>Music is the category with the most likes followed by Entertainment.</a:t>
            </a:r>
          </a:p>
          <a:p>
            <a:r>
              <a:rPr lang="en-US" sz="1800" dirty="0">
                <a:solidFill>
                  <a:schemeClr val="tx1"/>
                </a:solidFill>
                <a:latin typeface="+mn-lt"/>
                <a:cs typeface="+mn-cs"/>
              </a:rPr>
              <a:t>People have quite different opinions in terms of liking Nonprofits and Activism videos. Variation is quite high for People and Blogs, Autos and Film videos.</a:t>
            </a:r>
          </a:p>
          <a:p>
            <a:r>
              <a:rPr lang="en-US" sz="1800" dirty="0">
                <a:solidFill>
                  <a:schemeClr val="tx1"/>
                </a:solidFill>
                <a:latin typeface="+mn-lt"/>
                <a:cs typeface="+mn-cs"/>
              </a:rPr>
              <a:t>Pets and Animals and Education videos are left skewed in term of likes </a:t>
            </a:r>
          </a:p>
        </p:txBody>
      </p:sp>
    </p:spTree>
    <p:extLst>
      <p:ext uri="{BB962C8B-B14F-4D97-AF65-F5344CB8AC3E}">
        <p14:creationId xmlns:p14="http://schemas.microsoft.com/office/powerpoint/2010/main" val="219488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9D9CF82E-E900-4F2D-B4DB-E5340E481D71}"/>
              </a:ext>
            </a:extLst>
          </p:cNvPr>
          <p:cNvPicPr>
            <a:picLocks noChangeAspect="1"/>
          </p:cNvPicPr>
          <p:nvPr/>
        </p:nvPicPr>
        <p:blipFill rotWithShape="1">
          <a:blip r:embed="rId2">
            <a:duotone>
              <a:prstClr val="black"/>
              <a:schemeClr val="tx2">
                <a:tint val="45000"/>
                <a:satMod val="400000"/>
              </a:schemeClr>
            </a:duotone>
            <a:alphaModFix amt="35000"/>
            <a:extLst/>
          </a:blip>
          <a:srcRect b="20798"/>
          <a:stretch/>
        </p:blipFill>
        <p:spPr>
          <a:xfrm>
            <a:off x="-17" y="10"/>
            <a:ext cx="12192000" cy="6855948"/>
          </a:xfrm>
          <a:prstGeom prst="rect">
            <a:avLst/>
          </a:prstGeom>
        </p:spPr>
      </p:pic>
      <p:sp>
        <p:nvSpPr>
          <p:cNvPr id="20" name="Freeform 49">
            <a:extLst>
              <a:ext uri="{FF2B5EF4-FFF2-40B4-BE49-F238E27FC236}">
                <a16:creationId xmlns:a16="http://schemas.microsoft.com/office/drawing/2014/main" id="{EF9B8DF2-C3F5-49A2-94D2-F7B65A0F1F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3" descr="A screenshot of a cell phone&#10;&#10;Description generated with high confidence">
            <a:extLst>
              <a:ext uri="{FF2B5EF4-FFF2-40B4-BE49-F238E27FC236}">
                <a16:creationId xmlns:a16="http://schemas.microsoft.com/office/drawing/2014/main" id="{091F9CE6-293F-41CE-A7A4-13E5286C8BFE}"/>
              </a:ext>
            </a:extLst>
          </p:cNvPr>
          <p:cNvPicPr>
            <a:picLocks noChangeAspect="1"/>
          </p:cNvPicPr>
          <p:nvPr/>
        </p:nvPicPr>
        <p:blipFill rotWithShape="1">
          <a:blip r:embed="rId3">
            <a:extLst/>
          </a:blip>
          <a:srcRect r="9007" b="3"/>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2" name="Title 1">
            <a:extLst>
              <a:ext uri="{FF2B5EF4-FFF2-40B4-BE49-F238E27FC236}">
                <a16:creationId xmlns:a16="http://schemas.microsoft.com/office/drawing/2014/main" id="{F7434B2E-E7EB-4B92-ADF2-6E9EC7227EE1}"/>
              </a:ext>
            </a:extLst>
          </p:cNvPr>
          <p:cNvSpPr>
            <a:spLocks noGrp="1"/>
          </p:cNvSpPr>
          <p:nvPr>
            <p:ph type="title"/>
          </p:nvPr>
        </p:nvSpPr>
        <p:spPr>
          <a:xfrm>
            <a:off x="801098" y="1396289"/>
            <a:ext cx="5277333" cy="1325563"/>
          </a:xfrm>
        </p:spPr>
        <p:txBody>
          <a:bodyPr vert="horz" lIns="91440" tIns="45720" rIns="91440" bIns="45720" rtlCol="0" anchor="ctr">
            <a:normAutofit fontScale="90000"/>
          </a:bodyPr>
          <a:lstStyle/>
          <a:p>
            <a:r>
              <a:rPr lang="en-US" sz="4000" dirty="0"/>
              <a:t>Analysis</a:t>
            </a:r>
            <a:r>
              <a:rPr lang="en-US" sz="2800" b="1" kern="1200" dirty="0">
                <a:solidFill>
                  <a:schemeClr val="tx1"/>
                </a:solidFill>
                <a:latin typeface="+mj-lt"/>
                <a:ea typeface="+mj-ea"/>
                <a:cs typeface="+mj-cs"/>
              </a:rPr>
              <a:t> </a:t>
            </a:r>
            <a:r>
              <a:rPr lang="en-US" sz="4000" dirty="0"/>
              <a:t>per</a:t>
            </a:r>
            <a:r>
              <a:rPr lang="en-US" sz="2800" b="1" kern="1200" dirty="0">
                <a:solidFill>
                  <a:schemeClr val="tx1"/>
                </a:solidFill>
                <a:latin typeface="+mj-lt"/>
                <a:ea typeface="+mj-ea"/>
                <a:cs typeface="+mj-cs"/>
              </a:rPr>
              <a:t> </a:t>
            </a:r>
            <a:r>
              <a:rPr lang="en-US" sz="4000" dirty="0"/>
              <a:t>category</a:t>
            </a:r>
            <a:r>
              <a:rPr lang="en-US" sz="2800" b="1" kern="1200" dirty="0">
                <a:solidFill>
                  <a:schemeClr val="tx1"/>
                </a:solidFill>
                <a:latin typeface="+mj-lt"/>
                <a:ea typeface="+mj-ea"/>
                <a:cs typeface="+mj-cs"/>
              </a:rPr>
              <a:t> </a:t>
            </a:r>
            <a:r>
              <a:rPr lang="en-US" sz="4000" dirty="0"/>
              <a:t>and</a:t>
            </a:r>
            <a:r>
              <a:rPr lang="en-US" sz="2800" b="1" kern="1200" dirty="0">
                <a:solidFill>
                  <a:schemeClr val="tx1"/>
                </a:solidFill>
                <a:latin typeface="+mj-lt"/>
                <a:ea typeface="+mj-ea"/>
                <a:cs typeface="+mj-cs"/>
              </a:rPr>
              <a:t> </a:t>
            </a:r>
            <a:r>
              <a:rPr lang="en-US" dirty="0"/>
              <a:t>Country</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A15A117A-5383-4606-8A43-E7D02EFEA0C3}"/>
              </a:ext>
            </a:extLst>
          </p:cNvPr>
          <p:cNvSpPr>
            <a:spLocks noGrp="1"/>
          </p:cNvSpPr>
          <p:nvPr>
            <p:ph idx="1"/>
          </p:nvPr>
        </p:nvSpPr>
        <p:spPr>
          <a:xfrm>
            <a:off x="805543" y="2871982"/>
            <a:ext cx="5272888" cy="3181684"/>
          </a:xfrm>
        </p:spPr>
        <p:txBody>
          <a:bodyPr vert="horz" lIns="91440" tIns="45720" rIns="91440" bIns="45720" rtlCol="0" anchor="t">
            <a:normAutofit/>
          </a:bodyPr>
          <a:lstStyle/>
          <a:p>
            <a:r>
              <a:rPr lang="en-US" sz="1800" dirty="0">
                <a:solidFill>
                  <a:schemeClr val="tx1"/>
                </a:solidFill>
                <a:latin typeface="+mn-lt"/>
                <a:cs typeface="+mn-cs"/>
              </a:rPr>
              <a:t>Top category of all countries except GB is Entertainment. For GB the top category is music</a:t>
            </a:r>
          </a:p>
          <a:p>
            <a:r>
              <a:rPr lang="en-US" sz="1800" dirty="0">
                <a:solidFill>
                  <a:schemeClr val="tx1"/>
                </a:solidFill>
                <a:latin typeface="+mn-lt"/>
                <a:cs typeface="+mn-cs"/>
              </a:rPr>
              <a:t> Music's videos ranked insignificantly in Canada, Germany and France compare to US and UK. </a:t>
            </a:r>
          </a:p>
          <a:p>
            <a:r>
              <a:rPr lang="en-US" sz="1800" dirty="0">
                <a:solidFill>
                  <a:schemeClr val="tx1"/>
                </a:solidFill>
                <a:latin typeface="+mn-lt"/>
                <a:cs typeface="+mn-cs"/>
              </a:rPr>
              <a:t>Sport's videos are more popular in Canada, Germany and France.</a:t>
            </a:r>
          </a:p>
          <a:p>
            <a:r>
              <a:rPr lang="en-US" sz="1800" dirty="0">
                <a:solidFill>
                  <a:schemeClr val="tx1"/>
                </a:solidFill>
                <a:latin typeface="+mn-lt"/>
                <a:cs typeface="+mn-cs"/>
              </a:rPr>
              <a:t>All top 8 categories in United Kingdom are entertainment-related. Show's and Activism's video get the bottom rank in all most countries.</a:t>
            </a:r>
          </a:p>
        </p:txBody>
      </p:sp>
    </p:spTree>
    <p:extLst>
      <p:ext uri="{BB962C8B-B14F-4D97-AF65-F5344CB8AC3E}">
        <p14:creationId xmlns:p14="http://schemas.microsoft.com/office/powerpoint/2010/main" val="26326614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2691CC-4AB8-48AF-B822-EBF7F4E9E6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6A8E1B4-B839-4C58-B08A-F0B094580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generated with high confidence">
            <a:extLst>
              <a:ext uri="{FF2B5EF4-FFF2-40B4-BE49-F238E27FC236}">
                <a16:creationId xmlns:a16="http://schemas.microsoft.com/office/drawing/2014/main" id="{732C9932-CF69-404A-954F-6C9ECCC33C8B}"/>
              </a:ext>
            </a:extLst>
          </p:cNvPr>
          <p:cNvPicPr>
            <a:picLocks noChangeAspect="1"/>
          </p:cNvPicPr>
          <p:nvPr/>
        </p:nvPicPr>
        <p:blipFill rotWithShape="1">
          <a:blip r:embed="rId3"/>
          <a:srcRect t="12593" r="-2" b="38453"/>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pic>
        <p:nvPicPr>
          <p:cNvPr id="6" name="Picture 5" descr="A picture containing screenshot&#10;&#10;Description generated with high confidence">
            <a:extLst>
              <a:ext uri="{FF2B5EF4-FFF2-40B4-BE49-F238E27FC236}">
                <a16:creationId xmlns:a16="http://schemas.microsoft.com/office/drawing/2014/main" id="{D19BBC66-D94C-4902-9828-2600271D5EC2}"/>
              </a:ext>
            </a:extLst>
          </p:cNvPr>
          <p:cNvPicPr>
            <a:picLocks noChangeAspect="1"/>
          </p:cNvPicPr>
          <p:nvPr/>
        </p:nvPicPr>
        <p:blipFill rotWithShape="1">
          <a:blip r:embed="rId4"/>
          <a:srcRect t="6756" b="28440"/>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
        <p:nvSpPr>
          <p:cNvPr id="2" name="Title 1">
            <a:extLst>
              <a:ext uri="{FF2B5EF4-FFF2-40B4-BE49-F238E27FC236}">
                <a16:creationId xmlns:a16="http://schemas.microsoft.com/office/drawing/2014/main" id="{4360BA5D-C05E-4D61-9AED-0196D759CD2C}"/>
              </a:ext>
            </a:extLst>
          </p:cNvPr>
          <p:cNvSpPr>
            <a:spLocks noGrp="1"/>
          </p:cNvSpPr>
          <p:nvPr>
            <p:ph type="title"/>
          </p:nvPr>
        </p:nvSpPr>
        <p:spPr>
          <a:xfrm>
            <a:off x="625241" y="594215"/>
            <a:ext cx="6487373" cy="1325563"/>
          </a:xfrm>
        </p:spPr>
        <p:txBody>
          <a:bodyPr vert="horz" lIns="91440" tIns="45720" rIns="91440" bIns="45720" rtlCol="0" anchor="ctr">
            <a:normAutofit fontScale="90000"/>
          </a:bodyPr>
          <a:lstStyle/>
          <a:p>
            <a:r>
              <a:rPr lang="en-US" b="1" dirty="0"/>
              <a:t> </a:t>
            </a:r>
            <a:r>
              <a:rPr lang="en-US" sz="4000" dirty="0"/>
              <a:t>Engagement</a:t>
            </a:r>
            <a:r>
              <a:rPr lang="en-US" b="1" dirty="0"/>
              <a:t> </a:t>
            </a:r>
            <a:r>
              <a:rPr lang="en-US" sz="4000" dirty="0"/>
              <a:t>ratios</a:t>
            </a:r>
            <a:r>
              <a:rPr lang="en-US" b="1" dirty="0"/>
              <a:t> </a:t>
            </a:r>
            <a:r>
              <a:rPr lang="en-US" sz="4000" dirty="0"/>
              <a:t>per</a:t>
            </a:r>
            <a:r>
              <a:rPr lang="en-US" b="1" dirty="0"/>
              <a:t> </a:t>
            </a:r>
            <a:r>
              <a:rPr lang="en-US" sz="4000" dirty="0"/>
              <a:t>category</a:t>
            </a:r>
            <a:br>
              <a:rPr lang="en-US" b="1" dirty="0"/>
            </a:br>
            <a:endParaRPr lang="en-US" sz="4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0D80DC0-3D10-4326-A8B4-9F168B3293E5}"/>
              </a:ext>
            </a:extLst>
          </p:cNvPr>
          <p:cNvSpPr>
            <a:spLocks noGrp="1"/>
          </p:cNvSpPr>
          <p:nvPr>
            <p:ph idx="1"/>
          </p:nvPr>
        </p:nvSpPr>
        <p:spPr>
          <a:xfrm>
            <a:off x="755512" y="2349402"/>
            <a:ext cx="5760698" cy="3190264"/>
          </a:xfrm>
        </p:spPr>
        <p:txBody>
          <a:bodyPr vert="horz" lIns="91440" tIns="45720" rIns="91440" bIns="45720" rtlCol="0" anchor="t">
            <a:normAutofit/>
          </a:bodyPr>
          <a:lstStyle/>
          <a:p>
            <a:pPr marL="0" indent="0" algn="just">
              <a:buNone/>
            </a:pPr>
            <a:r>
              <a:rPr lang="en-US" sz="1800" dirty="0">
                <a:solidFill>
                  <a:schemeClr val="tx1"/>
                </a:solidFill>
                <a:latin typeface="+mn-lt"/>
                <a:cs typeface="+mn-cs"/>
              </a:rPr>
              <a:t>Pets &amp; Animals videos have highest likes-dislikes ratio. Not surprisingly, people find difficult to hate pets and animals. </a:t>
            </a:r>
          </a:p>
          <a:p>
            <a:pPr marL="0" indent="0" algn="just">
              <a:buNone/>
            </a:pPr>
            <a:r>
              <a:rPr lang="en-US" sz="1800" dirty="0">
                <a:solidFill>
                  <a:schemeClr val="tx1"/>
                </a:solidFill>
                <a:latin typeface="+mn-lt"/>
                <a:cs typeface="+mn-cs"/>
              </a:rPr>
              <a:t>Nonprofit &amp; Activism's videos have lowest likes-dislike ratio and views-comments ratio. Shows is the category with most comments-views ratio.</a:t>
            </a:r>
          </a:p>
          <a:p>
            <a:pPr marL="0" indent="0" algn="just">
              <a:buNone/>
            </a:pPr>
            <a:r>
              <a:rPr lang="en-US" sz="1800" dirty="0">
                <a:solidFill>
                  <a:schemeClr val="tx1"/>
                </a:solidFill>
                <a:latin typeface="+mn-lt"/>
                <a:cs typeface="+mn-cs"/>
              </a:rPr>
              <a:t>People still prefer implicit feedback than explicit. The ratio of views to comments is so large that only a comment written for hundreds of views.</a:t>
            </a:r>
          </a:p>
          <a:p>
            <a:endParaRPr lang="en-US" sz="1800" dirty="0">
              <a:solidFill>
                <a:schemeClr val="tx1"/>
              </a:solidFill>
              <a:latin typeface="+mn-lt"/>
              <a:cs typeface="+mn-cs"/>
            </a:endParaRPr>
          </a:p>
        </p:txBody>
      </p:sp>
    </p:spTree>
    <p:extLst>
      <p:ext uri="{BB962C8B-B14F-4D97-AF65-F5344CB8AC3E}">
        <p14:creationId xmlns:p14="http://schemas.microsoft.com/office/powerpoint/2010/main" val="378238051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44059F-A9CE-4653-8C7D-87B9636949CE}"/>
              </a:ext>
            </a:extLst>
          </p:cNvPr>
          <p:cNvPicPr>
            <a:picLocks noChangeAspect="1"/>
          </p:cNvPicPr>
          <p:nvPr/>
        </p:nvPicPr>
        <p:blipFill>
          <a:blip r:embed="rId2"/>
          <a:stretch>
            <a:fillRect/>
          </a:stretch>
        </p:blipFill>
        <p:spPr>
          <a:xfrm>
            <a:off x="4650908" y="228600"/>
            <a:ext cx="7340201" cy="6390409"/>
          </a:xfrm>
          <a:prstGeom prst="rect">
            <a:avLst/>
          </a:prstGeom>
        </p:spPr>
      </p:pic>
      <p:sp>
        <p:nvSpPr>
          <p:cNvPr id="2" name="Title 1">
            <a:extLst>
              <a:ext uri="{FF2B5EF4-FFF2-40B4-BE49-F238E27FC236}">
                <a16:creationId xmlns:a16="http://schemas.microsoft.com/office/drawing/2014/main" id="{1C44A0C6-FA2C-48B5-AF04-0D6983A0CFDC}"/>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400" dirty="0"/>
              <a:t>How</a:t>
            </a:r>
            <a:r>
              <a:rPr lang="en-US" sz="2400" dirty="0">
                <a:solidFill>
                  <a:schemeClr val="bg1"/>
                </a:solidFill>
                <a:latin typeface="+mj-lt"/>
                <a:cs typeface="+mj-cs"/>
              </a:rPr>
              <a:t> </a:t>
            </a:r>
            <a:r>
              <a:rPr lang="en-US" sz="2400" dirty="0"/>
              <a:t>many</a:t>
            </a:r>
            <a:r>
              <a:rPr lang="en-US" sz="2400" dirty="0">
                <a:solidFill>
                  <a:schemeClr val="bg1"/>
                </a:solidFill>
                <a:latin typeface="+mj-lt"/>
                <a:cs typeface="+mj-cs"/>
              </a:rPr>
              <a:t> </a:t>
            </a:r>
            <a:r>
              <a:rPr lang="en-US" sz="2400" dirty="0"/>
              <a:t>likes, dislikes, views and comments get different countries?</a:t>
            </a:r>
          </a:p>
        </p:txBody>
      </p:sp>
      <p:sp>
        <p:nvSpPr>
          <p:cNvPr id="3" name="Content Placeholder 2">
            <a:extLst>
              <a:ext uri="{FF2B5EF4-FFF2-40B4-BE49-F238E27FC236}">
                <a16:creationId xmlns:a16="http://schemas.microsoft.com/office/drawing/2014/main" id="{FFE88676-3624-4207-B48C-5A8201CC8CEF}"/>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lgn="just">
              <a:buNone/>
            </a:pPr>
            <a:r>
              <a:rPr lang="en-US" sz="1800" dirty="0">
                <a:solidFill>
                  <a:schemeClr val="bg1"/>
                </a:solidFill>
                <a:latin typeface="+mn-lt"/>
                <a:cs typeface="+mn-cs"/>
              </a:rPr>
              <a:t>All countries share the similar trend in numbers for likes, dislikes, views and comments. </a:t>
            </a:r>
          </a:p>
          <a:p>
            <a:pPr marL="0" indent="0" algn="just">
              <a:buNone/>
            </a:pPr>
            <a:r>
              <a:rPr lang="en-US" sz="1800" dirty="0">
                <a:solidFill>
                  <a:schemeClr val="bg1"/>
                </a:solidFill>
                <a:latin typeface="+mn-lt"/>
                <a:cs typeface="+mn-cs"/>
              </a:rPr>
              <a:t>One possible reason to this is due to the video's trending duration. </a:t>
            </a:r>
          </a:p>
          <a:p>
            <a:pPr marL="0" indent="0" algn="just">
              <a:buNone/>
            </a:pPr>
            <a:r>
              <a:rPr lang="en-US" sz="1800" dirty="0">
                <a:solidFill>
                  <a:schemeClr val="bg1"/>
                </a:solidFill>
                <a:latin typeface="+mn-lt"/>
                <a:cs typeface="+mn-cs"/>
              </a:rPr>
              <a:t>Enduring trending videos have the advantages in getting more views, likes, dislikes and comments.</a:t>
            </a:r>
          </a:p>
        </p:txBody>
      </p:sp>
    </p:spTree>
    <p:extLst>
      <p:ext uri="{BB962C8B-B14F-4D97-AF65-F5344CB8AC3E}">
        <p14:creationId xmlns:p14="http://schemas.microsoft.com/office/powerpoint/2010/main" val="412075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A64EFB88-1300-4A48-B169-F80E9E811B89}"/>
              </a:ext>
            </a:extLst>
          </p:cNvPr>
          <p:cNvPicPr>
            <a:picLocks noChangeAspect="1"/>
          </p:cNvPicPr>
          <p:nvPr/>
        </p:nvPicPr>
        <p:blipFill>
          <a:blip r:embed="rId2"/>
          <a:stretch>
            <a:fillRect/>
          </a:stretch>
        </p:blipFill>
        <p:spPr>
          <a:xfrm>
            <a:off x="6450226" y="321734"/>
            <a:ext cx="5474037" cy="4645682"/>
          </a:xfrm>
          <a:prstGeom prst="rect">
            <a:avLst/>
          </a:prstGeom>
        </p:spPr>
      </p:pic>
      <p:pic>
        <p:nvPicPr>
          <p:cNvPr id="5" name="Picture 4">
            <a:extLst>
              <a:ext uri="{FF2B5EF4-FFF2-40B4-BE49-F238E27FC236}">
                <a16:creationId xmlns:a16="http://schemas.microsoft.com/office/drawing/2014/main" id="{55AFC709-2DD5-4E79-BCAA-04195E7955D7}"/>
              </a:ext>
            </a:extLst>
          </p:cNvPr>
          <p:cNvPicPr>
            <a:picLocks noChangeAspect="1"/>
          </p:cNvPicPr>
          <p:nvPr/>
        </p:nvPicPr>
        <p:blipFill>
          <a:blip r:embed="rId3"/>
          <a:stretch>
            <a:fillRect/>
          </a:stretch>
        </p:blipFill>
        <p:spPr>
          <a:xfrm>
            <a:off x="267737" y="321733"/>
            <a:ext cx="5206103" cy="4645683"/>
          </a:xfrm>
          <a:prstGeom prst="rect">
            <a:avLst/>
          </a:prstGeom>
        </p:spPr>
      </p:pic>
      <p:sp>
        <p:nvSpPr>
          <p:cNvPr id="2" name="Title 1">
            <a:extLst>
              <a:ext uri="{FF2B5EF4-FFF2-40B4-BE49-F238E27FC236}">
                <a16:creationId xmlns:a16="http://schemas.microsoft.com/office/drawing/2014/main" id="{6960A0E0-94C8-4A4D-9EEC-AE232743CCE6}"/>
              </a:ext>
            </a:extLst>
          </p:cNvPr>
          <p:cNvSpPr>
            <a:spLocks noGrp="1"/>
          </p:cNvSpPr>
          <p:nvPr>
            <p:ph type="title"/>
          </p:nvPr>
        </p:nvSpPr>
        <p:spPr>
          <a:xfrm>
            <a:off x="713295" y="4821370"/>
            <a:ext cx="10765410" cy="1849043"/>
          </a:xfrm>
        </p:spPr>
        <p:txBody>
          <a:bodyPr vert="horz" lIns="91440" tIns="45720" rIns="91440" bIns="45720" rtlCol="0" anchor="b">
            <a:normAutofit/>
          </a:bodyPr>
          <a:lstStyle/>
          <a:p>
            <a:pPr algn="ctr"/>
            <a:r>
              <a:rPr lang="en-US" dirty="0"/>
              <a:t>United Kingdom has the most long trended </a:t>
            </a:r>
            <a:r>
              <a:rPr lang="en-US" dirty="0" err="1"/>
              <a:t>Youtube</a:t>
            </a:r>
            <a:r>
              <a:rPr lang="en-US" dirty="0"/>
              <a:t> videos (The greater the number of appearances indicate the long-last the video trend is)</a:t>
            </a:r>
            <a:endParaRPr lang="en-US" sz="6000" dirty="0">
              <a:solidFill>
                <a:schemeClr val="bg1"/>
              </a:solidFill>
              <a:latin typeface="+mj-lt"/>
              <a:cs typeface="+mj-cs"/>
            </a:endParaRPr>
          </a:p>
        </p:txBody>
      </p:sp>
    </p:spTree>
    <p:extLst>
      <p:ext uri="{BB962C8B-B14F-4D97-AF65-F5344CB8AC3E}">
        <p14:creationId xmlns:p14="http://schemas.microsoft.com/office/powerpoint/2010/main" val="424337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D94DC2A-8A34-457D-A8C4-BDA97F1293BD}"/>
              </a:ext>
            </a:extLst>
          </p:cNvPr>
          <p:cNvPicPr>
            <a:picLocks noChangeAspect="1"/>
          </p:cNvPicPr>
          <p:nvPr/>
        </p:nvPicPr>
        <p:blipFill>
          <a:blip r:embed="rId2"/>
          <a:stretch>
            <a:fillRect/>
          </a:stretch>
        </p:blipFill>
        <p:spPr>
          <a:xfrm>
            <a:off x="5226908" y="484632"/>
            <a:ext cx="6480877" cy="5739186"/>
          </a:xfrm>
          <a:prstGeom prst="rect">
            <a:avLst/>
          </a:prstGeom>
          <a:effectLst/>
        </p:spPr>
      </p:pic>
      <p:sp>
        <p:nvSpPr>
          <p:cNvPr id="2" name="Title 1">
            <a:extLst>
              <a:ext uri="{FF2B5EF4-FFF2-40B4-BE49-F238E27FC236}">
                <a16:creationId xmlns:a16="http://schemas.microsoft.com/office/drawing/2014/main" id="{1CC3308A-FC87-422B-B69A-C8A0C50169CD}"/>
              </a:ext>
            </a:extLst>
          </p:cNvPr>
          <p:cNvSpPr>
            <a:spLocks noGrp="1"/>
          </p:cNvSpPr>
          <p:nvPr>
            <p:ph type="title"/>
          </p:nvPr>
        </p:nvSpPr>
        <p:spPr>
          <a:xfrm>
            <a:off x="648931" y="40292"/>
            <a:ext cx="3885364" cy="1622321"/>
          </a:xfrm>
        </p:spPr>
        <p:txBody>
          <a:bodyPr vert="horz" lIns="91440" tIns="45720" rIns="91440" bIns="45720" rtlCol="0" anchor="ctr">
            <a:normAutofit/>
          </a:bodyPr>
          <a:lstStyle/>
          <a:p>
            <a:r>
              <a:rPr lang="en-US" sz="3200" dirty="0"/>
              <a:t>How are likes trending per country?</a:t>
            </a:r>
          </a:p>
        </p:txBody>
      </p:sp>
      <p:sp>
        <p:nvSpPr>
          <p:cNvPr id="9" name="Content Placeholder 8">
            <a:extLst>
              <a:ext uri="{FF2B5EF4-FFF2-40B4-BE49-F238E27FC236}">
                <a16:creationId xmlns:a16="http://schemas.microsoft.com/office/drawing/2014/main" id="{60444E12-469F-4FCD-A10C-6CB6A896DA88}"/>
              </a:ext>
            </a:extLst>
          </p:cNvPr>
          <p:cNvSpPr>
            <a:spLocks noGrp="1"/>
          </p:cNvSpPr>
          <p:nvPr>
            <p:ph idx="1"/>
          </p:nvPr>
        </p:nvSpPr>
        <p:spPr>
          <a:xfrm>
            <a:off x="648931" y="1385740"/>
            <a:ext cx="3505494" cy="4838079"/>
          </a:xfrm>
        </p:spPr>
        <p:txBody>
          <a:bodyPr vert="horz" lIns="91440" tIns="45720" rIns="91440" bIns="45720" rtlCol="0">
            <a:normAutofit/>
          </a:bodyPr>
          <a:lstStyle/>
          <a:p>
            <a:pPr algn="just"/>
            <a:r>
              <a:rPr lang="en-US" sz="1800" dirty="0">
                <a:solidFill>
                  <a:schemeClr val="tx1"/>
                </a:solidFill>
                <a:latin typeface="+mn-lt"/>
                <a:cs typeface="+mn-cs"/>
              </a:rPr>
              <a:t>UK has been the country with the most likes.</a:t>
            </a:r>
          </a:p>
          <a:p>
            <a:pPr algn="just"/>
            <a:r>
              <a:rPr lang="en-US" sz="1800" dirty="0">
                <a:solidFill>
                  <a:schemeClr val="tx1"/>
                </a:solidFill>
                <a:latin typeface="+mn-lt"/>
                <a:cs typeface="+mn-cs"/>
              </a:rPr>
              <a:t>There is a huge increase in likes for UK which might be due to data collection. </a:t>
            </a:r>
          </a:p>
          <a:p>
            <a:pPr algn="just"/>
            <a:r>
              <a:rPr lang="en-US" sz="1800" dirty="0">
                <a:solidFill>
                  <a:schemeClr val="tx1"/>
                </a:solidFill>
                <a:latin typeface="+mn-lt"/>
                <a:cs typeface="+mn-cs"/>
              </a:rPr>
              <a:t>Canada has shown a decrease in likes for the first months of 2018 compared to November-December 2017.</a:t>
            </a:r>
          </a:p>
          <a:p>
            <a:pPr algn="just"/>
            <a:r>
              <a:rPr lang="en-US" sz="1800" dirty="0">
                <a:solidFill>
                  <a:schemeClr val="tx1"/>
                </a:solidFill>
                <a:latin typeface="+mn-lt"/>
                <a:cs typeface="+mn-cs"/>
              </a:rPr>
              <a:t>US has shown a noticeable increase in likes in mid March 2018. </a:t>
            </a:r>
          </a:p>
          <a:p>
            <a:pPr algn="just"/>
            <a:r>
              <a:rPr lang="en-US" sz="1800" dirty="0">
                <a:solidFill>
                  <a:schemeClr val="tx1"/>
                </a:solidFill>
                <a:latin typeface="+mn-lt"/>
                <a:cs typeface="+mn-cs"/>
              </a:rPr>
              <a:t>For France and Germany there are not big fluctuations in likes </a:t>
            </a:r>
          </a:p>
        </p:txBody>
      </p:sp>
    </p:spTree>
    <p:extLst>
      <p:ext uri="{BB962C8B-B14F-4D97-AF65-F5344CB8AC3E}">
        <p14:creationId xmlns:p14="http://schemas.microsoft.com/office/powerpoint/2010/main" val="200838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973D-A4BB-4FF7-86C8-01862E87C50F}"/>
              </a:ext>
            </a:extLst>
          </p:cNvPr>
          <p:cNvSpPr>
            <a:spLocks noGrp="1"/>
          </p:cNvSpPr>
          <p:nvPr>
            <p:ph type="title"/>
          </p:nvPr>
        </p:nvSpPr>
        <p:spPr/>
        <p:txBody>
          <a:bodyPr>
            <a:normAutofit fontScale="90000"/>
          </a:bodyPr>
          <a:lstStyle/>
          <a:p>
            <a:r>
              <a:rPr lang="en-US" b="1" dirty="0"/>
              <a:t>Most popular videos in views</a:t>
            </a:r>
            <a:br>
              <a:rPr lang="en-US" b="1" dirty="0"/>
            </a:br>
            <a:endParaRPr lang="en-CH" dirty="0"/>
          </a:p>
        </p:txBody>
      </p:sp>
      <p:pic>
        <p:nvPicPr>
          <p:cNvPr id="4" name="Online Media 3">
            <a:hlinkClick r:id="" action="ppaction://media"/>
            <a:extLst>
              <a:ext uri="{FF2B5EF4-FFF2-40B4-BE49-F238E27FC236}">
                <a16:creationId xmlns:a16="http://schemas.microsoft.com/office/drawing/2014/main" id="{EEC961EB-76DE-43CF-A605-78AE5F627F7C}"/>
              </a:ext>
            </a:extLst>
          </p:cNvPr>
          <p:cNvPicPr>
            <a:picLocks noGrp="1" noRot="1" noChangeAspect="1"/>
          </p:cNvPicPr>
          <p:nvPr>
            <p:ph idx="1"/>
            <a:videoFile r:link="rId1"/>
          </p:nvPr>
        </p:nvPicPr>
        <p:blipFill>
          <a:blip r:embed="rId5"/>
          <a:stretch>
            <a:fillRect/>
          </a:stretch>
        </p:blipFill>
        <p:spPr>
          <a:xfrm>
            <a:off x="834260" y="1662344"/>
            <a:ext cx="3142936" cy="2607815"/>
          </a:xfrm>
          <a:prstGeom prst="rect">
            <a:avLst/>
          </a:prstGeom>
        </p:spPr>
      </p:pic>
      <p:pic>
        <p:nvPicPr>
          <p:cNvPr id="5" name="Online Media 4">
            <a:hlinkClick r:id="" action="ppaction://media"/>
            <a:extLst>
              <a:ext uri="{FF2B5EF4-FFF2-40B4-BE49-F238E27FC236}">
                <a16:creationId xmlns:a16="http://schemas.microsoft.com/office/drawing/2014/main" id="{BA58B041-C6CD-44DF-AB75-40C7D718148E}"/>
              </a:ext>
            </a:extLst>
          </p:cNvPr>
          <p:cNvPicPr>
            <a:picLocks noRot="1" noChangeAspect="1"/>
          </p:cNvPicPr>
          <p:nvPr>
            <a:videoFile r:link="rId2"/>
          </p:nvPr>
        </p:nvPicPr>
        <p:blipFill>
          <a:blip r:embed="rId6"/>
          <a:stretch>
            <a:fillRect/>
          </a:stretch>
        </p:blipFill>
        <p:spPr>
          <a:xfrm>
            <a:off x="4436375" y="2370337"/>
            <a:ext cx="3311370" cy="2489078"/>
          </a:xfrm>
          <a:prstGeom prst="rect">
            <a:avLst/>
          </a:prstGeom>
        </p:spPr>
      </p:pic>
      <p:pic>
        <p:nvPicPr>
          <p:cNvPr id="6" name="Online Media 5">
            <a:hlinkClick r:id="" action="ppaction://media"/>
            <a:extLst>
              <a:ext uri="{FF2B5EF4-FFF2-40B4-BE49-F238E27FC236}">
                <a16:creationId xmlns:a16="http://schemas.microsoft.com/office/drawing/2014/main" id="{151BB98C-6FE7-43C4-8EB1-FB460839E89A}"/>
              </a:ext>
            </a:extLst>
          </p:cNvPr>
          <p:cNvPicPr>
            <a:picLocks noRot="1" noChangeAspect="1"/>
          </p:cNvPicPr>
          <p:nvPr>
            <a:videoFile r:link="rId3"/>
          </p:nvPr>
        </p:nvPicPr>
        <p:blipFill>
          <a:blip r:embed="rId7"/>
          <a:stretch>
            <a:fillRect/>
          </a:stretch>
        </p:blipFill>
        <p:spPr>
          <a:xfrm>
            <a:off x="8185212" y="3025620"/>
            <a:ext cx="3164648" cy="2489078"/>
          </a:xfrm>
          <a:prstGeom prst="rect">
            <a:avLst/>
          </a:prstGeom>
        </p:spPr>
      </p:pic>
    </p:spTree>
    <p:extLst>
      <p:ext uri="{BB962C8B-B14F-4D97-AF65-F5344CB8AC3E}">
        <p14:creationId xmlns:p14="http://schemas.microsoft.com/office/powerpoint/2010/main" val="272138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A9D54C32-D9C3-4AF8-AEF3-55FABF0EE7AE}"/>
              </a:ext>
            </a:extLst>
          </p:cNvPr>
          <p:cNvPicPr>
            <a:picLocks noChangeAspect="1"/>
          </p:cNvPicPr>
          <p:nvPr/>
        </p:nvPicPr>
        <p:blipFill rotWithShape="1">
          <a:blip r:embed="rId2"/>
          <a:srcRect l="481" r="9740"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4" name="Straight Connector 13">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CB2FFC-F69E-4641-9EB2-7CD37F2FC458}"/>
              </a:ext>
            </a:extLst>
          </p:cNvPr>
          <p:cNvSpPr>
            <a:spLocks noGrp="1"/>
          </p:cNvSpPr>
          <p:nvPr>
            <p:ph type="title"/>
          </p:nvPr>
        </p:nvSpPr>
        <p:spPr>
          <a:xfrm>
            <a:off x="709448" y="1913950"/>
            <a:ext cx="4204137" cy="1342754"/>
          </a:xfrm>
        </p:spPr>
        <p:txBody>
          <a:bodyPr vert="horz" lIns="91440" tIns="45720" rIns="91440" bIns="45720" rtlCol="0" anchor="ctr">
            <a:normAutofit fontScale="90000"/>
          </a:bodyPr>
          <a:lstStyle/>
          <a:p>
            <a:pPr algn="ctr"/>
            <a:r>
              <a:rPr lang="en-US" dirty="0"/>
              <a:t>Most common words in videos titles:</a:t>
            </a:r>
          </a:p>
        </p:txBody>
      </p:sp>
      <p:sp>
        <p:nvSpPr>
          <p:cNvPr id="9" name="Content Placeholder 8">
            <a:extLst>
              <a:ext uri="{FF2B5EF4-FFF2-40B4-BE49-F238E27FC236}">
                <a16:creationId xmlns:a16="http://schemas.microsoft.com/office/drawing/2014/main" id="{299DC3D3-6974-418D-A15C-DB387065CBDB}"/>
              </a:ext>
            </a:extLst>
          </p:cNvPr>
          <p:cNvSpPr>
            <a:spLocks noGrp="1"/>
          </p:cNvSpPr>
          <p:nvPr>
            <p:ph idx="1"/>
          </p:nvPr>
        </p:nvSpPr>
        <p:spPr>
          <a:xfrm>
            <a:off x="525516" y="3417573"/>
            <a:ext cx="4593021" cy="2619839"/>
          </a:xfrm>
        </p:spPr>
        <p:txBody>
          <a:bodyPr vert="horz" lIns="91440" tIns="45720" rIns="91440" bIns="45720" rtlCol="0" anchor="ctr">
            <a:normAutofit/>
          </a:bodyPr>
          <a:lstStyle/>
          <a:p>
            <a:pPr marL="0" indent="0" algn="just">
              <a:buNone/>
            </a:pPr>
            <a:r>
              <a:rPr lang="en-US" sz="1800" dirty="0">
                <a:solidFill>
                  <a:schemeClr val="tx1"/>
                </a:solidFill>
                <a:latin typeface="+mn-lt"/>
                <a:cs typeface="+mn-cs"/>
              </a:rPr>
              <a:t>Street food , der , food and Mexico are the most popular worlds  in video tittles </a:t>
            </a:r>
          </a:p>
        </p:txBody>
      </p:sp>
    </p:spTree>
    <p:extLst>
      <p:ext uri="{BB962C8B-B14F-4D97-AF65-F5344CB8AC3E}">
        <p14:creationId xmlns:p14="http://schemas.microsoft.com/office/powerpoint/2010/main" val="276489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3">
            <a:extLst>
              <a:ext uri="{FF2B5EF4-FFF2-40B4-BE49-F238E27FC236}">
                <a16:creationId xmlns:a16="http://schemas.microsoft.com/office/drawing/2014/main" id="{D21ED4C4-6604-460B-9880-B999309F673A}"/>
              </a:ext>
            </a:extLst>
          </p:cNvPr>
          <p:cNvPicPr>
            <a:picLocks noGrp="1" noChangeAspect="1"/>
          </p:cNvPicPr>
          <p:nvPr>
            <p:ph idx="1"/>
          </p:nvPr>
        </p:nvPicPr>
        <p:blipFill>
          <a:blip r:embed="rId2"/>
          <a:stretch>
            <a:fillRect/>
          </a:stretch>
        </p:blipFill>
        <p:spPr>
          <a:xfrm>
            <a:off x="4038600" y="1548572"/>
            <a:ext cx="7188199" cy="3757467"/>
          </a:xfrm>
          <a:prstGeom prst="rect">
            <a:avLst/>
          </a:prstGeom>
        </p:spPr>
      </p:pic>
      <p:sp>
        <p:nvSpPr>
          <p:cNvPr id="2" name="Title 1">
            <a:extLst>
              <a:ext uri="{FF2B5EF4-FFF2-40B4-BE49-F238E27FC236}">
                <a16:creationId xmlns:a16="http://schemas.microsoft.com/office/drawing/2014/main" id="{B5D9FD1D-974B-4140-BFA6-25827DBB4CA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dirty="0"/>
              <a:t>Key dataset metrics in numbers </a:t>
            </a:r>
          </a:p>
        </p:txBody>
      </p:sp>
      <p:sp>
        <p:nvSpPr>
          <p:cNvPr id="5" name="Rectangle 4">
            <a:extLst>
              <a:ext uri="{FF2B5EF4-FFF2-40B4-BE49-F238E27FC236}">
                <a16:creationId xmlns:a16="http://schemas.microsoft.com/office/drawing/2014/main" id="{0934C6EB-8C4E-4EAC-A76D-98EF2EDB6E4E}"/>
              </a:ext>
            </a:extLst>
          </p:cNvPr>
          <p:cNvSpPr/>
          <p:nvPr/>
        </p:nvSpPr>
        <p:spPr>
          <a:xfrm>
            <a:off x="9879091" y="5206299"/>
            <a:ext cx="1220206" cy="369332"/>
          </a:xfrm>
          <a:prstGeom prst="rect">
            <a:avLst/>
          </a:prstGeom>
        </p:spPr>
        <p:txBody>
          <a:bodyPr wrap="none">
            <a:spAutoFit/>
          </a:bodyPr>
          <a:lstStyle/>
          <a:p>
            <a:pPr algn="r"/>
            <a:r>
              <a:rPr lang="en-US" i="1" dirty="0"/>
              <a:t>In millions</a:t>
            </a:r>
            <a:endParaRPr lang="en-CH" i="1" dirty="0"/>
          </a:p>
        </p:txBody>
      </p:sp>
    </p:spTree>
    <p:extLst>
      <p:ext uri="{BB962C8B-B14F-4D97-AF65-F5344CB8AC3E}">
        <p14:creationId xmlns:p14="http://schemas.microsoft.com/office/powerpoint/2010/main" val="12852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40A46E29-4400-4BC6-903E-C78843DE9063}"/>
              </a:ext>
            </a:extLst>
          </p:cNvPr>
          <p:cNvPicPr>
            <a:picLocks noChangeAspect="1"/>
          </p:cNvPicPr>
          <p:nvPr/>
        </p:nvPicPr>
        <p:blipFill>
          <a:blip r:embed="rId3"/>
          <a:stretch>
            <a:fillRect/>
          </a:stretch>
        </p:blipFill>
        <p:spPr>
          <a:xfrm>
            <a:off x="4650908" y="108448"/>
            <a:ext cx="7402547" cy="6556663"/>
          </a:xfrm>
          <a:prstGeom prst="rect">
            <a:avLst/>
          </a:prstGeom>
        </p:spPr>
      </p:pic>
      <p:sp>
        <p:nvSpPr>
          <p:cNvPr id="2" name="Title 1">
            <a:extLst>
              <a:ext uri="{FF2B5EF4-FFF2-40B4-BE49-F238E27FC236}">
                <a16:creationId xmlns:a16="http://schemas.microsoft.com/office/drawing/2014/main" id="{7903137A-6861-4892-BB1B-039A98B80CA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a:t>US</a:t>
            </a:r>
            <a:r>
              <a:rPr lang="en-US" sz="2800" kern="1200">
                <a:solidFill>
                  <a:schemeClr val="bg1"/>
                </a:solidFill>
                <a:latin typeface="+mj-lt"/>
                <a:ea typeface="+mj-ea"/>
                <a:cs typeface="+mj-cs"/>
              </a:rPr>
              <a:t> </a:t>
            </a:r>
            <a:r>
              <a:rPr lang="en-US"/>
              <a:t>Top</a:t>
            </a:r>
            <a:r>
              <a:rPr lang="en-US" sz="2800" kern="1200">
                <a:solidFill>
                  <a:schemeClr val="bg1"/>
                </a:solidFill>
                <a:latin typeface="+mj-lt"/>
                <a:ea typeface="+mj-ea"/>
                <a:cs typeface="+mj-cs"/>
              </a:rPr>
              <a:t> </a:t>
            </a:r>
            <a:r>
              <a:rPr lang="en-US"/>
              <a:t>Videos</a:t>
            </a:r>
            <a:r>
              <a:rPr lang="en-US" sz="2800" kern="1200">
                <a:solidFill>
                  <a:schemeClr val="bg1"/>
                </a:solidFill>
                <a:latin typeface="+mj-lt"/>
                <a:ea typeface="+mj-ea"/>
                <a:cs typeface="+mj-cs"/>
              </a:rPr>
              <a:t> </a:t>
            </a:r>
            <a:endParaRPr lang="en-US" sz="2800" kern="1200" dirty="0">
              <a:solidFill>
                <a:schemeClr val="bg1"/>
              </a:solidFill>
              <a:latin typeface="+mj-lt"/>
              <a:ea typeface="+mj-ea"/>
              <a:cs typeface="+mj-cs"/>
            </a:endParaRPr>
          </a:p>
        </p:txBody>
      </p:sp>
      <p:sp>
        <p:nvSpPr>
          <p:cNvPr id="9" name="Content Placeholder 8">
            <a:extLst>
              <a:ext uri="{FF2B5EF4-FFF2-40B4-BE49-F238E27FC236}">
                <a16:creationId xmlns:a16="http://schemas.microsoft.com/office/drawing/2014/main" id="{8A4E5CFE-65C0-4644-A3F1-724109C3AEAC}"/>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lgn="just">
              <a:buNone/>
            </a:pPr>
            <a:r>
              <a:rPr lang="en-US" sz="2000">
                <a:solidFill>
                  <a:schemeClr val="tx1"/>
                </a:solidFill>
              </a:rPr>
              <a:t>The tenth video in likes has almost 1/4rth of videos compared to the most liked video for all countries, with the exception of the US there the diff in likes among the first 10 videos is not that big. Actually the tenth most liked video for the US has just half of the likes compared to the most liked one. </a:t>
            </a:r>
          </a:p>
          <a:p>
            <a:pPr algn="just"/>
            <a:endParaRPr lang="en-US" sz="2000" dirty="0">
              <a:solidFill>
                <a:schemeClr val="tx1"/>
              </a:solidFill>
              <a:latin typeface="+mn-lt"/>
              <a:cs typeface="+mn-cs"/>
            </a:endParaRPr>
          </a:p>
        </p:txBody>
      </p:sp>
    </p:spTree>
    <p:extLst>
      <p:ext uri="{BB962C8B-B14F-4D97-AF65-F5344CB8AC3E}">
        <p14:creationId xmlns:p14="http://schemas.microsoft.com/office/powerpoint/2010/main" val="342485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7A66B-A6E1-4809-885B-CC013C8B54F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GB</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A4E8BE57-C3DD-4D06-87EC-84940187E234}"/>
              </a:ext>
            </a:extLst>
          </p:cNvPr>
          <p:cNvSpPr>
            <a:spLocks noGrp="1"/>
          </p:cNvSpPr>
          <p:nvPr>
            <p:ph idx="1"/>
          </p:nvPr>
        </p:nvSpPr>
        <p:spPr>
          <a:xfrm>
            <a:off x="643468" y="3808520"/>
            <a:ext cx="3363974" cy="2245146"/>
          </a:xfrm>
        </p:spPr>
        <p:txBody>
          <a:bodyPr vert="horz" lIns="91440" tIns="45720" rIns="91440" bIns="45720" rtlCol="0">
            <a:normAutofit/>
          </a:bodyPr>
          <a:lstStyle/>
          <a:p>
            <a:pPr marL="0" indent="0" algn="just">
              <a:buNone/>
            </a:pPr>
            <a:r>
              <a:rPr lang="en-US" sz="2000" dirty="0">
                <a:solidFill>
                  <a:schemeClr val="tx1"/>
                </a:solidFill>
              </a:rPr>
              <a:t>GB is the country with most likes, the most liked video has reached 120 mil likes, the second country in likes is the US, the most liked video only has 25 mil likes.</a:t>
            </a:r>
          </a:p>
          <a:p>
            <a:pPr algn="just"/>
            <a:endParaRPr lang="en-US" sz="2000" dirty="0">
              <a:solidFill>
                <a:schemeClr val="tx1"/>
              </a:solidFill>
              <a:latin typeface="+mn-lt"/>
              <a:cs typeface="+mn-cs"/>
            </a:endParaRPr>
          </a:p>
        </p:txBody>
      </p:sp>
      <p:pic>
        <p:nvPicPr>
          <p:cNvPr id="3" name="Picture 2">
            <a:extLst>
              <a:ext uri="{FF2B5EF4-FFF2-40B4-BE49-F238E27FC236}">
                <a16:creationId xmlns:a16="http://schemas.microsoft.com/office/drawing/2014/main" id="{99C0C182-71CE-45FD-B7B0-D2A82A19F0A7}"/>
              </a:ext>
            </a:extLst>
          </p:cNvPr>
          <p:cNvPicPr>
            <a:picLocks noChangeAspect="1"/>
          </p:cNvPicPr>
          <p:nvPr/>
        </p:nvPicPr>
        <p:blipFill>
          <a:blip r:embed="rId3"/>
          <a:stretch>
            <a:fillRect/>
          </a:stretch>
        </p:blipFill>
        <p:spPr>
          <a:xfrm>
            <a:off x="4650907" y="133164"/>
            <a:ext cx="7369457" cy="6724835"/>
          </a:xfrm>
          <a:prstGeom prst="rect">
            <a:avLst/>
          </a:prstGeom>
        </p:spPr>
      </p:pic>
    </p:spTree>
    <p:extLst>
      <p:ext uri="{BB962C8B-B14F-4D97-AF65-F5344CB8AC3E}">
        <p14:creationId xmlns:p14="http://schemas.microsoft.com/office/powerpoint/2010/main" val="359854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F4137-DBC3-4C89-9D1D-FAD9C220FDC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FR</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pic>
        <p:nvPicPr>
          <p:cNvPr id="3" name="Content Placeholder 2">
            <a:extLst>
              <a:ext uri="{FF2B5EF4-FFF2-40B4-BE49-F238E27FC236}">
                <a16:creationId xmlns:a16="http://schemas.microsoft.com/office/drawing/2014/main" id="{9549D668-3DA9-46CC-A600-EA22AE425B36}"/>
              </a:ext>
            </a:extLst>
          </p:cNvPr>
          <p:cNvPicPr>
            <a:picLocks noGrp="1" noChangeAspect="1"/>
          </p:cNvPicPr>
          <p:nvPr>
            <p:ph idx="1"/>
          </p:nvPr>
        </p:nvPicPr>
        <p:blipFill>
          <a:blip r:embed="rId3"/>
          <a:stretch>
            <a:fillRect/>
          </a:stretch>
        </p:blipFill>
        <p:spPr>
          <a:xfrm>
            <a:off x="345733" y="4209808"/>
            <a:ext cx="3959441" cy="2502720"/>
          </a:xfrm>
          <a:prstGeom prst="rect">
            <a:avLst/>
          </a:prstGeom>
        </p:spPr>
      </p:pic>
      <p:sp>
        <p:nvSpPr>
          <p:cNvPr id="4" name="TextBox 3">
            <a:extLst>
              <a:ext uri="{FF2B5EF4-FFF2-40B4-BE49-F238E27FC236}">
                <a16:creationId xmlns:a16="http://schemas.microsoft.com/office/drawing/2014/main" id="{043174F3-B8DC-4F56-ABB7-9EB379B0DBA3}"/>
              </a:ext>
            </a:extLst>
          </p:cNvPr>
          <p:cNvSpPr txBox="1"/>
          <p:nvPr/>
        </p:nvSpPr>
        <p:spPr>
          <a:xfrm>
            <a:off x="345732" y="3194145"/>
            <a:ext cx="3959441" cy="1015663"/>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Likes</a:t>
            </a:r>
            <a:r>
              <a:rPr lang="en-US" dirty="0"/>
              <a:t> for FR are </a:t>
            </a:r>
            <a:r>
              <a:rPr lang="en-US" sz="2000" dirty="0">
                <a:latin typeface="Segoe UI Semilight" panose="020B0402040204020203" pitchFamily="34" charset="0"/>
                <a:cs typeface="Segoe UI Semilight" panose="020B0402040204020203" pitchFamily="34" charset="0"/>
              </a:rPr>
              <a:t>significantly</a:t>
            </a:r>
            <a:r>
              <a:rPr lang="en-US" dirty="0"/>
              <a:t> </a:t>
            </a:r>
            <a:r>
              <a:rPr lang="en-US" sz="2000" dirty="0">
                <a:latin typeface="Segoe UI Semilight" panose="020B0402040204020203" pitchFamily="34" charset="0"/>
                <a:cs typeface="Segoe UI Semilight" panose="020B0402040204020203" pitchFamily="34" charset="0"/>
              </a:rPr>
              <a:t>higher</a:t>
            </a:r>
            <a:r>
              <a:rPr lang="en-US" dirty="0"/>
              <a:t> </a:t>
            </a:r>
            <a:r>
              <a:rPr lang="en-US" sz="2000" dirty="0">
                <a:latin typeface="Segoe UI Semilight" panose="020B0402040204020203" pitchFamily="34" charset="0"/>
                <a:cs typeface="Segoe UI Semilight" panose="020B0402040204020203" pitchFamily="34" charset="0"/>
              </a:rPr>
              <a:t>for</a:t>
            </a:r>
            <a:r>
              <a:rPr lang="en-US" dirty="0"/>
              <a:t> </a:t>
            </a:r>
            <a:r>
              <a:rPr lang="en-US" sz="2000" dirty="0">
                <a:latin typeface="Segoe UI Semilight" panose="020B0402040204020203" pitchFamily="34" charset="0"/>
                <a:cs typeface="Segoe UI Semilight" panose="020B0402040204020203" pitchFamily="34" charset="0"/>
              </a:rPr>
              <a:t>videos</a:t>
            </a:r>
            <a:r>
              <a:rPr lang="en-US" dirty="0"/>
              <a:t> </a:t>
            </a:r>
            <a:r>
              <a:rPr lang="en-US" sz="2000" dirty="0">
                <a:latin typeface="Segoe UI Semilight" panose="020B0402040204020203" pitchFamily="34" charset="0"/>
                <a:cs typeface="Segoe UI Semilight" panose="020B0402040204020203" pitchFamily="34" charset="0"/>
              </a:rPr>
              <a:t>published</a:t>
            </a:r>
            <a:r>
              <a:rPr lang="en-US" dirty="0"/>
              <a:t> in </a:t>
            </a:r>
            <a:r>
              <a:rPr lang="en-US" sz="2000" dirty="0">
                <a:latin typeface="Segoe UI Semilight" panose="020B0402040204020203" pitchFamily="34" charset="0"/>
                <a:cs typeface="Segoe UI Semilight" panose="020B0402040204020203" pitchFamily="34" charset="0"/>
              </a:rPr>
              <a:t>evening</a:t>
            </a:r>
            <a:r>
              <a:rPr lang="en-US" dirty="0"/>
              <a:t> </a:t>
            </a:r>
            <a:r>
              <a:rPr lang="en-US" sz="2000" dirty="0">
                <a:latin typeface="Segoe UI Semilight" panose="020B0402040204020203" pitchFamily="34" charset="0"/>
                <a:cs typeface="Segoe UI Semilight" panose="020B0402040204020203" pitchFamily="34" charset="0"/>
              </a:rPr>
              <a:t>hours</a:t>
            </a:r>
            <a:endParaRPr lang="en-CH" sz="2000" dirty="0">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9312BBB7-7F52-4A30-BFA8-DEBCD01C17DB}"/>
              </a:ext>
            </a:extLst>
          </p:cNvPr>
          <p:cNvPicPr>
            <a:picLocks noChangeAspect="1"/>
          </p:cNvPicPr>
          <p:nvPr/>
        </p:nvPicPr>
        <p:blipFill>
          <a:blip r:embed="rId4"/>
          <a:stretch>
            <a:fillRect/>
          </a:stretch>
        </p:blipFill>
        <p:spPr>
          <a:xfrm>
            <a:off x="4650905" y="145472"/>
            <a:ext cx="7455566" cy="6858000"/>
          </a:xfrm>
          <a:prstGeom prst="rect">
            <a:avLst/>
          </a:prstGeom>
        </p:spPr>
      </p:pic>
    </p:spTree>
    <p:extLst>
      <p:ext uri="{BB962C8B-B14F-4D97-AF65-F5344CB8AC3E}">
        <p14:creationId xmlns:p14="http://schemas.microsoft.com/office/powerpoint/2010/main" val="372563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573CD-4E76-4AF6-BBE9-12107D16399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DE Top Videos</a:t>
            </a:r>
          </a:p>
        </p:txBody>
      </p:sp>
      <p:sp>
        <p:nvSpPr>
          <p:cNvPr id="30" name="Content Placeholder 8">
            <a:extLst>
              <a:ext uri="{FF2B5EF4-FFF2-40B4-BE49-F238E27FC236}">
                <a16:creationId xmlns:a16="http://schemas.microsoft.com/office/drawing/2014/main" id="{FDFC9298-8C74-4F5D-8A96-0B2DD91B333B}"/>
              </a:ext>
            </a:extLst>
          </p:cNvPr>
          <p:cNvSpPr>
            <a:spLocks noGrp="1"/>
          </p:cNvSpPr>
          <p:nvPr>
            <p:ph idx="1"/>
          </p:nvPr>
        </p:nvSpPr>
        <p:spPr>
          <a:xfrm>
            <a:off x="643468" y="4190260"/>
            <a:ext cx="3363974" cy="1863406"/>
          </a:xfrm>
        </p:spPr>
        <p:txBody>
          <a:bodyPr vert="horz" lIns="91440" tIns="45720" rIns="91440" bIns="45720" rtlCol="0">
            <a:normAutofit/>
          </a:bodyPr>
          <a:lstStyle/>
          <a:p>
            <a:pPr marL="0" indent="0" algn="just">
              <a:buNone/>
            </a:pPr>
            <a:r>
              <a:rPr lang="en-US" sz="2000" dirty="0">
                <a:solidFill>
                  <a:schemeClr val="tx1"/>
                </a:solidFill>
              </a:rPr>
              <a:t>For CA and actually for all countries there is one prominent disliked video and for the rest 9 videos the number of dislikes is close to 0mil.</a:t>
            </a:r>
            <a:endParaRPr lang="en-US" sz="2000" dirty="0">
              <a:solidFill>
                <a:schemeClr val="bg1"/>
              </a:solidFill>
            </a:endParaRPr>
          </a:p>
          <a:p>
            <a:pPr algn="just"/>
            <a:endParaRPr lang="en-US" sz="2000" dirty="0">
              <a:solidFill>
                <a:schemeClr val="bg1"/>
              </a:solidFill>
              <a:latin typeface="+mn-lt"/>
              <a:cs typeface="+mn-cs"/>
            </a:endParaRPr>
          </a:p>
        </p:txBody>
      </p:sp>
      <p:pic>
        <p:nvPicPr>
          <p:cNvPr id="4" name="Picture 3">
            <a:extLst>
              <a:ext uri="{FF2B5EF4-FFF2-40B4-BE49-F238E27FC236}">
                <a16:creationId xmlns:a16="http://schemas.microsoft.com/office/drawing/2014/main" id="{E9E7E5D2-6822-477E-B945-32B5F7533EA8}"/>
              </a:ext>
            </a:extLst>
          </p:cNvPr>
          <p:cNvPicPr>
            <a:picLocks noChangeAspect="1"/>
          </p:cNvPicPr>
          <p:nvPr/>
        </p:nvPicPr>
        <p:blipFill>
          <a:blip r:embed="rId2"/>
          <a:stretch>
            <a:fillRect/>
          </a:stretch>
        </p:blipFill>
        <p:spPr>
          <a:xfrm>
            <a:off x="4650908" y="0"/>
            <a:ext cx="7404968" cy="6720397"/>
          </a:xfrm>
          <a:prstGeom prst="rect">
            <a:avLst/>
          </a:prstGeom>
        </p:spPr>
      </p:pic>
    </p:spTree>
    <p:extLst>
      <p:ext uri="{BB962C8B-B14F-4D97-AF65-F5344CB8AC3E}">
        <p14:creationId xmlns:p14="http://schemas.microsoft.com/office/powerpoint/2010/main" val="79827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C7AAF-19D4-47AF-978E-4D0E1EFBF09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CA</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pic>
        <p:nvPicPr>
          <p:cNvPr id="3" name="Content Placeholder 2">
            <a:extLst>
              <a:ext uri="{FF2B5EF4-FFF2-40B4-BE49-F238E27FC236}">
                <a16:creationId xmlns:a16="http://schemas.microsoft.com/office/drawing/2014/main" id="{CE07C69B-EC14-4E31-A629-B863DDF821BA}"/>
              </a:ext>
            </a:extLst>
          </p:cNvPr>
          <p:cNvPicPr>
            <a:picLocks noGrp="1" noChangeAspect="1"/>
          </p:cNvPicPr>
          <p:nvPr>
            <p:ph idx="1"/>
          </p:nvPr>
        </p:nvPicPr>
        <p:blipFill>
          <a:blip r:embed="rId3"/>
          <a:stretch>
            <a:fillRect/>
          </a:stretch>
        </p:blipFill>
        <p:spPr>
          <a:xfrm>
            <a:off x="642938" y="3497801"/>
            <a:ext cx="3363912" cy="2938509"/>
          </a:xfrm>
          <a:prstGeom prst="rect">
            <a:avLst/>
          </a:prstGeom>
        </p:spPr>
      </p:pic>
      <p:sp>
        <p:nvSpPr>
          <p:cNvPr id="5" name="TextBox 4">
            <a:extLst>
              <a:ext uri="{FF2B5EF4-FFF2-40B4-BE49-F238E27FC236}">
                <a16:creationId xmlns:a16="http://schemas.microsoft.com/office/drawing/2014/main" id="{23B6C236-CEC6-4313-9DF8-CABEB5A9DE26}"/>
              </a:ext>
            </a:extLst>
          </p:cNvPr>
          <p:cNvSpPr txBox="1"/>
          <p:nvPr/>
        </p:nvSpPr>
        <p:spPr>
          <a:xfrm>
            <a:off x="563040" y="2721114"/>
            <a:ext cx="3653853" cy="707886"/>
          </a:xfrm>
          <a:prstGeom prst="rect">
            <a:avLst/>
          </a:prstGeom>
          <a:noFill/>
        </p:spPr>
        <p:txBody>
          <a:bodyPr wrap="square" rtlCol="0">
            <a:spAutoFit/>
          </a:bodyPr>
          <a:lstStyle/>
          <a:p>
            <a:pPr algn="just"/>
            <a:r>
              <a:rPr lang="en-US" sz="2000" dirty="0">
                <a:latin typeface="Segoe UI Semilight" panose="020B0402040204020203" pitchFamily="34" charset="0"/>
                <a:cs typeface="Segoe UI Semilight" panose="020B0402040204020203" pitchFamily="34" charset="0"/>
              </a:rPr>
              <a:t>Canada is the country with the lower dislikes to views ratio </a:t>
            </a:r>
            <a:endParaRPr lang="en-CH" sz="2000" dirty="0">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7BFB8849-0662-4D90-8D05-D5332C78FAAA}"/>
              </a:ext>
            </a:extLst>
          </p:cNvPr>
          <p:cNvPicPr>
            <a:picLocks noChangeAspect="1"/>
          </p:cNvPicPr>
          <p:nvPr/>
        </p:nvPicPr>
        <p:blipFill>
          <a:blip r:embed="rId4"/>
          <a:stretch>
            <a:fillRect/>
          </a:stretch>
        </p:blipFill>
        <p:spPr>
          <a:xfrm>
            <a:off x="4649787" y="0"/>
            <a:ext cx="7403625" cy="6858000"/>
          </a:xfrm>
          <a:prstGeom prst="rect">
            <a:avLst/>
          </a:prstGeom>
        </p:spPr>
      </p:pic>
    </p:spTree>
    <p:extLst>
      <p:ext uri="{BB962C8B-B14F-4D97-AF65-F5344CB8AC3E}">
        <p14:creationId xmlns:p14="http://schemas.microsoft.com/office/powerpoint/2010/main" val="4025952490"/>
      </p:ext>
    </p:extLst>
  </p:cSld>
  <p:clrMapOvr>
    <a:masterClrMapping/>
  </p:clrMapOvr>
</p:sld>
</file>

<file path=ppt/theme/theme1.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2327</TotalTime>
  <Words>568</Words>
  <Application>Microsoft Office PowerPoint</Application>
  <PresentationFormat>Widescreen</PresentationFormat>
  <Paragraphs>45</Paragraphs>
  <Slides>15</Slides>
  <Notes>5</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Segoe UI Semilight</vt:lpstr>
      <vt:lpstr>QuickStarter Theme</vt:lpstr>
      <vt:lpstr>  Data Story</vt:lpstr>
      <vt:lpstr>Most popular videos in views </vt:lpstr>
      <vt:lpstr>Most common words in videos titles:</vt:lpstr>
      <vt:lpstr>Key dataset metrics in numbers </vt:lpstr>
      <vt:lpstr>US Top Videos </vt:lpstr>
      <vt:lpstr>GB Top Videos</vt:lpstr>
      <vt:lpstr>FR Top Videos</vt:lpstr>
      <vt:lpstr>DE Top Videos</vt:lpstr>
      <vt:lpstr>CA Top Videos</vt:lpstr>
      <vt:lpstr>Likes Per Category</vt:lpstr>
      <vt:lpstr>Analysis per category and Country </vt:lpstr>
      <vt:lpstr> Engagement ratios per category </vt:lpstr>
      <vt:lpstr>How many likes, dislikes, views and comments get different countries?</vt:lpstr>
      <vt:lpstr>United Kingdom has the most long trended Youtube videos (The greater the number of appearances indicate the long-last the video trend is)</vt:lpstr>
      <vt:lpstr>How are likes trending per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45</cp:revision>
  <dcterms:created xsi:type="dcterms:W3CDTF">2018-04-25T20:29:10Z</dcterms:created>
  <dcterms:modified xsi:type="dcterms:W3CDTF">2018-05-03T09:42:08Z</dcterms:modified>
</cp:coreProperties>
</file>