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81" r:id="rId3"/>
    <p:sldId id="259" r:id="rId4"/>
    <p:sldId id="260" r:id="rId5"/>
    <p:sldId id="256" r:id="rId6"/>
    <p:sldId id="267" r:id="rId7"/>
    <p:sldId id="270" r:id="rId8"/>
    <p:sldId id="268" r:id="rId9"/>
    <p:sldId id="28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4807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601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88283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4068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Youtube_logo.jpg" TargetMode="External"/><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YouTub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notebooks/Desktop/Git/Springboard/Capstone_Project/Capstone%20Project.ipynb?#Merging-the-data-se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localhost:8888/notebooks/Desktop/Git/Springboard/Capstone_Project/Capstone%20Project.ipynb?#Data-Cleaning" TargetMode="External"/><Relationship Id="rId4" Type="http://schemas.openxmlformats.org/officeDocument/2006/relationships/hyperlink" Target="http://localhost:8888/notebooks/Desktop/Git/Springboard/Capstone_Project/Capstone%20Project.ipynb?#Format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01132C0-885B-4016-934A-B107487964C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Trending YouTube Videos</a:t>
            </a:r>
            <a:endParaRPr lang="en-US" sz="5800" kern="1200" dirty="0">
              <a:solidFill>
                <a:schemeClr val="tx1"/>
              </a:solidFill>
              <a:latin typeface="+mj-lt"/>
              <a:ea typeface="+mj-ea"/>
              <a:cs typeface="+mj-cs"/>
            </a:endParaRPr>
          </a:p>
        </p:txBody>
      </p:sp>
    </p:spTree>
    <p:extLst>
      <p:ext uri="{BB962C8B-B14F-4D97-AF65-F5344CB8AC3E}">
        <p14:creationId xmlns:p14="http://schemas.microsoft.com/office/powerpoint/2010/main" val="2832369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sp>
        <p:nvSpPr>
          <p:cNvPr id="3" name="Content Placeholder 2"/>
          <p:cNvSpPr>
            <a:spLocks noGrp="1"/>
          </p:cNvSpPr>
          <p:nvPr>
            <p:ph type="body"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35447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FF54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5" name="Rectangle 14">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Deutsch: altes Youtub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3225330"/>
            <a:ext cx="1905004" cy="408215"/>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a:solidFill>
                  <a:srgbClr val="FFFFFF"/>
                </a:solidFill>
              </a:rPr>
              <a:t>Company history</a:t>
            </a:r>
          </a:p>
        </p:txBody>
      </p:sp>
      <p:sp>
        <p:nvSpPr>
          <p:cNvPr id="3" name="Content Placeholder 2"/>
          <p:cNvSpPr>
            <a:spLocks noGrp="1"/>
          </p:cNvSpPr>
          <p:nvPr>
            <p:ph idx="1"/>
          </p:nvPr>
        </p:nvSpPr>
        <p:spPr>
          <a:xfrm>
            <a:off x="7658103" y="795548"/>
            <a:ext cx="3759198" cy="5275603"/>
          </a:xfrm>
        </p:spPr>
        <p:txBody>
          <a:bodyPr anchor="ctr">
            <a:normAutofit lnSpcReduction="10000"/>
          </a:bodyPr>
          <a:lstStyle/>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Feb 14, 2005</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Place 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Mateo,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Headquarters: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Bruno,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CEO: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Susan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Wojcicki</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 (2014)</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Steve Chen, Chad Hurley, Jawed Karim, Eric Skaggs, Martin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Pauer</a:t>
            </a:r>
            <a:endParaRPr lang="en-US" sz="20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Jawed Karim, Steve Chen, Chad Hurley</a:t>
            </a:r>
          </a:p>
          <a:p>
            <a:pPr algn="just"/>
            <a:endParaRPr sz="2000" dirty="0"/>
          </a:p>
        </p:txBody>
      </p:sp>
      <p:sp>
        <p:nvSpPr>
          <p:cNvPr id="5" name="Footer PlaceHolder 3"/>
          <p:cNvSpPr>
            <a:spLocks noGrp="1"/>
          </p:cNvSpPr>
          <p:nvPr>
            <p:ph type="ftr" sz="quarter" idx="11"/>
          </p:nvPr>
        </p:nvSpPr>
        <p:spPr>
          <a:xfrm>
            <a:off x="462058" y="6407779"/>
            <a:ext cx="6675120" cy="365125"/>
          </a:xfrm>
        </p:spPr>
        <p:txBody>
          <a:bodyPr>
            <a:normAutofit/>
          </a:bodyPr>
          <a:lstStyle/>
          <a:p>
            <a:pPr algn="l">
              <a:spcAft>
                <a:spcPts val="600"/>
              </a:spcAft>
            </a:pPr>
            <a:r>
              <a:rPr lang="en-US" sz="1050">
                <a:solidFill>
                  <a:schemeClr val="tx1">
                    <a:lumMod val="75000"/>
                    <a:lumOff val="25000"/>
                  </a:schemeClr>
                </a:solidFill>
                <a:hlinkClick r:id="rId3"/>
              </a:rPr>
              <a:t>Photo</a:t>
            </a:r>
            <a:r>
              <a:rPr lang="en-US" sz="1050">
                <a:solidFill>
                  <a:schemeClr val="tx1">
                    <a:lumMod val="75000"/>
                    <a:lumOff val="25000"/>
                  </a:schemeClr>
                </a:solidFill>
              </a:rPr>
              <a:t> by Unknown / Public domain</a:t>
            </a:r>
          </a:p>
        </p:txBody>
      </p:sp>
    </p:spTree>
    <p:extLst>
      <p:ext uri="{BB962C8B-B14F-4D97-AF65-F5344CB8AC3E}">
        <p14:creationId xmlns:p14="http://schemas.microsoft.com/office/powerpoint/2010/main" val="198852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Key Facts </a:t>
            </a:r>
          </a:p>
        </p:txBody>
      </p:sp>
      <p:sp>
        <p:nvSpPr>
          <p:cNvPr id="21" name="Content Placeholder 2"/>
          <p:cNvSpPr txBox="1">
            <a:spLocks/>
          </p:cNvSpPr>
          <p:nvPr/>
        </p:nvSpPr>
        <p:spPr>
          <a:xfrm>
            <a:off x="850250" y="1676400"/>
            <a:ext cx="10515600" cy="4200398"/>
          </a:xfrm>
          <a:prstGeom prst="rect">
            <a:avLst/>
          </a:prstGeom>
          <a:ln w="57150">
            <a:noFill/>
          </a:ln>
        </p:spPr>
        <p:txBody>
          <a:bodyPr vert="horz" lIns="91440" tIns="45720" rIns="91440" bIns="45720" numCol="1" rtlCol="0" anchor="t">
            <a:normAutofit/>
          </a:bodyPr>
          <a:lstStyle/>
          <a:p>
            <a:pPr algn="just"/>
            <a:r>
              <a:rPr lang="en-US" sz="1400" dirty="0">
                <a:latin typeface="Segoe UI Semilight" panose="020B0402040204020203" pitchFamily="34" charset="0"/>
                <a:cs typeface="Segoe UI Semilight" panose="020B0402040204020203" pitchFamily="34" charset="0"/>
              </a:rPr>
              <a:t>YouTube is an American video-sharing website headquartered in San Bruno, California. The service was created by three former PayPal employees. Google bought the site in November 2006 for US$1.65 billion. YouTube now operates as one of Google's subsidiaries. </a:t>
            </a:r>
          </a:p>
          <a:p>
            <a:pPr algn="just"/>
            <a:endParaRPr lang="en-US" sz="1400" dirty="0">
              <a:latin typeface="Segoe UI Semilight" panose="020B0402040204020203" pitchFamily="34" charset="0"/>
              <a:cs typeface="Segoe UI Semilight" panose="020B0402040204020203" pitchFamily="34" charset="0"/>
            </a:endParaRPr>
          </a:p>
          <a:p>
            <a:pPr algn="just"/>
            <a:r>
              <a:rPr lang="en-US" sz="1400" dirty="0">
                <a:latin typeface="Segoe UI Semilight" panose="020B0402040204020203" pitchFamily="34" charset="0"/>
                <a:cs typeface="Segoe UI Semilight" panose="020B0402040204020203" pitchFamily="34" charset="0"/>
              </a:rPr>
              <a:t>YouTube allows users to upload, view, rate, share, add to favorites, report, comment on videos, and subscribe to other users. It offers a wide variety of user-generated and corporate media videos. Available content includes video clips, TV show clips, music videos, short and documentary films, audio recordings, movie trailers, live streams, and other content such as video blogging, short original videos, and educational videos. </a:t>
            </a:r>
          </a:p>
          <a:p>
            <a:pPr algn="just"/>
            <a:endParaRPr lang="en-US" sz="1400" dirty="0">
              <a:latin typeface="Segoe UI Semilight" panose="020B0402040204020203" pitchFamily="34" charset="0"/>
              <a:cs typeface="Segoe UI Semilight" panose="020B0402040204020203" pitchFamily="34" charset="0"/>
            </a:endParaRPr>
          </a:p>
          <a:p>
            <a:pPr algn="just"/>
            <a:r>
              <a:rPr lang="en-US" sz="1400" dirty="0">
                <a:latin typeface="Segoe UI Semilight" panose="020B0402040204020203" pitchFamily="34" charset="0"/>
                <a:cs typeface="Segoe UI Semilight" panose="020B0402040204020203" pitchFamily="34" charset="0"/>
              </a:rPr>
              <a:t>Most of the content on YouTube is uploaded by individuals, but media corporations including CBS, the BBC, Vevo, and Hulu offer some of their material via YouTube as part of the YouTube partnership program. Unregistered users can only watch videos on the site, while registered users are permitted to upload an unlimited number of videos and add comments to videos.</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4" name="Straight Arrow Connector 191">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052" name="Picture 4" descr="Image result for trending youtube">
            <a:extLst>
              <a:ext uri="{FF2B5EF4-FFF2-40B4-BE49-F238E27FC236}">
                <a16:creationId xmlns:a16="http://schemas.microsoft.com/office/drawing/2014/main" id="{CF96B772-3137-4A3C-8BBA-552D95415E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52" r="29767"/>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5B6180-C42C-41FC-8436-5AC6FC7CC0FE}"/>
              </a:ext>
            </a:extLst>
          </p:cNvPr>
          <p:cNvSpPr>
            <a:spLocks noGrp="1"/>
          </p:cNvSpPr>
          <p:nvPr>
            <p:ph type="title"/>
          </p:nvPr>
        </p:nvSpPr>
        <p:spPr>
          <a:xfrm>
            <a:off x="758735" y="169817"/>
            <a:ext cx="5120114" cy="1692794"/>
          </a:xfrm>
        </p:spPr>
        <p:txBody>
          <a:bodyPr vert="horz" lIns="91440" tIns="45720" rIns="91440" bIns="45720" rtlCol="0" anchor="ctr">
            <a:normAutofit/>
          </a:bodyPr>
          <a:lstStyle/>
          <a:p>
            <a:r>
              <a:rPr lang="en-US" sz="4000" dirty="0"/>
              <a:t>Key Facts </a:t>
            </a:r>
          </a:p>
        </p:txBody>
      </p:sp>
      <p:sp>
        <p:nvSpPr>
          <p:cNvPr id="3" name="Content Placeholder 2">
            <a:extLst>
              <a:ext uri="{FF2B5EF4-FFF2-40B4-BE49-F238E27FC236}">
                <a16:creationId xmlns:a16="http://schemas.microsoft.com/office/drawing/2014/main" id="{A7A1098A-FC58-46CB-85FF-DF43D85CB4EF}"/>
              </a:ext>
            </a:extLst>
          </p:cNvPr>
          <p:cNvSpPr>
            <a:spLocks noGrp="1"/>
          </p:cNvSpPr>
          <p:nvPr>
            <p:ph idx="1"/>
          </p:nvPr>
        </p:nvSpPr>
        <p:spPr>
          <a:xfrm>
            <a:off x="689340" y="1739455"/>
            <a:ext cx="5189509" cy="4004844"/>
          </a:xfrm>
          <a:solidFill>
            <a:schemeClr val="bg1"/>
          </a:solidFill>
        </p:spPr>
        <p:txBody>
          <a:bodyPr vert="horz" lIns="91440" tIns="45720" rIns="91440" bIns="45720" rtlCol="0">
            <a:normAutofit/>
          </a:bodyPr>
          <a:lstStyle/>
          <a:p>
            <a:pPr marL="0" algn="just"/>
            <a:r>
              <a:rPr lang="en-US" dirty="0">
                <a:solidFill>
                  <a:schemeClr val="tx1"/>
                </a:solidFill>
              </a:rPr>
              <a:t>Although the most viewed videos were initially viral videos the most viewed videos were increasingly related to music videos. In fact, since recently every video that has reached the top of the "most viewed YouTube videos" list has been a music video. Although the most viewed videos are no longer listed on the site, reaching the top of the list is still considered a tremendous feat. YouTube maintains a list of the top trending videos on the platform. </a:t>
            </a:r>
          </a:p>
          <a:p>
            <a:pPr marL="0" algn="just"/>
            <a:r>
              <a:rPr lang="en-US" dirty="0">
                <a:solidFill>
                  <a:schemeClr val="tx1"/>
                </a:solidFill>
              </a:rPr>
              <a:t>According to Variety magazine, “To determine the year’s top-trending videos, YouTube uses a combination of factors including measuring users interactions (number of views, shares, comments and likes). Note that they’re not the most-viewed videos overall for the calendar year”. Top performers on the YouTube trending list are music videos (such as the famously virile “</a:t>
            </a:r>
            <a:r>
              <a:rPr lang="en-US" dirty="0" err="1">
                <a:solidFill>
                  <a:schemeClr val="tx1"/>
                </a:solidFill>
              </a:rPr>
              <a:t>Gangam</a:t>
            </a:r>
            <a:r>
              <a:rPr lang="en-US" dirty="0">
                <a:solidFill>
                  <a:schemeClr val="tx1"/>
                </a:solidFill>
              </a:rPr>
              <a:t> Style”), celebrity and/or reality TV performances, and the random dude-with-a-camera viral videos that YouTube is well-known for.</a:t>
            </a:r>
          </a:p>
        </p:txBody>
      </p:sp>
    </p:spTree>
    <p:extLst>
      <p:ext uri="{BB962C8B-B14F-4D97-AF65-F5344CB8AC3E}">
        <p14:creationId xmlns:p14="http://schemas.microsoft.com/office/powerpoint/2010/main" val="17132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8445-7005-4043-86D4-9410AD2F5054}"/>
              </a:ext>
            </a:extLst>
          </p:cNvPr>
          <p:cNvSpPr>
            <a:spLocks noGrp="1"/>
          </p:cNvSpPr>
          <p:nvPr>
            <p:ph type="title"/>
          </p:nvPr>
        </p:nvSpPr>
        <p:spPr>
          <a:xfrm>
            <a:off x="975774" y="299169"/>
            <a:ext cx="10515600" cy="822263"/>
          </a:xfrm>
        </p:spPr>
        <p:txBody>
          <a:bodyPr>
            <a:normAutofit/>
          </a:bodyPr>
          <a:lstStyle/>
          <a:p>
            <a:r>
              <a:rPr lang="en-US" sz="4000" dirty="0"/>
              <a:t>Inspiration</a:t>
            </a:r>
            <a:r>
              <a:rPr lang="en-US" b="1" dirty="0"/>
              <a:t> - </a:t>
            </a:r>
            <a:r>
              <a:rPr lang="en-US" sz="4000" dirty="0"/>
              <a:t>Goal</a:t>
            </a:r>
            <a:endParaRPr lang="en-CH" dirty="0"/>
          </a:p>
        </p:txBody>
      </p:sp>
      <p:sp>
        <p:nvSpPr>
          <p:cNvPr id="3" name="Content Placeholder 2">
            <a:extLst>
              <a:ext uri="{FF2B5EF4-FFF2-40B4-BE49-F238E27FC236}">
                <a16:creationId xmlns:a16="http://schemas.microsoft.com/office/drawing/2014/main" id="{50045CF5-A13E-4EFB-B7B6-8EEB9C7FBCFE}"/>
              </a:ext>
            </a:extLst>
          </p:cNvPr>
          <p:cNvSpPr>
            <a:spLocks noGrp="1"/>
          </p:cNvSpPr>
          <p:nvPr>
            <p:ph idx="1"/>
          </p:nvPr>
        </p:nvSpPr>
        <p:spPr/>
        <p:txBody>
          <a:bodyPr/>
          <a:lstStyle/>
          <a:p>
            <a:pPr marL="0" indent="0">
              <a:buNone/>
            </a:pPr>
            <a:r>
              <a:rPr lang="en-US" dirty="0"/>
              <a:t>Possible uses for this dataset include:</a:t>
            </a:r>
          </a:p>
          <a:p>
            <a:endParaRPr lang="en-US" dirty="0"/>
          </a:p>
          <a:p>
            <a:r>
              <a:rPr lang="en-US" dirty="0"/>
              <a:t>Sentiment analysis in a variety of forms.</a:t>
            </a:r>
          </a:p>
          <a:p>
            <a:r>
              <a:rPr lang="en-US" dirty="0"/>
              <a:t>Analyze how the users are engaging over time.</a:t>
            </a:r>
          </a:p>
          <a:p>
            <a:r>
              <a:rPr lang="en-US" dirty="0"/>
              <a:t>Highlight differences between countries.</a:t>
            </a:r>
          </a:p>
          <a:p>
            <a:r>
              <a:rPr lang="en-US" dirty="0"/>
              <a:t>Per category analysis of videos and user engagement.</a:t>
            </a:r>
          </a:p>
          <a:p>
            <a:r>
              <a:rPr lang="en-US" dirty="0"/>
              <a:t>Investigate if there is correlation between countries in trending videos.</a:t>
            </a:r>
          </a:p>
          <a:p>
            <a:r>
              <a:rPr lang="en-US" dirty="0"/>
              <a:t>Distribution and normality check of key metrics </a:t>
            </a:r>
          </a:p>
          <a:p>
            <a:r>
              <a:rPr lang="en-US" dirty="0"/>
              <a:t>Categorizing YouTube videos based on their comments.</a:t>
            </a:r>
          </a:p>
          <a:p>
            <a:r>
              <a:rPr lang="en-US" dirty="0"/>
              <a:t>Training ML algorithms to generate predictions.</a:t>
            </a:r>
          </a:p>
          <a:p>
            <a:r>
              <a:rPr lang="en-US" dirty="0"/>
              <a:t>Analyzing what factors affect how popular a YouTube video will be.</a:t>
            </a:r>
          </a:p>
          <a:p>
            <a:endParaRPr lang="en-US" dirty="0"/>
          </a:p>
          <a:p>
            <a:endParaRPr lang="en-CH" dirty="0"/>
          </a:p>
        </p:txBody>
      </p:sp>
    </p:spTree>
    <p:extLst>
      <p:ext uri="{BB962C8B-B14F-4D97-AF65-F5344CB8AC3E}">
        <p14:creationId xmlns:p14="http://schemas.microsoft.com/office/powerpoint/2010/main" val="315729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307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sets">
            <a:extLst>
              <a:ext uri="{FF2B5EF4-FFF2-40B4-BE49-F238E27FC236}">
                <a16:creationId xmlns:a16="http://schemas.microsoft.com/office/drawing/2014/main" id="{D5E94441-4349-40BB-87FC-454926A3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435" y="2857501"/>
            <a:ext cx="1248101" cy="11429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85DB1F-1BBB-4925-A9BB-04577C038D07}"/>
              </a:ext>
            </a:extLst>
          </p:cNvPr>
          <p:cNvSpPr>
            <a:spLocks noGrp="1"/>
          </p:cNvSpPr>
          <p:nvPr>
            <p:ph type="title"/>
          </p:nvPr>
        </p:nvSpPr>
        <p:spPr>
          <a:xfrm>
            <a:off x="1136429" y="245824"/>
            <a:ext cx="7474172" cy="1325563"/>
          </a:xfrm>
        </p:spPr>
        <p:txBody>
          <a:bodyPr vert="horz" lIns="91440" tIns="45720" rIns="91440" bIns="45720" rtlCol="0" anchor="ctr">
            <a:normAutofit/>
          </a:bodyPr>
          <a:lstStyle/>
          <a:p>
            <a:r>
              <a:rPr lang="en-US" sz="4000" dirty="0"/>
              <a:t>Analysis – The Datasets</a:t>
            </a:r>
          </a:p>
        </p:txBody>
      </p:sp>
      <p:sp>
        <p:nvSpPr>
          <p:cNvPr id="3" name="Content Placeholder 2">
            <a:extLst>
              <a:ext uri="{FF2B5EF4-FFF2-40B4-BE49-F238E27FC236}">
                <a16:creationId xmlns:a16="http://schemas.microsoft.com/office/drawing/2014/main" id="{2C0D0508-06AD-423B-ABEC-A0F459365EFE}"/>
              </a:ext>
            </a:extLst>
          </p:cNvPr>
          <p:cNvSpPr>
            <a:spLocks noGrp="1"/>
          </p:cNvSpPr>
          <p:nvPr>
            <p:ph idx="1"/>
          </p:nvPr>
        </p:nvSpPr>
        <p:spPr>
          <a:xfrm>
            <a:off x="1136429" y="1651247"/>
            <a:ext cx="6467867" cy="4077539"/>
          </a:xfrm>
        </p:spPr>
        <p:txBody>
          <a:bodyPr vert="horz" lIns="91440" tIns="45720" rIns="91440" bIns="45720" rtlCol="0" anchor="ctr">
            <a:normAutofit/>
          </a:bodyPr>
          <a:lstStyle/>
          <a:p>
            <a:pPr marL="0" indent="0" algn="just">
              <a:buNone/>
            </a:pPr>
            <a:r>
              <a:rPr lang="en-US" dirty="0"/>
              <a:t>2 datasets will be used for the purpose of this project, 2 sets of five files csv and JSON. </a:t>
            </a:r>
          </a:p>
          <a:p>
            <a:pPr marL="0" algn="just"/>
            <a:r>
              <a:rPr lang="en-US" dirty="0"/>
              <a:t>One of the datasets used is a daily record of the top trending YouTube videos. The dataset includes several months of data on daily trending YouTube videos. Data is included for the US, GB, DE, CA, and FR regions (USA, Great Britain, Germany, Canada, and France, respectively), with up to 200 listed trending videos per day. Each region’s data is in a separate file. Data includes the video title, channel title, publish time, tags, views, likes and dislikes, description, and comment count.</a:t>
            </a:r>
          </a:p>
          <a:p>
            <a:pPr marL="0" algn="just"/>
            <a:r>
              <a:rPr lang="en-US" dirty="0"/>
              <a:t>The second data set (JSON files) includes a </a:t>
            </a:r>
            <a:r>
              <a:rPr lang="en-US" dirty="0" err="1"/>
              <a:t>category_id</a:t>
            </a:r>
            <a:r>
              <a:rPr lang="en-US" dirty="0"/>
              <a:t> field and varies between regions.  One such file is included for each of the five regions in the dataset.  This dataset is much smaller than the first data set with the videos, it contains just tree columns and 156 rows </a:t>
            </a:r>
          </a:p>
          <a:p>
            <a:pPr algn="just"/>
            <a:endParaRPr lang="en-US" sz="1500" dirty="0">
              <a:solidFill>
                <a:schemeClr val="tx1"/>
              </a:solidFill>
              <a:latin typeface="+mn-lt"/>
              <a:cs typeface="+mn-cs"/>
            </a:endParaRPr>
          </a:p>
        </p:txBody>
      </p:sp>
    </p:spTree>
    <p:extLst>
      <p:ext uri="{BB962C8B-B14F-4D97-AF65-F5344CB8AC3E}">
        <p14:creationId xmlns:p14="http://schemas.microsoft.com/office/powerpoint/2010/main" val="218403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581-BB4B-4FE0-8E29-7A6F29EBB141}"/>
              </a:ext>
            </a:extLst>
          </p:cNvPr>
          <p:cNvSpPr>
            <a:spLocks noGrp="1"/>
          </p:cNvSpPr>
          <p:nvPr>
            <p:ph type="title"/>
          </p:nvPr>
        </p:nvSpPr>
        <p:spPr/>
        <p:txBody>
          <a:bodyPr/>
          <a:lstStyle/>
          <a:p>
            <a:r>
              <a:rPr lang="en-US" dirty="0"/>
              <a:t>Datasets - The headers</a:t>
            </a:r>
            <a:endParaRPr lang="en-CH" dirty="0"/>
          </a:p>
        </p:txBody>
      </p:sp>
      <p:sp>
        <p:nvSpPr>
          <p:cNvPr id="3" name="Content Placeholder 2">
            <a:extLst>
              <a:ext uri="{FF2B5EF4-FFF2-40B4-BE49-F238E27FC236}">
                <a16:creationId xmlns:a16="http://schemas.microsoft.com/office/drawing/2014/main" id="{29C1702A-B80C-4A1A-93C7-59887DE617A2}"/>
              </a:ext>
            </a:extLst>
          </p:cNvPr>
          <p:cNvSpPr>
            <a:spLocks noGrp="1"/>
          </p:cNvSpPr>
          <p:nvPr>
            <p:ph idx="1"/>
          </p:nvPr>
        </p:nvSpPr>
        <p:spPr>
          <a:xfrm>
            <a:off x="838200" y="1411550"/>
            <a:ext cx="10515600" cy="5149048"/>
          </a:xfrm>
        </p:spPr>
        <p:txBody>
          <a:bodyPr>
            <a:normAutofit fontScale="92500" lnSpcReduction="10000"/>
          </a:bodyPr>
          <a:lstStyle/>
          <a:p>
            <a:pPr marL="0" indent="0">
              <a:buNone/>
            </a:pPr>
            <a:r>
              <a:rPr lang="en-US" dirty="0"/>
              <a:t>The headers in the video files are:</a:t>
            </a:r>
          </a:p>
          <a:p>
            <a:r>
              <a:rPr lang="en-US" dirty="0"/>
              <a:t> </a:t>
            </a:r>
            <a:r>
              <a:rPr lang="en-US" dirty="0" err="1"/>
              <a:t>video_id</a:t>
            </a:r>
            <a:r>
              <a:rPr lang="en-US" dirty="0"/>
              <a:t> (Common id field to both comment and video csv files)</a:t>
            </a:r>
          </a:p>
          <a:p>
            <a:r>
              <a:rPr lang="en-US" dirty="0"/>
              <a:t> title</a:t>
            </a:r>
          </a:p>
          <a:p>
            <a:r>
              <a:rPr lang="en-US" dirty="0"/>
              <a:t> </a:t>
            </a:r>
            <a:r>
              <a:rPr lang="en-US" dirty="0" err="1"/>
              <a:t>channel_title</a:t>
            </a:r>
            <a:endParaRPr lang="en-US" dirty="0"/>
          </a:p>
          <a:p>
            <a:r>
              <a:rPr lang="en-US" dirty="0"/>
              <a:t> </a:t>
            </a:r>
            <a:r>
              <a:rPr lang="en-US" dirty="0" err="1"/>
              <a:t>category_id</a:t>
            </a:r>
            <a:r>
              <a:rPr lang="en-US" dirty="0"/>
              <a:t> (Can be looked up using the included JSON files, but varies per region so use the appropriate JSON file for the CSV file's country)</a:t>
            </a:r>
          </a:p>
          <a:p>
            <a:r>
              <a:rPr lang="en-US" dirty="0"/>
              <a:t> tags (Separated by | character, [none] is displayed if there are no tags)</a:t>
            </a:r>
          </a:p>
          <a:p>
            <a:r>
              <a:rPr lang="en-US" dirty="0"/>
              <a:t> views</a:t>
            </a:r>
          </a:p>
          <a:p>
            <a:r>
              <a:rPr lang="en-US" dirty="0"/>
              <a:t> likes</a:t>
            </a:r>
          </a:p>
          <a:p>
            <a:r>
              <a:rPr lang="en-US" dirty="0"/>
              <a:t> dislikes</a:t>
            </a:r>
          </a:p>
          <a:p>
            <a:r>
              <a:rPr lang="en-US" dirty="0"/>
              <a:t> </a:t>
            </a:r>
            <a:r>
              <a:rPr lang="en-US" dirty="0" err="1"/>
              <a:t>thumbnail_link</a:t>
            </a:r>
            <a:endParaRPr lang="en-US" dirty="0"/>
          </a:p>
          <a:p>
            <a:r>
              <a:rPr lang="en-US" dirty="0"/>
              <a:t> date (Formatted like so: [day].[month])</a:t>
            </a:r>
          </a:p>
          <a:p>
            <a:endParaRPr lang="en-US" dirty="0"/>
          </a:p>
          <a:p>
            <a:pPr marL="0" indent="0">
              <a:buNone/>
            </a:pPr>
            <a:r>
              <a:rPr lang="en-US" dirty="0"/>
              <a:t>The headers in the comments file are:</a:t>
            </a:r>
          </a:p>
          <a:p>
            <a:r>
              <a:rPr lang="en-US" dirty="0"/>
              <a:t> </a:t>
            </a:r>
            <a:r>
              <a:rPr lang="en-US" dirty="0" err="1"/>
              <a:t>video_id</a:t>
            </a:r>
            <a:r>
              <a:rPr lang="en-US" dirty="0"/>
              <a:t> (Common id field to both comment and video csv files)</a:t>
            </a:r>
          </a:p>
          <a:p>
            <a:pPr marL="0" indent="0">
              <a:buNone/>
            </a:pPr>
            <a:r>
              <a:rPr lang="en-US" dirty="0"/>
              <a:t>•       </a:t>
            </a:r>
            <a:r>
              <a:rPr lang="en-US" dirty="0" err="1"/>
              <a:t>comment_text</a:t>
            </a:r>
            <a:endParaRPr lang="en-US" dirty="0"/>
          </a:p>
          <a:p>
            <a:pPr marL="0" indent="0">
              <a:buNone/>
            </a:pPr>
            <a:r>
              <a:rPr lang="en-US" dirty="0"/>
              <a:t>•       likes</a:t>
            </a:r>
          </a:p>
          <a:p>
            <a:pPr marL="0" indent="0">
              <a:buNone/>
            </a:pPr>
            <a:r>
              <a:rPr lang="en-US" dirty="0"/>
              <a:t>•       replies</a:t>
            </a:r>
          </a:p>
          <a:p>
            <a:endParaRPr lang="en-CH" dirty="0"/>
          </a:p>
        </p:txBody>
      </p:sp>
    </p:spTree>
    <p:extLst>
      <p:ext uri="{BB962C8B-B14F-4D97-AF65-F5344CB8AC3E}">
        <p14:creationId xmlns:p14="http://schemas.microsoft.com/office/powerpoint/2010/main" val="98228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3C08-350D-49D0-A862-097551C8EC66}"/>
              </a:ext>
            </a:extLst>
          </p:cNvPr>
          <p:cNvSpPr>
            <a:spLocks noGrp="1"/>
          </p:cNvSpPr>
          <p:nvPr>
            <p:ph type="title"/>
          </p:nvPr>
        </p:nvSpPr>
        <p:spPr>
          <a:xfrm>
            <a:off x="834260" y="462455"/>
            <a:ext cx="10515600" cy="822263"/>
          </a:xfrm>
        </p:spPr>
        <p:txBody>
          <a:bodyPr>
            <a:normAutofit fontScale="90000"/>
          </a:bodyPr>
          <a:lstStyle/>
          <a:p>
            <a:r>
              <a:rPr lang="en-US" sz="4000" dirty="0"/>
              <a:t>Data manipulation prosses</a:t>
            </a:r>
            <a:br>
              <a:rPr lang="en-US" b="1" dirty="0"/>
            </a:br>
            <a:endParaRPr lang="en-CH" dirty="0"/>
          </a:p>
        </p:txBody>
      </p:sp>
      <p:sp>
        <p:nvSpPr>
          <p:cNvPr id="3" name="Content Placeholder 2">
            <a:extLst>
              <a:ext uri="{FF2B5EF4-FFF2-40B4-BE49-F238E27FC236}">
                <a16:creationId xmlns:a16="http://schemas.microsoft.com/office/drawing/2014/main" id="{D3BEFF19-F3B8-47CB-A81D-3A8F979DE05B}"/>
              </a:ext>
            </a:extLst>
          </p:cNvPr>
          <p:cNvSpPr>
            <a:spLocks noGrp="1"/>
          </p:cNvSpPr>
          <p:nvPr>
            <p:ph idx="1"/>
          </p:nvPr>
        </p:nvSpPr>
        <p:spPr>
          <a:xfrm>
            <a:off x="834260" y="1615049"/>
            <a:ext cx="11052940" cy="4643707"/>
          </a:xfrm>
        </p:spPr>
        <p:txBody>
          <a:bodyPr>
            <a:normAutofit fontScale="92500" lnSpcReduction="20000"/>
          </a:bodyPr>
          <a:lstStyle/>
          <a:p>
            <a:pPr marL="0" indent="0">
              <a:buNone/>
            </a:pPr>
            <a:r>
              <a:rPr lang="en-US" b="1" dirty="0"/>
              <a:t>Merging the data-sets</a:t>
            </a:r>
            <a:r>
              <a:rPr lang="en-US" b="1" dirty="0">
                <a:hlinkClick r:id="rId3"/>
              </a:rPr>
              <a:t>¶</a:t>
            </a:r>
            <a:endParaRPr lang="en-US" b="1" dirty="0"/>
          </a:p>
          <a:p>
            <a:pPr marL="0" indent="0">
              <a:buNone/>
            </a:pPr>
            <a:r>
              <a:rPr lang="en-US" dirty="0"/>
              <a:t>To create the full dataset the region’s data where uploaded and merged in one data frame. The files with the category information were uploaded and merged into another data set. The category id and category name where stored in a data frame the elements of witch were dictionaries. The column instead of pandas series where </a:t>
            </a:r>
            <a:r>
              <a:rPr lang="en-US" dirty="0" err="1"/>
              <a:t>iteritems</a:t>
            </a:r>
            <a:r>
              <a:rPr lang="en-US" dirty="0"/>
              <a:t>. As a result there were problems to treat the data since there was not a typical pandas series. Below you can have a look of the category table. </a:t>
            </a:r>
          </a:p>
          <a:p>
            <a:pPr marL="0" indent="0">
              <a:buNone/>
            </a:pPr>
            <a:r>
              <a:rPr lang="en-US" dirty="0"/>
              <a:t>After merging the two datasets the final data set created contains 142,000 rows and 30 columns</a:t>
            </a:r>
          </a:p>
          <a:p>
            <a:pPr marL="0" indent="0">
              <a:buNone/>
            </a:pPr>
            <a:endParaRPr lang="en-US" dirty="0"/>
          </a:p>
          <a:p>
            <a:pPr marL="0" indent="0">
              <a:buNone/>
            </a:pPr>
            <a:endParaRPr lang="en-US" dirty="0"/>
          </a:p>
          <a:p>
            <a:pPr marL="0" indent="0">
              <a:buNone/>
            </a:pPr>
            <a:endParaRPr lang="en-US" dirty="0"/>
          </a:p>
          <a:p>
            <a:pPr marL="0" indent="0">
              <a:buNone/>
            </a:pPr>
            <a:endParaRPr lang="en-US" sz="1200" dirty="0"/>
          </a:p>
          <a:p>
            <a:pPr marL="0" indent="0">
              <a:buNone/>
            </a:pPr>
            <a:r>
              <a:rPr lang="en-US" b="1" dirty="0"/>
              <a:t>Formatting</a:t>
            </a:r>
            <a:r>
              <a:rPr lang="en-US" b="1" dirty="0">
                <a:hlinkClick r:id="rId4"/>
              </a:rPr>
              <a:t>¶</a:t>
            </a:r>
            <a:endParaRPr lang="en-US" b="1" dirty="0"/>
          </a:p>
          <a:p>
            <a:pPr marL="0" indent="0">
              <a:buNone/>
            </a:pPr>
            <a:r>
              <a:rPr lang="en-US" dirty="0"/>
              <a:t>The dates columns were formatted to datetime. Also, the hour, day and month info was extracted. Also the views, comments, likes columns were changes to integers.</a:t>
            </a:r>
          </a:p>
          <a:p>
            <a:pPr marL="0" indent="0">
              <a:buNone/>
            </a:pPr>
            <a:endParaRPr lang="en-US" dirty="0"/>
          </a:p>
          <a:p>
            <a:pPr marL="0" indent="0">
              <a:buNone/>
            </a:pPr>
            <a:r>
              <a:rPr lang="en-US" b="1" dirty="0"/>
              <a:t>Data Cleaning</a:t>
            </a:r>
            <a:r>
              <a:rPr lang="en-US" b="1" dirty="0">
                <a:hlinkClick r:id="rId5"/>
              </a:rPr>
              <a:t>¶</a:t>
            </a:r>
            <a:endParaRPr lang="en-US" b="1" dirty="0"/>
          </a:p>
          <a:p>
            <a:pPr marL="0" indent="0">
              <a:buNone/>
            </a:pPr>
            <a:r>
              <a:rPr lang="en-US" dirty="0"/>
              <a:t>In order to make the necessary change in format some rows had to be deleted since there was wrong information stored as date in some cases. Also after merging the two data frames non-available values were replaced with zeros (</a:t>
            </a:r>
            <a:r>
              <a:rPr lang="en-US" dirty="0" err="1"/>
              <a:t>df_videos.fillna</a:t>
            </a:r>
            <a:r>
              <a:rPr lang="en-US" dirty="0"/>
              <a:t>(0, </a:t>
            </a:r>
            <a:r>
              <a:rPr lang="en-US" dirty="0" err="1"/>
              <a:t>inplace</a:t>
            </a:r>
            <a:r>
              <a:rPr lang="en-US" dirty="0"/>
              <a:t>=True)). </a:t>
            </a:r>
          </a:p>
          <a:p>
            <a:pPr marL="0" indent="0">
              <a:buNone/>
            </a:pPr>
            <a:r>
              <a:rPr lang="en-US" dirty="0"/>
              <a:t>Cases where there are 0 likes or comments and a lot of views (i.e. the users has decided to disable those features) have not been removed.</a:t>
            </a:r>
          </a:p>
          <a:p>
            <a:pPr marL="0" indent="0">
              <a:buNone/>
            </a:pPr>
            <a:r>
              <a:rPr lang="en-US" dirty="0"/>
              <a:t>Cases where there were mistakes in the data ex. text in the dates columns have been removed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CH" dirty="0"/>
          </a:p>
        </p:txBody>
      </p:sp>
      <p:pic>
        <p:nvPicPr>
          <p:cNvPr id="6" name="Picture 5">
            <a:extLst>
              <a:ext uri="{FF2B5EF4-FFF2-40B4-BE49-F238E27FC236}">
                <a16:creationId xmlns:a16="http://schemas.microsoft.com/office/drawing/2014/main" id="{92FCC865-F0C7-4226-887E-E6E58A26DB3E}"/>
              </a:ext>
            </a:extLst>
          </p:cNvPr>
          <p:cNvPicPr>
            <a:picLocks noChangeAspect="1"/>
          </p:cNvPicPr>
          <p:nvPr/>
        </p:nvPicPr>
        <p:blipFill>
          <a:blip r:embed="rId6"/>
          <a:stretch>
            <a:fillRect/>
          </a:stretch>
        </p:blipFill>
        <p:spPr>
          <a:xfrm>
            <a:off x="834260" y="2762435"/>
            <a:ext cx="10706100" cy="1066800"/>
          </a:xfrm>
          <a:prstGeom prst="rect">
            <a:avLst/>
          </a:prstGeom>
        </p:spPr>
      </p:pic>
    </p:spTree>
    <p:extLst>
      <p:ext uri="{BB962C8B-B14F-4D97-AF65-F5344CB8AC3E}">
        <p14:creationId xmlns:p14="http://schemas.microsoft.com/office/powerpoint/2010/main" val="236850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10082</TotalTime>
  <Words>1144</Words>
  <Application>Microsoft Office PowerPoint</Application>
  <PresentationFormat>Widescreen</PresentationFormat>
  <Paragraphs>76</Paragraphs>
  <Slides>9</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Office Theme</vt:lpstr>
      <vt:lpstr>QuickStarter Theme</vt:lpstr>
      <vt:lpstr>Trending YouTube Videos</vt:lpstr>
      <vt:lpstr>Contents</vt:lpstr>
      <vt:lpstr>Company history</vt:lpstr>
      <vt:lpstr>Key Facts </vt:lpstr>
      <vt:lpstr>Key Facts </vt:lpstr>
      <vt:lpstr>Inspiration - Goal</vt:lpstr>
      <vt:lpstr>Analysis – The Datasets</vt:lpstr>
      <vt:lpstr>Datasets - The headers</vt:lpstr>
      <vt:lpstr>Data manipulation prosses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32</cp:revision>
  <dcterms:created xsi:type="dcterms:W3CDTF">2018-04-25T20:29:10Z</dcterms:created>
  <dcterms:modified xsi:type="dcterms:W3CDTF">2018-05-02T20:42:43Z</dcterms:modified>
</cp:coreProperties>
</file>