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5" r:id="rId5"/>
  </p:sldMasterIdLst>
  <p:notesMasterIdLst>
    <p:notesMasterId r:id="rId28"/>
  </p:notesMasterIdLst>
  <p:sldIdLst>
    <p:sldId id="1909" r:id="rId6"/>
    <p:sldId id="363" r:id="rId7"/>
    <p:sldId id="1896" r:id="rId8"/>
    <p:sldId id="365" r:id="rId9"/>
    <p:sldId id="1206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59" r:id="rId18"/>
    <p:sldId id="350" r:id="rId19"/>
    <p:sldId id="351" r:id="rId20"/>
    <p:sldId id="352" r:id="rId21"/>
    <p:sldId id="353" r:id="rId22"/>
    <p:sldId id="354" r:id="rId23"/>
    <p:sldId id="360" r:id="rId24"/>
    <p:sldId id="1743" r:id="rId25"/>
    <p:sldId id="1559" r:id="rId26"/>
    <p:sldId id="1727" r:id="rId2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CC512-0886-4428-81FA-82112C8EB90E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437CF-3173-44BC-BF26-B2F9FC219E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497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29D15E-9F39-4208-8DC9-9B85BFFEA4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635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notas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PE" b="1" dirty="0"/>
                  <a:t>Energía cinética rotacional y momento de inercia.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PE" b="1" dirty="0"/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endParaRPr lang="es-E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2 Marcador de notas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PE" b="1" dirty="0"/>
                  <a:t>Movimiento curvo: </a:t>
                </a:r>
                <a:r>
                  <a:rPr lang="es-E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ejes normales y tangente para describir el movimiento curvo de una partícula.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E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pt-BR" b="0" i="0">
                    <a:latin typeface="Cambria Math" panose="02040503050406030204" pitchFamily="18" charset="0"/>
                  </a:rPr>
                  <a:t>𝑣=𝜔𝑟=𝜔𝑅𝑐𝑜𝑠40^0=356 m/s</a:t>
                </a:r>
                <a:r>
                  <a:rPr lang="es-PE" dirty="0"/>
                  <a:t> , dibuje la velocidad tangente a su</a:t>
                </a:r>
                <a:r>
                  <a:rPr lang="es-PE" baseline="0" dirty="0"/>
                  <a:t> trayectoria.</a:t>
                </a:r>
                <a:r>
                  <a:rPr lang="es-PE" dirty="0"/>
                  <a:t> </a:t>
                </a:r>
              </a:p>
              <a:p>
                <a:pPr marL="0" indent="0">
                  <a:buNone/>
                </a:pPr>
                <a:r>
                  <a:rPr lang="pt-BR" b="0" i="0">
                    <a:latin typeface="Cambria Math" panose="02040503050406030204" pitchFamily="18" charset="0"/>
                  </a:rPr>
                  <a:t>𝑎=𝑎_𝑐=𝑣^2/(𝑅𝑐𝑜𝑠40^0 )=0,0260 m/s^2</a:t>
                </a:r>
                <a:r>
                  <a:rPr lang="es-PE" i="0" dirty="0"/>
                  <a:t>, dibuje la aceleración hacia el centro de la</a:t>
                </a:r>
                <a:r>
                  <a:rPr lang="es-PE" i="0" baseline="0" dirty="0"/>
                  <a:t> trayectoria (no al centro de la tierra).</a:t>
                </a:r>
                <a:endParaRPr lang="es-PE" i="0" dirty="0"/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F5990-9F27-4314-871E-9391A6B6DAA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92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notas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PE" b="1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PE" b="1" baseline="0" dirty="0"/>
              </a:p>
            </p:txBody>
          </p:sp>
        </mc:Choice>
        <mc:Fallback xmlns="">
          <p:sp>
            <p:nvSpPr>
              <p:cNvPr id="3" name="2 Marcador de notas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PE" b="0" dirty="0" smtClean="0"/>
                  <a:t> </a:t>
                </a:r>
                <a:r>
                  <a:rPr lang="es-PE" b="0" i="0" smtClean="0">
                    <a:latin typeface="Cambria Math"/>
                  </a:rPr>
                  <a:t>𝐴 ⃗=(</a:t>
                </a:r>
                <a:r>
                  <a:rPr lang="es-PE" b="0" i="0" smtClean="0">
                    <a:latin typeface="Cambria Math"/>
                  </a:rPr>
                  <a:t>6,00</a:t>
                </a:r>
                <a:r>
                  <a:rPr lang="es-PE" b="0" i="0" smtClean="0">
                    <a:latin typeface="Cambria Math"/>
                  </a:rPr>
                  <a:t> 𝑘 ̂ )m</a:t>
                </a:r>
                <a:r>
                  <a:rPr lang="es-PE" i="0" dirty="0" smtClean="0"/>
                  <a:t>, </a:t>
                </a:r>
                <a:r>
                  <a:rPr lang="es-PE" b="0" i="0" smtClean="0">
                    <a:latin typeface="Cambria Math"/>
                  </a:rPr>
                  <a:t>𝐵 ⃗=(</a:t>
                </a:r>
                <a:r>
                  <a:rPr lang="es-PE" b="0" i="0" smtClean="0">
                    <a:latin typeface="Cambria Math"/>
                  </a:rPr>
                  <a:t>2,00</a:t>
                </a:r>
                <a:r>
                  <a:rPr lang="es-PE" b="0" i="0" smtClean="0">
                    <a:latin typeface="Cambria Math"/>
                  </a:rPr>
                  <a:t> 𝑖 ̂</a:t>
                </a:r>
                <a:r>
                  <a:rPr lang="es-PE" b="0" i="0" smtClean="0">
                    <a:latin typeface="Cambria Math"/>
                  </a:rPr>
                  <a:t>−3,00</a:t>
                </a:r>
                <a:r>
                  <a:rPr lang="es-PE" b="0" i="0" smtClean="0">
                    <a:latin typeface="Cambria Math"/>
                  </a:rPr>
                  <a:t> 𝑗 ̂ )m</a:t>
                </a:r>
                <a:r>
                  <a:rPr lang="es-PE" dirty="0" smtClean="0"/>
                  <a:t> y </a:t>
                </a:r>
                <a:r>
                  <a:rPr lang="es-PE" b="0" i="0" smtClean="0">
                    <a:latin typeface="Cambria Math"/>
                  </a:rPr>
                  <a:t>𝐶 ⃗</a:t>
                </a:r>
                <a:r>
                  <a:rPr lang="es-PE" b="0" i="0" smtClean="0">
                    <a:latin typeface="Cambria Math"/>
                  </a:rPr>
                  <a:t>=(</a:t>
                </a:r>
                <a:r>
                  <a:rPr lang="es-PE" b="0" i="0" smtClean="0">
                    <a:latin typeface="Cambria Math"/>
                  </a:rPr>
                  <a:t>3</a:t>
                </a:r>
                <a:r>
                  <a:rPr lang="es-PE" b="0" i="0" smtClean="0">
                    <a:latin typeface="Cambria Math"/>
                  </a:rPr>
                  <a:t>,00 𝑖 ̂</a:t>
                </a:r>
                <a:r>
                  <a:rPr lang="es-PE" b="0" i="0" smtClean="0">
                    <a:latin typeface="Cambria Math"/>
                  </a:rPr>
                  <a:t>+2</a:t>
                </a:r>
                <a:r>
                  <a:rPr lang="es-PE" b="0" i="0" smtClean="0">
                    <a:latin typeface="Cambria Math"/>
                  </a:rPr>
                  <a:t>,00 𝑗 ̂ )m</a:t>
                </a:r>
                <a:endParaRPr lang="es-PE" dirty="0" smtClean="0"/>
              </a:p>
              <a:p>
                <a:pPr marL="228600" indent="-228600">
                  <a:buAutoNum type="alphaLcParenR"/>
                </a:pPr>
                <a:r>
                  <a:rPr lang="es-PE" sz="800" b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Arial" panose="020B0604020202020204" pitchFamily="34" charset="0"/>
                  </a:rPr>
                  <a:t> </a:t>
                </a:r>
                <a:r>
                  <a:rPr lang="es-PE" sz="800" b="0" i="0" smtClean="0">
                    <a:latin typeface="Cambria Math"/>
                  </a:rPr>
                  <a:t>𝐹</a:t>
                </a:r>
                <a:r>
                  <a:rPr lang="es-PE" sz="800" b="0" i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/>
                  </a:rPr>
                  <a:t> ⃗</a:t>
                </a:r>
                <a:r>
                  <a:rPr lang="es-PE" sz="800" b="0" i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/>
                  </a:rPr>
                  <a:t>_</a:t>
                </a:r>
                <a:r>
                  <a:rPr lang="es-PE" sz="800" b="0" i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/>
                    <a:cs typeface="Arial" panose="020B0604020202020204" pitchFamily="34" charset="0"/>
                  </a:rPr>
                  <a:t>𝐵</a:t>
                </a:r>
                <a:r>
                  <a:rPr lang="es-PE" sz="800" b="0" i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/>
                    <a:cs typeface="Arial" panose="020B0604020202020204" pitchFamily="34" charset="0"/>
                  </a:rPr>
                  <a:t>=</a:t>
                </a:r>
                <a:r>
                  <a:rPr lang="es-PE" sz="1200" b="0" i="0" smtClean="0">
                    <a:latin typeface="Cambria Math"/>
                  </a:rPr>
                  <a:t>𝐹</a:t>
                </a:r>
                <a:r>
                  <a:rPr lang="es-PE" sz="1200" b="0" i="0" smtClean="0">
                    <a:latin typeface="Cambria Math"/>
                  </a:rPr>
                  <a:t>_</a:t>
                </a:r>
                <a:r>
                  <a:rPr lang="es-PE" sz="1200" b="0" i="0" smtClean="0">
                    <a:latin typeface="Cambria Math"/>
                  </a:rPr>
                  <a:t>𝐵</a:t>
                </a:r>
                <a:r>
                  <a:rPr lang="es-PE" sz="1200" b="0" i="0" smtClean="0">
                    <a:latin typeface="Cambria Math"/>
                  </a:rPr>
                  <a:t> </a:t>
                </a:r>
                <a:r>
                  <a:rPr lang="es-PE" b="0" i="0" smtClean="0">
                    <a:latin typeface="Cambria Math"/>
                  </a:rPr>
                  <a:t>𝑢 ̂</a:t>
                </a:r>
                <a:r>
                  <a:rPr lang="es-PE" b="0" i="0" smtClean="0">
                    <a:latin typeface="Cambria Math"/>
                  </a:rPr>
                  <a:t>_(</a:t>
                </a:r>
                <a:r>
                  <a:rPr lang="es-PE" b="0" i="0" smtClean="0">
                    <a:latin typeface="Cambria Math"/>
                  </a:rPr>
                  <a:t>𝐴𝐵) ⃗ </a:t>
                </a:r>
                <a:r>
                  <a:rPr lang="es-PE" b="0" i="0" smtClean="0">
                    <a:latin typeface="Cambria Math"/>
                  </a:rPr>
                  <a:t>=(700N).((2,00 </a:t>
                </a:r>
                <a:r>
                  <a:rPr lang="es-PE" b="0" i="0" smtClean="0">
                    <a:latin typeface="Cambria Math"/>
                  </a:rPr>
                  <a:t>𝑖 ̂−</a:t>
                </a:r>
                <a:r>
                  <a:rPr lang="es-PE" b="0" i="0" smtClean="0">
                    <a:latin typeface="Cambria Math"/>
                  </a:rPr>
                  <a:t>3,0</a:t>
                </a:r>
                <a:r>
                  <a:rPr lang="es-PE" b="0" i="0" smtClean="0">
                    <a:latin typeface="Cambria Math"/>
                  </a:rPr>
                  <a:t>0 𝑗 ̂−</a:t>
                </a:r>
                <a:r>
                  <a:rPr lang="es-PE" b="0" i="0" smtClean="0">
                    <a:latin typeface="Cambria Math"/>
                  </a:rPr>
                  <a:t>6,0</a:t>
                </a:r>
                <a:r>
                  <a:rPr lang="es-PE" b="0" i="0" smtClean="0">
                    <a:latin typeface="Cambria Math"/>
                  </a:rPr>
                  <a:t>0 𝑘 ̂</a:t>
                </a:r>
                <a:r>
                  <a:rPr lang="es-PE" b="0" i="0" smtClean="0">
                    <a:latin typeface="Cambria Math"/>
                  </a:rPr>
                  <a:t>)/7,00)=(200 </a:t>
                </a:r>
                <a:r>
                  <a:rPr lang="es-PE" b="0" i="0" smtClean="0">
                    <a:latin typeface="Cambria Math"/>
                  </a:rPr>
                  <a:t>𝑖 ̂−300 𝑗 ̂−600 𝑘 ̂</a:t>
                </a:r>
                <a:r>
                  <a:rPr lang="es-PE" b="0" i="0" smtClean="0">
                    <a:latin typeface="Cambria Math"/>
                  </a:rPr>
                  <a:t> )N</a:t>
                </a:r>
                <a:r>
                  <a:rPr lang="es-PE" baseline="0" dirty="0" smtClean="0"/>
                  <a:t> </a:t>
                </a:r>
              </a:p>
              <a:p>
                <a:pPr marL="0" indent="0">
                  <a:buNone/>
                </a:pPr>
                <a:r>
                  <a:rPr lang="es-PE" sz="800" b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Arial" panose="020B0604020202020204" pitchFamily="34" charset="0"/>
                  </a:rPr>
                  <a:t>      </a:t>
                </a:r>
                <a:r>
                  <a:rPr lang="es-PE" sz="800" b="0" i="0" smtClean="0">
                    <a:latin typeface="Cambria Math"/>
                  </a:rPr>
                  <a:t>𝐹</a:t>
                </a:r>
                <a:r>
                  <a:rPr lang="es-PE" sz="800" b="0" i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/>
                  </a:rPr>
                  <a:t> ⃗_</a:t>
                </a:r>
                <a:r>
                  <a:rPr lang="es-PE" sz="800" b="0" i="0" smtClean="0">
                    <a:latin typeface="Cambria Math"/>
                  </a:rPr>
                  <a:t>𝐶</a:t>
                </a:r>
                <a:r>
                  <a:rPr lang="es-PE" sz="800" b="0" i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/>
                    <a:cs typeface="Arial" panose="020B0604020202020204" pitchFamily="34" charset="0"/>
                  </a:rPr>
                  <a:t>=</a:t>
                </a:r>
                <a:r>
                  <a:rPr lang="es-PE" sz="1200" b="0" i="0" smtClean="0">
                    <a:latin typeface="Cambria Math"/>
                  </a:rPr>
                  <a:t>𝐹_</a:t>
                </a:r>
                <a:r>
                  <a:rPr lang="es-PE" sz="1200" b="0" i="0" smtClean="0">
                    <a:latin typeface="Cambria Math"/>
                  </a:rPr>
                  <a:t>𝐶 </a:t>
                </a:r>
                <a:r>
                  <a:rPr lang="es-PE" b="0" i="0" smtClean="0">
                    <a:latin typeface="Cambria Math"/>
                  </a:rPr>
                  <a:t>𝑢 ̂_(𝐴</a:t>
                </a:r>
                <a:r>
                  <a:rPr lang="es-PE" b="0" i="0" smtClean="0">
                    <a:latin typeface="Cambria Math"/>
                  </a:rPr>
                  <a:t>𝐶) ⃗ </a:t>
                </a:r>
                <a:r>
                  <a:rPr lang="es-PE" b="0" i="0" smtClean="0">
                    <a:latin typeface="Cambria Math"/>
                  </a:rPr>
                  <a:t>=(</a:t>
                </a:r>
                <a:r>
                  <a:rPr lang="es-PE" b="0" i="0" smtClean="0">
                    <a:latin typeface="Cambria Math"/>
                  </a:rPr>
                  <a:t>56</a:t>
                </a:r>
                <a:r>
                  <a:rPr lang="es-PE" b="0" i="0" smtClean="0">
                    <a:latin typeface="Cambria Math"/>
                  </a:rPr>
                  <a:t>0N).((</a:t>
                </a:r>
                <a:r>
                  <a:rPr lang="es-PE" b="0" i="0" smtClean="0">
                    <a:latin typeface="Cambria Math"/>
                  </a:rPr>
                  <a:t>3</a:t>
                </a:r>
                <a:r>
                  <a:rPr lang="es-PE" b="0" i="0" smtClean="0">
                    <a:latin typeface="Cambria Math"/>
                  </a:rPr>
                  <a:t>,00 𝑖 ̂</a:t>
                </a:r>
                <a:r>
                  <a:rPr lang="es-PE" b="0" i="0" smtClean="0">
                    <a:latin typeface="Cambria Math"/>
                  </a:rPr>
                  <a:t>+2</a:t>
                </a:r>
                <a:r>
                  <a:rPr lang="es-PE" b="0" i="0" smtClean="0">
                    <a:latin typeface="Cambria Math"/>
                  </a:rPr>
                  <a:t>,00 𝑗 ̂−6,00 𝑘 ̂)/7,00)=(2</a:t>
                </a:r>
                <a:r>
                  <a:rPr lang="es-PE" b="0" i="0" smtClean="0">
                    <a:latin typeface="Cambria Math"/>
                  </a:rPr>
                  <a:t>4</a:t>
                </a:r>
                <a:r>
                  <a:rPr lang="es-PE" b="0" i="0" smtClean="0">
                    <a:latin typeface="Cambria Math"/>
                  </a:rPr>
                  <a:t>0 𝑖 ̂</a:t>
                </a:r>
                <a:r>
                  <a:rPr lang="es-PE" b="0" i="0" smtClean="0">
                    <a:latin typeface="Cambria Math"/>
                  </a:rPr>
                  <a:t>+16</a:t>
                </a:r>
                <a:r>
                  <a:rPr lang="es-PE" b="0" i="0" smtClean="0">
                    <a:latin typeface="Cambria Math"/>
                  </a:rPr>
                  <a:t>0 𝑗 ̂−</a:t>
                </a:r>
                <a:r>
                  <a:rPr lang="es-PE" b="0" i="0" smtClean="0">
                    <a:latin typeface="Cambria Math"/>
                  </a:rPr>
                  <a:t>48</a:t>
                </a:r>
                <a:r>
                  <a:rPr lang="es-PE" b="0" i="0" smtClean="0">
                    <a:latin typeface="Cambria Math"/>
                  </a:rPr>
                  <a:t>0 𝑘 ̂ )N</a:t>
                </a:r>
                <a:endParaRPr lang="es-PE" b="0" baseline="0" dirty="0" smtClean="0"/>
              </a:p>
              <a:p>
                <a:pPr marL="228600" indent="-228600">
                  <a:buAutoNum type="alphaLcParenR" startAt="2"/>
                </a:pPr>
                <a:r>
                  <a:rPr lang="es-PE" sz="1200" b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Arial" panose="020B0604020202020204" pitchFamily="34" charset="0"/>
                  </a:rPr>
                  <a:t> </a:t>
                </a:r>
                <a:r>
                  <a:rPr lang="es-PE" sz="1200" b="0" i="0" smtClean="0">
                    <a:latin typeface="Cambria Math"/>
                  </a:rPr>
                  <a:t>𝐹</a:t>
                </a:r>
                <a:r>
                  <a:rPr lang="es-PE" sz="1200" b="0" i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/>
                  </a:rPr>
                  <a:t> ⃗</a:t>
                </a:r>
                <a:r>
                  <a:rPr lang="es-PE" sz="1200" b="0" i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/>
                  </a:rPr>
                  <a:t>_</a:t>
                </a:r>
                <a:r>
                  <a:rPr lang="es-PE" sz="1200" b="0" i="0" smtClean="0">
                    <a:latin typeface="Cambria Math"/>
                  </a:rPr>
                  <a:t>𝑅=</a:t>
                </a:r>
                <a:r>
                  <a:rPr lang="es-PE" b="0" i="0" smtClean="0">
                    <a:latin typeface="Cambria Math"/>
                  </a:rPr>
                  <a:t>(4</a:t>
                </a:r>
                <a:r>
                  <a:rPr lang="es-PE" b="0" i="0" smtClean="0">
                    <a:latin typeface="Cambria Math"/>
                  </a:rPr>
                  <a:t>40 𝑖 ̂</a:t>
                </a:r>
                <a:r>
                  <a:rPr lang="es-PE" b="0" i="0" smtClean="0">
                    <a:latin typeface="Cambria Math"/>
                  </a:rPr>
                  <a:t>−14</a:t>
                </a:r>
                <a:r>
                  <a:rPr lang="es-PE" b="0" i="0" smtClean="0">
                    <a:latin typeface="Cambria Math"/>
                  </a:rPr>
                  <a:t>0 𝑗 ̂−</a:t>
                </a:r>
                <a:r>
                  <a:rPr lang="es-PE" b="0" i="0" smtClean="0">
                    <a:latin typeface="Cambria Math"/>
                  </a:rPr>
                  <a:t>10</a:t>
                </a:r>
                <a:r>
                  <a:rPr lang="es-PE" b="0" i="0" smtClean="0">
                    <a:latin typeface="Cambria Math"/>
                  </a:rPr>
                  <a:t>80 𝑘 ̂ )N</a:t>
                </a:r>
                <a:endParaRPr lang="es-PE" b="0" dirty="0" smtClean="0"/>
              </a:p>
              <a:p>
                <a:pPr marL="228600" indent="-228600">
                  <a:buAutoNum type="alphaLcParenR" startAt="2"/>
                </a:pPr>
                <a:r>
                  <a:rPr lang="es-PE" b="0" dirty="0" smtClean="0"/>
                  <a:t> </a:t>
                </a:r>
                <a:r>
                  <a:rPr lang="es-PE" b="0" i="0" smtClean="0">
                    <a:latin typeface="Cambria Math"/>
                  </a:rPr>
                  <a:t>𝐹_𝑅=495,58…N=</a:t>
                </a:r>
                <a:r>
                  <a:rPr lang="es-PE" b="0" i="0" smtClean="0">
                    <a:latin typeface="Cambria Math"/>
                  </a:rPr>
                  <a:t>496 </a:t>
                </a:r>
                <a:r>
                  <a:rPr lang="es-PE" b="0" i="0" smtClean="0">
                    <a:latin typeface="Cambria Math"/>
                  </a:rPr>
                  <a:t>N</a:t>
                </a:r>
                <a:endParaRPr lang="es-PE" b="0" i="0" dirty="0" smtClean="0"/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F5990-9F27-4314-871E-9391A6B6DAA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42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29D15E-9F39-4208-8DC9-9B85BFFEA4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019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notas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PE" b="1" dirty="0"/>
                  <a:t>Centro de masa de sistemas multipartículas: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PE" b="1" dirty="0"/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PE" b="0" dirty="0"/>
                  <a:t>Haga hincapié en que las esferas </a:t>
                </a:r>
                <a:r>
                  <a:rPr lang="es-PE" b="1" dirty="0"/>
                  <a:t>no</a:t>
                </a:r>
                <a:r>
                  <a:rPr lang="es-PE" b="0" dirty="0"/>
                  <a:t> son partículas sino </a:t>
                </a:r>
                <a:r>
                  <a:rPr lang="es-PE" b="1" dirty="0"/>
                  <a:t>sistemas multipartículas </a:t>
                </a:r>
                <a:r>
                  <a:rPr lang="es-PE" b="0" dirty="0"/>
                  <a:t>y que debido a sus densidades uniformes el centro de masa de cada esfera coincide con su centro geométrico.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E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12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lang="pt-BR" sz="12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pt-BR" sz="1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𝐶𝑀</m:t>
                          </m:r>
                        </m:sub>
                      </m:sSub>
                      <m:r>
                        <a:rPr lang="pt-BR" sz="1200" b="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pt-BR" sz="1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BR" sz="1200" b="0" i="1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200" b="0" i="1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pt-BR" sz="1200" b="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pt-BR" sz="1200" b="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r>
                        <a:rPr lang="pt-BR" sz="1200" b="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(−0,4</m:t>
                      </m:r>
                      <m:acc>
                        <m:accPr>
                          <m:chr m:val="̂"/>
                          <m:ctrlPr>
                            <a:rPr lang="pt-BR" sz="1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pt-BR" sz="1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lang="pt-BR" sz="1200" b="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+0,2</m:t>
                      </m:r>
                      <m:acc>
                        <m:accPr>
                          <m:chr m:val="̂"/>
                          <m:ctrlPr>
                            <a:rPr lang="pt-BR" sz="1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pt-BR" sz="1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lang="pt-BR" sz="1200" b="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+0,2</m:t>
                      </m:r>
                      <m:acc>
                        <m:accPr>
                          <m:chr m:val="̂"/>
                          <m:ctrlPr>
                            <a:rPr lang="pt-BR" sz="1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pt-BR" sz="1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</m:acc>
                      <m:r>
                        <a:rPr lang="pt-BR" sz="1200" b="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s-E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12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lang="pt-BR" sz="12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pt-BR" sz="1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𝐶𝑀</m:t>
                          </m:r>
                        </m:sub>
                      </m:sSub>
                      <m:r>
                        <a:rPr lang="pt-BR" sz="1200" b="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pt-BR" sz="1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BR" sz="1200" b="0" i="1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200" b="0" i="1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pt-BR" sz="1200" b="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pt-BR" sz="1200" b="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𝑣</m:t>
                      </m:r>
                      <m:r>
                        <a:rPr lang="pt-BR" sz="1200" b="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(0,3</m:t>
                      </m:r>
                      <m:acc>
                        <m:accPr>
                          <m:chr m:val="̂"/>
                          <m:ctrlPr>
                            <a:rPr lang="pt-BR" sz="1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pt-BR" sz="1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lang="pt-BR" sz="1200" b="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+0,3</m:t>
                      </m:r>
                      <m:acc>
                        <m:accPr>
                          <m:chr m:val="̂"/>
                          <m:ctrlPr>
                            <a:rPr lang="pt-BR" sz="1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pt-BR" sz="1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lang="pt-BR" sz="1200" b="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+0,3</m:t>
                      </m:r>
                      <m:acc>
                        <m:accPr>
                          <m:chr m:val="̂"/>
                          <m:ctrlPr>
                            <a:rPr lang="pt-BR" sz="1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pt-BR" sz="1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</m:acc>
                      <m:r>
                        <a:rPr lang="pt-BR" sz="1200" b="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s-E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E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2 Marcador de notas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PE" b="1" dirty="0"/>
                  <a:t>Movimiento curvo: </a:t>
                </a:r>
                <a:r>
                  <a:rPr lang="es-E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ejes normales y tangente para describir el movimiento curvo de una partícula.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E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pt-BR" b="0" i="0">
                    <a:latin typeface="Cambria Math" panose="02040503050406030204" pitchFamily="18" charset="0"/>
                  </a:rPr>
                  <a:t>𝑣=𝜔𝑟=𝜔𝑅𝑐𝑜𝑠40^0=356 m/s</a:t>
                </a:r>
                <a:r>
                  <a:rPr lang="es-PE" dirty="0"/>
                  <a:t> , dibuje la velocidad tangente a su</a:t>
                </a:r>
                <a:r>
                  <a:rPr lang="es-PE" baseline="0" dirty="0"/>
                  <a:t> trayectoria.</a:t>
                </a:r>
                <a:r>
                  <a:rPr lang="es-PE" dirty="0"/>
                  <a:t> </a:t>
                </a:r>
              </a:p>
              <a:p>
                <a:pPr marL="0" indent="0">
                  <a:buNone/>
                </a:pPr>
                <a:r>
                  <a:rPr lang="pt-BR" b="0" i="0">
                    <a:latin typeface="Cambria Math" panose="02040503050406030204" pitchFamily="18" charset="0"/>
                  </a:rPr>
                  <a:t>𝑎=𝑎_𝑐=𝑣^2/(𝑅𝑐𝑜𝑠40^0 )=0,0260 m/s^2</a:t>
                </a:r>
                <a:r>
                  <a:rPr lang="es-PE" i="0" dirty="0"/>
                  <a:t>, dibuje la aceleración hacia el centro de la</a:t>
                </a:r>
                <a:r>
                  <a:rPr lang="es-PE" i="0" baseline="0" dirty="0"/>
                  <a:t> trayectoria (no al centro de la tierra).</a:t>
                </a:r>
                <a:endParaRPr lang="es-PE" i="0" dirty="0"/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F5990-9F27-4314-871E-9391A6B6DAA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62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ES" dirty="0"/>
                  <a:t>Si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𝑐𝑡𝑒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ES" dirty="0"/>
                  <a:t>Si </a:t>
                </a:r>
                <a:r>
                  <a:rPr lang="es-ES" b="0" i="0">
                    <a:latin typeface="Cambria Math" panose="02040503050406030204" pitchFamily="18" charset="0"/>
                  </a:rPr>
                  <a:t>𝜔=𝑐𝑡𝑒→𝜔=𝜔_𝑚=Δ𝜃/Δ𝑡  </a:t>
                </a:r>
                <a:endParaRPr lang="es-PE" dirty="0"/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29D15E-9F39-4208-8DC9-9B85BFFEA4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71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notas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PE" b="1" i="0" dirty="0"/>
                  <a:t>Cinemática angular</a:t>
                </a:r>
              </a:p>
              <a:p>
                <a:pPr marL="0" indent="0">
                  <a:buNone/>
                </a:pPr>
                <a:endParaRPr lang="es-PE" b="1" i="0" dirty="0"/>
              </a:p>
              <a:p>
                <a:pPr marL="285750" indent="-285750">
                  <a:buFont typeface="+mj-lt"/>
                  <a:buAutoNum type="romanUcPeriod"/>
                </a:pPr>
                <a:r>
                  <a:rPr lang="es-PE" b="0" dirty="0"/>
                  <a:t>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/>
                      </a:rPr>
                      <m:t>𝜔</m:t>
                    </m:r>
                    <m:r>
                      <a:rPr lang="es-PE" b="0" i="1" smtClean="0">
                        <a:latin typeface="Cambria Math"/>
                      </a:rPr>
                      <m:t>=60,0 </m:t>
                    </m:r>
                    <m:r>
                      <m:rPr>
                        <m:sty m:val="p"/>
                      </m:rPr>
                      <a:rPr lang="es-PE" b="0" i="0" smtClean="0">
                        <a:latin typeface="Cambria Math"/>
                      </a:rPr>
                      <m:t>rpm</m:t>
                    </m:r>
                    <m:r>
                      <a:rPr lang="es-PE" b="0" i="1" smtClean="0">
                        <a:latin typeface="Cambria Math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60,</m:t>
                    </m:r>
                    <m:r>
                      <a:rPr lang="es-PE" b="0" i="1" smtClean="0">
                        <a:latin typeface="Cambria Math"/>
                      </a:rPr>
                      <m:t>0×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/>
                          </a:rPr>
                          <m:t>2</m:t>
                        </m:r>
                        <m:r>
                          <a:rPr lang="es-PE" b="0" i="1" smtClean="0">
                            <a:latin typeface="Cambria Math"/>
                          </a:rPr>
                          <m:t>𝜋</m:t>
                        </m:r>
                        <m:r>
                          <a:rPr lang="es-PE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PE" b="0" i="0" smtClean="0">
                            <a:latin typeface="Cambria Math"/>
                          </a:rPr>
                          <m:t>rad</m:t>
                        </m:r>
                      </m:num>
                      <m:den>
                        <m:r>
                          <a:rPr lang="es-PE" b="0" i="1" smtClean="0">
                            <a:latin typeface="Cambria Math"/>
                          </a:rPr>
                          <m:t>60 </m:t>
                        </m:r>
                        <m:r>
                          <m:rPr>
                            <m:sty m:val="p"/>
                          </m:rPr>
                          <a:rPr lang="es-PE" b="0" i="0" smtClean="0">
                            <a:latin typeface="Cambria Math"/>
                          </a:rPr>
                          <m:t>s</m:t>
                        </m:r>
                      </m:den>
                    </m:f>
                    <m:r>
                      <a:rPr lang="es-PE" b="0" i="1" smtClean="0">
                        <a:latin typeface="Cambria Math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6,2831</m:t>
                    </m:r>
                    <m:r>
                      <a:rPr lang="es-PE" b="0" i="1" smtClean="0"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PE" b="0" i="0" smtClean="0">
                            <a:latin typeface="Cambria Math"/>
                          </a:rPr>
                          <m:t>rad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PE" b="0" i="0" smtClean="0">
                            <a:latin typeface="Cambria Math"/>
                          </a:rPr>
                          <m:t>s</m:t>
                        </m:r>
                      </m:den>
                    </m:f>
                    <m:r>
                      <a:rPr lang="es-PE" b="0" i="0" smtClean="0">
                        <a:latin typeface="Cambria Math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6,28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PE" b="0" i="0" smtClean="0">
                            <a:latin typeface="Cambria Math"/>
                          </a:rPr>
                          <m:t>rad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PE" b="0" i="0" smtClean="0">
                            <a:latin typeface="Cambria Math"/>
                          </a:rPr>
                          <m:t>s</m:t>
                        </m:r>
                      </m:den>
                    </m:f>
                  </m:oMath>
                </a14:m>
                <a:r>
                  <a:rPr lang="es-PE" b="0" i="0" dirty="0"/>
                  <a:t> </a:t>
                </a:r>
              </a:p>
              <a:p>
                <a:pPr marL="285750" indent="-285750">
                  <a:buFont typeface="+mj-lt"/>
                  <a:buAutoNum type="romanUcPeriod"/>
                </a:pPr>
                <a:r>
                  <a:rPr lang="es-PE" b="0" i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b="0" i="0" dirty="0" smtClean="0">
                        <a:latin typeface="Cambria Math"/>
                      </a:rPr>
                      <m:t>Δ</m:t>
                    </m:r>
                    <m:r>
                      <a:rPr lang="es-PE" b="0" i="1" dirty="0" smtClean="0">
                        <a:latin typeface="Cambria Math"/>
                      </a:rPr>
                      <m:t>𝜃</m:t>
                    </m:r>
                    <m:r>
                      <a:rPr lang="es-PE" b="0" i="1" dirty="0" smtClean="0">
                        <a:latin typeface="Cambria Math"/>
                      </a:rPr>
                      <m:t>=60,0°×</m:t>
                    </m:r>
                    <m:f>
                      <m:fPr>
                        <m:ctrlPr>
                          <a:rPr lang="es-P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dirty="0" smtClean="0">
                            <a:latin typeface="Cambria Math"/>
                          </a:rPr>
                          <m:t>𝜋</m:t>
                        </m:r>
                        <m:r>
                          <a:rPr lang="es-PE" b="0" i="1" dirty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PE" b="0" i="0" dirty="0" smtClean="0">
                            <a:latin typeface="Cambria Math"/>
                          </a:rPr>
                          <m:t>rad</m:t>
                        </m:r>
                      </m:num>
                      <m:den>
                        <m:r>
                          <a:rPr lang="es-PE" b="0" i="1" dirty="0" smtClean="0">
                            <a:latin typeface="Cambria Math"/>
                          </a:rPr>
                          <m:t>180°</m:t>
                        </m:r>
                      </m:den>
                    </m:f>
                    <m:r>
                      <a:rPr lang="es-PE" b="0" i="1" dirty="0" smtClean="0">
                        <a:latin typeface="Cambria Math"/>
                      </a:rPr>
                      <m:t>=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1,0471</m:t>
                    </m:r>
                    <m:r>
                      <a:rPr lang="es-PE" b="0" i="1" dirty="0" smtClean="0">
                        <a:latin typeface="Cambria Math"/>
                      </a:rPr>
                      <m:t>…</m:t>
                    </m:r>
                    <m:r>
                      <m:rPr>
                        <m:sty m:val="p"/>
                      </m:rPr>
                      <a:rPr lang="es-PE" b="0" i="0" dirty="0" smtClean="0">
                        <a:latin typeface="Cambria Math"/>
                      </a:rPr>
                      <m:t>rad</m:t>
                    </m:r>
                    <m:r>
                      <a:rPr lang="es-PE" b="0" i="1" dirty="0" smtClean="0">
                        <a:latin typeface="Cambria Math"/>
                      </a:rPr>
                      <m:t>→</m:t>
                    </m:r>
                    <m:r>
                      <m:rPr>
                        <m:sty m:val="p"/>
                      </m:rPr>
                      <a:rPr lang="es-PE" b="0" i="0" dirty="0" smtClean="0">
                        <a:latin typeface="Cambria Math"/>
                      </a:rPr>
                      <m:t>Δ</m:t>
                    </m:r>
                    <m:r>
                      <a:rPr lang="es-PE" b="0" i="1" dirty="0" smtClean="0">
                        <a:latin typeface="Cambria Math"/>
                      </a:rPr>
                      <m:t>𝑡</m:t>
                    </m:r>
                    <m:r>
                      <a:rPr lang="es-PE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P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PE" b="0" i="0" dirty="0" smtClean="0">
                            <a:latin typeface="Cambria Math"/>
                          </a:rPr>
                          <m:t>Δ</m:t>
                        </m:r>
                        <m:r>
                          <a:rPr lang="es-PE" b="0" i="1" dirty="0" smtClean="0">
                            <a:latin typeface="Cambria Math"/>
                          </a:rPr>
                          <m:t>𝜃</m:t>
                        </m:r>
                      </m:num>
                      <m:den>
                        <m:r>
                          <a:rPr lang="es-PE" b="0" i="1" dirty="0" smtClean="0">
                            <a:latin typeface="Cambria Math"/>
                          </a:rPr>
                          <m:t>𝜔</m:t>
                        </m:r>
                      </m:den>
                    </m:f>
                    <m:r>
                      <a:rPr lang="es-PE" b="0" i="1" dirty="0" smtClean="0">
                        <a:latin typeface="Cambria Math"/>
                      </a:rPr>
                      <m:t>=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0,167</m:t>
                    </m:r>
                    <m:r>
                      <a:rPr lang="es-PE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PE" b="0" i="0" dirty="0" smtClean="0">
                        <a:latin typeface="Cambria Math"/>
                      </a:rPr>
                      <m:t>s</m:t>
                    </m:r>
                  </m:oMath>
                </a14:m>
                <a:r>
                  <a:rPr lang="es-PE" b="0" i="0" dirty="0"/>
                  <a:t> </a:t>
                </a:r>
              </a:p>
              <a:p>
                <a:pPr marL="285750" indent="-285750">
                  <a:buFont typeface="+mj-lt"/>
                  <a:buAutoNum type="romanUcPeriod"/>
                </a:pPr>
                <a:r>
                  <a:rPr lang="es-PE" b="0" i="0" dirty="0"/>
                  <a:t>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/>
                      </a:rPr>
                      <m:t>𝑣</m:t>
                    </m:r>
                    <m:r>
                      <a:rPr lang="es-PE" b="0" i="1" smtClean="0">
                        <a:latin typeface="Cambria Math"/>
                      </a:rPr>
                      <m:t>=</m:t>
                    </m:r>
                    <m:r>
                      <a:rPr lang="es-PE" b="0" i="1" smtClean="0">
                        <a:latin typeface="Cambria Math"/>
                      </a:rPr>
                      <m:t>𝜔</m:t>
                    </m:r>
                    <m:r>
                      <a:rPr lang="es-PE" b="0" i="1" smtClean="0">
                        <a:latin typeface="Cambria Math"/>
                      </a:rPr>
                      <m:t>𝑅</m:t>
                    </m:r>
                    <m:r>
                      <a:rPr lang="es-PE" b="0" i="1" smtClean="0">
                        <a:latin typeface="Cambria Math"/>
                      </a:rPr>
                      <m:t>=5,03</m:t>
                    </m:r>
                    <m:r>
                      <a:rPr lang="es-PE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PE" b="0" i="0" smtClean="0">
                        <a:latin typeface="Cambria Math"/>
                      </a:rPr>
                      <m:t>m</m:t>
                    </m:r>
                    <m:r>
                      <a:rPr lang="es-PE" b="0" i="0" smtClean="0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s-PE" b="0" i="0" smtClean="0">
                        <a:latin typeface="Cambria Math"/>
                      </a:rPr>
                      <m:t>s</m:t>
                    </m:r>
                  </m:oMath>
                </a14:m>
                <a:endParaRPr lang="es-PE" b="0" i="0" dirty="0"/>
              </a:p>
              <a:p>
                <a:pPr marL="0" indent="0">
                  <a:buNone/>
                </a:pPr>
                <a:endParaRPr lang="es-PE" b="0" i="0" dirty="0"/>
              </a:p>
              <a:p>
                <a:pPr marL="0" indent="0">
                  <a:buNone/>
                </a:pPr>
                <a:endParaRPr lang="es-PE" b="0" i="0" dirty="0"/>
              </a:p>
            </p:txBody>
          </p:sp>
        </mc:Choice>
        <mc:Fallback xmlns="">
          <p:sp>
            <p:nvSpPr>
              <p:cNvPr id="3" name="2 Marcador de notas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lphaLcParenR"/>
                </a:pPr>
                <a:r>
                  <a:rPr lang="es-PE" b="0" dirty="0" smtClean="0">
                    <a:ea typeface="Cambria Math"/>
                  </a:rPr>
                  <a:t> </a:t>
                </a:r>
                <a:r>
                  <a:rPr lang="es-PE" b="0" i="0" smtClean="0">
                    <a:latin typeface="Cambria Math"/>
                    <a:ea typeface="Cambria Math"/>
                  </a:rPr>
                  <a:t>𝜔</a:t>
                </a:r>
                <a:r>
                  <a:rPr lang="es-PE" b="0" i="0" smtClean="0">
                    <a:latin typeface="Cambria Math" panose="02040503050406030204" pitchFamily="18" charset="0"/>
                  </a:rPr>
                  <a:t>=</a:t>
                </a:r>
                <a:r>
                  <a:rPr lang="es-PE" b="0" i="0" smtClean="0">
                    <a:latin typeface="Cambria Math"/>
                  </a:rPr>
                  <a:t>𝑣</a:t>
                </a:r>
                <a:r>
                  <a:rPr lang="es-PE" b="0" i="0" smtClean="0">
                    <a:latin typeface="Cambria Math"/>
                  </a:rPr>
                  <a:t>_1/</a:t>
                </a:r>
                <a:r>
                  <a:rPr lang="es-PE" b="0" i="0" smtClean="0">
                    <a:latin typeface="Cambria Math"/>
                  </a:rPr>
                  <a:t>𝑟_1 =</a:t>
                </a:r>
                <a:r>
                  <a:rPr lang="es-PE" b="0" i="0" smtClean="0">
                    <a:latin typeface="Cambria Math"/>
                  </a:rPr>
                  <a:t>21,6 rad/s</a:t>
                </a:r>
                <a:endParaRPr lang="es-PE" i="0" dirty="0" smtClean="0"/>
              </a:p>
              <a:p>
                <a:pPr marL="228600" indent="-228600">
                  <a:buAutoNum type="alphaLcParenR"/>
                </a:pPr>
                <a:r>
                  <a:rPr lang="es-PE" b="0" dirty="0" smtClean="0">
                    <a:ea typeface="Cambria Math"/>
                  </a:rPr>
                  <a:t> </a:t>
                </a:r>
                <a:r>
                  <a:rPr lang="es-PE" b="0" i="0" smtClean="0">
                    <a:latin typeface="Cambria Math"/>
                  </a:rPr>
                  <a:t>v_2</a:t>
                </a:r>
                <a:r>
                  <a:rPr lang="es-PE" b="0" i="0" smtClean="0">
                    <a:latin typeface="Cambria Math" panose="02040503050406030204" pitchFamily="18" charset="0"/>
                  </a:rPr>
                  <a:t>=</a:t>
                </a:r>
                <a:r>
                  <a:rPr lang="es-PE" b="0" i="0" smtClean="0">
                    <a:latin typeface="Cambria Math"/>
                  </a:rPr>
                  <a:t>𝜔𝑟_2=(</a:t>
                </a:r>
                <a:r>
                  <a:rPr lang="es-PE" b="0" i="0" smtClean="0">
                    <a:latin typeface="Cambria Math"/>
                  </a:rPr>
                  <a:t>𝑣</a:t>
                </a:r>
                <a:r>
                  <a:rPr lang="es-PE" b="0" i="0" smtClean="0">
                    <a:latin typeface="Cambria Math"/>
                  </a:rPr>
                  <a:t>_1/</a:t>
                </a:r>
                <a:r>
                  <a:rPr lang="es-PE" b="0" i="0" smtClean="0">
                    <a:latin typeface="Cambria Math"/>
                  </a:rPr>
                  <a:t>𝑟_1 </a:t>
                </a:r>
                <a:r>
                  <a:rPr lang="es-PE" b="0" i="0" smtClean="0">
                    <a:latin typeface="Cambria Math"/>
                  </a:rPr>
                  <a:t>) </a:t>
                </a:r>
                <a:r>
                  <a:rPr lang="es-PE" b="0" i="0" smtClean="0">
                    <a:latin typeface="Cambria Math"/>
                  </a:rPr>
                  <a:t>𝑟</a:t>
                </a:r>
                <a:r>
                  <a:rPr lang="es-PE" b="0" i="0" smtClean="0">
                    <a:latin typeface="Cambria Math"/>
                  </a:rPr>
                  <a:t>_</a:t>
                </a:r>
                <a:r>
                  <a:rPr lang="es-PE" b="0" i="0" smtClean="0">
                    <a:latin typeface="Cambria Math"/>
                  </a:rPr>
                  <a:t>2=</a:t>
                </a:r>
                <a:r>
                  <a:rPr lang="es-PE" b="0" i="0" smtClean="0">
                    <a:latin typeface="Cambria Math"/>
                  </a:rPr>
                  <a:t>0,539</a:t>
                </a:r>
                <a:r>
                  <a:rPr lang="es-PE" b="0" i="0" smtClean="0">
                    <a:latin typeface="Cambria Math"/>
                  </a:rPr>
                  <a:t> </a:t>
                </a:r>
                <a:r>
                  <a:rPr lang="es-PE" b="0" i="0" smtClean="0">
                    <a:latin typeface="Cambria Math"/>
                  </a:rPr>
                  <a:t>m</a:t>
                </a:r>
                <a:r>
                  <a:rPr lang="es-PE" b="0" i="0" smtClean="0">
                    <a:latin typeface="Cambria Math"/>
                  </a:rPr>
                  <a:t>/s</a:t>
                </a:r>
                <a:r>
                  <a:rPr lang="es-PE" i="0" dirty="0" smtClean="0"/>
                  <a:t> </a:t>
                </a:r>
                <a:endParaRPr lang="es-PE" i="0" dirty="0"/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F5990-9F27-4314-871E-9391A6B6DAA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81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F5990-9F27-4314-871E-9391A6B6DAA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778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notas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PE" b="1" dirty="0"/>
                  <a:t>Energía cinética de un cuerpo rígido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PE" b="1" dirty="0"/>
              </a:p>
              <a:p>
                <a:pPr marL="228600" marR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UcParenR"/>
                  <a:tabLst/>
                  <a:defRPr/>
                </a:pPr>
                <a:r>
                  <a:rPr lang="es-PE" b="0" dirty="0"/>
                  <a:t>La rapidez del ciclista es la</a:t>
                </a:r>
                <a:r>
                  <a:rPr lang="es-PE" b="0" baseline="0" dirty="0"/>
                  <a:t> misma que la rapidez del centro de masa de la rueda: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PE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𝒕𝒓𝒂𝒔</m:t>
                        </m:r>
                      </m:sub>
                    </m:sSub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𝑴</m:t>
                    </m:r>
                    <m:sSubSup>
                      <m:sSub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𝑪𝑴</m:t>
                        </m:r>
                      </m:sub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s-PE" b="1" dirty="0"/>
                  <a:t>=16,25 J.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PE" b="0" dirty="0"/>
                  <a:t>B)  </a:t>
                </a:r>
                <a:r>
                  <a:rPr lang="es-PE" sz="1200" b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No. Las ruedas también presentan energía cinética rotacional.</a:t>
                </a:r>
              </a:p>
            </p:txBody>
          </p:sp>
        </mc:Choice>
        <mc:Fallback xmlns="">
          <p:sp>
            <p:nvSpPr>
              <p:cNvPr id="3" name="2 Marcador de notas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PE" b="1" dirty="0"/>
                  <a:t>Movimiento curvo: </a:t>
                </a:r>
                <a:r>
                  <a:rPr lang="es-E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ejes normales y tangente para describir el movimiento curvo de una partícula.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E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b="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𝑎_𝑡</a:t>
                </a:r>
                <a:r>
                  <a:rPr lang="es-E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es constante entre </a:t>
                </a:r>
                <a:r>
                  <a:rPr lang="es-E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y C</a:t>
                </a:r>
                <a:r>
                  <a:rPr lang="es-E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pt-BR" sz="1200" b="1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𝒂_𝒕=𝟏/𝟐𝒔 (𝒗_𝒄^𝟐−𝒗_𝑨^𝟐 )</a:t>
                </a:r>
                <a:r>
                  <a:rPr lang="pt-BR" sz="1200" b="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=−2,41 𝑚/𝑠^2   </a:t>
                </a:r>
                <a:r>
                  <a:rPr lang="es-E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Comente el signo</a:t>
                </a:r>
                <a:r>
                  <a:rPr lang="es-E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 grafique la dirección de las aceleraciones de este ejemplo sobre la figura.</a:t>
                </a:r>
                <a:endParaRPr lang="es-E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E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PE" b="1" dirty="0"/>
                  <a:t>(A) </a:t>
                </a:r>
                <a:r>
                  <a:rPr lang="es-PE" b="0" dirty="0"/>
                  <a:t>Use</a:t>
                </a:r>
                <a:r>
                  <a:rPr lang="es-PE" b="1" dirty="0"/>
                  <a:t> </a:t>
                </a:r>
                <a:r>
                  <a:rPr lang="pt-BR" b="1" i="0">
                    <a:latin typeface="Cambria Math" panose="02040503050406030204" pitchFamily="18" charset="0"/>
                  </a:rPr>
                  <a:t>𝒂^𝟐=𝒂_𝒕^𝟐+𝒂_𝒄^𝟐</a:t>
                </a:r>
                <a:r>
                  <a:rPr lang="es-PE" b="1" dirty="0"/>
                  <a:t> </a:t>
                </a:r>
                <a:r>
                  <a:rPr lang="es-PE" b="0" dirty="0"/>
                  <a:t>para determinar el valor de </a:t>
                </a:r>
                <a:r>
                  <a:rPr lang="pt-BR" b="0" i="0">
                    <a:latin typeface="Cambria Math" panose="02040503050406030204" pitchFamily="18" charset="0"/>
                  </a:rPr>
                  <a:t>𝑎_𝑐</a:t>
                </a:r>
                <a:r>
                  <a:rPr lang="es-PE" b="0" dirty="0"/>
                  <a:t>, y </a:t>
                </a:r>
                <a:r>
                  <a:rPr lang="pt-BR" b="0" i="0">
                    <a:latin typeface="Cambria Math" panose="02040503050406030204" pitchFamily="18" charset="0"/>
                  </a:rPr>
                  <a:t>𝑎_𝑐=𝑣^2/𝜌</a:t>
                </a:r>
                <a:r>
                  <a:rPr lang="es-PE" b="0" dirty="0"/>
                  <a:t> para determinar el radio de curvatura. </a:t>
                </a:r>
                <a:r>
                  <a:rPr lang="pt-BR" b="0" i="0">
                    <a:latin typeface="Cambria Math" panose="02040503050406030204" pitchFamily="18" charset="0"/>
                  </a:rPr>
                  <a:t>𝜌_𝐴=432</a:t>
                </a:r>
                <a:r>
                  <a:rPr lang="es-PE" b="0" dirty="0"/>
                  <a:t> m.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PE" b="1" dirty="0"/>
                  <a:t>(B) </a:t>
                </a:r>
                <a:r>
                  <a:rPr lang="es-PE" b="0" dirty="0"/>
                  <a:t>Determine</a:t>
                </a:r>
                <a:r>
                  <a:rPr lang="es-PE" b="1" dirty="0"/>
                  <a:t> </a:t>
                </a:r>
                <a:r>
                  <a:rPr lang="pt-BR" b="1" i="0">
                    <a:latin typeface="Cambria Math" panose="02040503050406030204" pitchFamily="18" charset="0"/>
                  </a:rPr>
                  <a:t>𝒂_𝒄=𝒗^𝟐/𝝆</a:t>
                </a:r>
                <a:r>
                  <a:rPr lang="pt-BR" b="0" i="0">
                    <a:latin typeface="Cambria Math" panose="02040503050406030204" pitchFamily="18" charset="0"/>
                  </a:rPr>
                  <a:t>=1,29 𝑚/𝑠^2</a:t>
                </a:r>
                <a:r>
                  <a:rPr lang="es-PE" b="1" dirty="0"/>
                  <a:t>  </a:t>
                </a:r>
                <a:r>
                  <a:rPr lang="es-PE" b="0" dirty="0"/>
                  <a:t>(en el punto C).</a:t>
                </a:r>
                <a:r>
                  <a:rPr lang="es-PE" b="0" baseline="0" dirty="0"/>
                  <a:t> Luego la magnitud de la aceleración en C es: </a:t>
                </a:r>
                <a:r>
                  <a:rPr lang="pt-BR" b="0" i="0" baseline="0">
                    <a:latin typeface="Cambria Math" panose="02040503050406030204" pitchFamily="18" charset="0"/>
                  </a:rPr>
                  <a:t>2,73 𝑚/𝑠^2</a:t>
                </a:r>
                <a:r>
                  <a:rPr lang="es-PE" b="0" dirty="0"/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PE" b="1" dirty="0"/>
                  <a:t>(C) En el punto de inflexión el radio de curvatura es infinito y la aceleración centrípeta es nula. </a:t>
                </a:r>
                <a:r>
                  <a:rPr lang="pt-BR" b="1" i="0">
                    <a:latin typeface="Cambria Math" panose="02040503050406030204" pitchFamily="18" charset="0"/>
                  </a:rPr>
                  <a:t>𝒂=|𝒂_𝒕 |=</a:t>
                </a:r>
                <a:r>
                  <a:rPr lang="pt-BR" b="0" i="0">
                    <a:latin typeface="Cambria Math" panose="02040503050406030204" pitchFamily="18" charset="0"/>
                  </a:rPr>
                  <a:t>2,41𝑚/𝑠^2</a:t>
                </a:r>
                <a:r>
                  <a:rPr lang="es-PE" b="1" dirty="0"/>
                  <a:t>.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29D15E-9F39-4208-8DC9-9B85BFFEA4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19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notas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sz="12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PE" sz="1200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  <m:r>
                          <a:rPr lang="es-PE" sz="1200" b="0" i="1" smtClean="0">
                            <a:latin typeface="Cambria Math"/>
                            <a:ea typeface="Cambria Math"/>
                          </a:rPr>
                          <m:t>𝑜𝑡</m:t>
                        </m:r>
                      </m:sub>
                    </m:sSub>
                    <m:r>
                      <a:rPr lang="es-PE" sz="12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PE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PE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PE" sz="1200" i="1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s-PE" sz="12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PE" dirty="0"/>
                  <a:t> ya que las partículas solo se están trasladando</a:t>
                </a:r>
              </a:p>
            </p:txBody>
          </p:sp>
        </mc:Choice>
        <mc:Fallback xmlns="">
          <p:sp>
            <p:nvSpPr>
              <p:cNvPr id="3" name="2 Marcador de notas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PE" sz="1200" i="0">
                    <a:latin typeface="Cambria Math"/>
                    <a:ea typeface="Cambria Math"/>
                  </a:rPr>
                  <a:t>𝐾</a:t>
                </a:r>
                <a:r>
                  <a:rPr lang="es-PE" sz="1200" i="0">
                    <a:latin typeface="Cambria Math" panose="02040503050406030204" pitchFamily="18" charset="0"/>
                    <a:ea typeface="Cambria Math"/>
                  </a:rPr>
                  <a:t>_</a:t>
                </a:r>
                <a:r>
                  <a:rPr lang="es-ES" sz="1200" b="0" i="0">
                    <a:latin typeface="Cambria Math" panose="02040503050406030204" pitchFamily="18" charset="0"/>
                    <a:ea typeface="Cambria Math"/>
                  </a:rPr>
                  <a:t>𝑡</a:t>
                </a:r>
                <a:r>
                  <a:rPr lang="es-PE" sz="1200" b="0" i="0">
                    <a:latin typeface="Cambria Math"/>
                    <a:ea typeface="Cambria Math"/>
                  </a:rPr>
                  <a:t>𝑜𝑡</a:t>
                </a:r>
                <a:r>
                  <a:rPr lang="es-PE" sz="1200" i="0">
                    <a:latin typeface="Cambria Math"/>
                    <a:ea typeface="Cambria Math"/>
                  </a:rPr>
                  <a:t>=</a:t>
                </a:r>
                <a:r>
                  <a:rPr lang="es-PE" sz="1200" i="0">
                    <a:latin typeface="Cambria Math" panose="02040503050406030204" pitchFamily="18" charset="0"/>
                    <a:ea typeface="Cambria Math"/>
                  </a:rPr>
                  <a:t>∑▒</a:t>
                </a:r>
                <a:r>
                  <a:rPr lang="es-PE" sz="1200" i="0">
                    <a:latin typeface="Cambria Math"/>
                    <a:ea typeface="Cambria Math"/>
                  </a:rPr>
                  <a:t>𝐾</a:t>
                </a:r>
                <a:r>
                  <a:rPr lang="es-PE" sz="1200" i="0">
                    <a:latin typeface="Cambria Math" panose="02040503050406030204" pitchFamily="18" charset="0"/>
                    <a:ea typeface="Cambria Math"/>
                  </a:rPr>
                  <a:t>_</a:t>
                </a:r>
                <a:r>
                  <a:rPr lang="es-PE" sz="1200" i="0">
                    <a:latin typeface="Cambria Math"/>
                    <a:ea typeface="Cambria Math"/>
                  </a:rPr>
                  <a:t>𝑖</a:t>
                </a:r>
                <a:r>
                  <a:rPr lang="es-PE" sz="1200" i="0">
                    <a:latin typeface="Cambria Math" panose="02040503050406030204" pitchFamily="18" charset="0"/>
                    <a:ea typeface="Cambria Math"/>
                  </a:rPr>
                  <a:t> </a:t>
                </a:r>
                <a:r>
                  <a:rPr lang="es-PE" dirty="0"/>
                  <a:t> ya que las partículas solo se están trasladando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F5990-9F27-4314-871E-9391A6B6DAA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563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notas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sz="12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PE" sz="1200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  <m:r>
                          <a:rPr lang="es-PE" sz="1200" b="0" i="1" smtClean="0">
                            <a:latin typeface="Cambria Math"/>
                            <a:ea typeface="Cambria Math"/>
                          </a:rPr>
                          <m:t>𝑜𝑡</m:t>
                        </m:r>
                      </m:sub>
                    </m:sSub>
                    <m:r>
                      <a:rPr lang="es-PE" sz="12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s-PE" sz="12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PE" sz="1200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𝑟𝑜𝑡</m:t>
                        </m:r>
                      </m:sub>
                    </m:sSub>
                  </m:oMath>
                </a14:m>
                <a:r>
                  <a:rPr lang="es-PE" dirty="0"/>
                  <a:t> ya que el objeto (sistema) solo está rotando</a:t>
                </a:r>
              </a:p>
            </p:txBody>
          </p:sp>
        </mc:Choice>
        <mc:Fallback xmlns="">
          <p:sp>
            <p:nvSpPr>
              <p:cNvPr id="3" name="2 Marcador de notas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PE" sz="1200" i="0">
                    <a:latin typeface="Cambria Math"/>
                    <a:ea typeface="Cambria Math"/>
                  </a:rPr>
                  <a:t>𝐾</a:t>
                </a:r>
                <a:r>
                  <a:rPr lang="es-PE" sz="1200" i="0">
                    <a:latin typeface="Cambria Math" panose="02040503050406030204" pitchFamily="18" charset="0"/>
                    <a:ea typeface="Cambria Math"/>
                  </a:rPr>
                  <a:t>_</a:t>
                </a:r>
                <a:r>
                  <a:rPr lang="es-ES" sz="1200" b="0" i="0">
                    <a:latin typeface="Cambria Math" panose="02040503050406030204" pitchFamily="18" charset="0"/>
                    <a:ea typeface="Cambria Math"/>
                  </a:rPr>
                  <a:t>𝑡</a:t>
                </a:r>
                <a:r>
                  <a:rPr lang="es-PE" sz="1200" b="0" i="0">
                    <a:latin typeface="Cambria Math"/>
                    <a:ea typeface="Cambria Math"/>
                  </a:rPr>
                  <a:t>𝑜𝑡</a:t>
                </a:r>
                <a:r>
                  <a:rPr lang="es-PE" sz="1200" i="0">
                    <a:latin typeface="Cambria Math"/>
                    <a:ea typeface="Cambria Math"/>
                  </a:rPr>
                  <a:t>=𝐾</a:t>
                </a:r>
                <a:r>
                  <a:rPr lang="es-PE" sz="1200" i="0">
                    <a:latin typeface="Cambria Math" panose="02040503050406030204" pitchFamily="18" charset="0"/>
                    <a:ea typeface="Cambria Math"/>
                  </a:rPr>
                  <a:t>_</a:t>
                </a:r>
                <a:r>
                  <a:rPr lang="es-ES" sz="1200" b="0" i="0">
                    <a:latin typeface="Cambria Math" panose="02040503050406030204" pitchFamily="18" charset="0"/>
                    <a:ea typeface="Cambria Math"/>
                  </a:rPr>
                  <a:t>𝑟𝑜𝑡</a:t>
                </a:r>
                <a:r>
                  <a:rPr lang="es-PE" dirty="0"/>
                  <a:t> ya que el objeto (sistema) solo está rotando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29D15E-9F39-4208-8DC9-9B85BFFEA4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83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35A40-FFE8-B890-D008-E2435F58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C86233-03B2-2417-37D9-ADBF72735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8677A-2D04-100B-9DE2-2F1D46F3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AD5-F1EE-415B-8971-BB2F37E00443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A1C9-C2D5-A66D-8208-2DEC163A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AA35B3-27DD-B5FB-C37D-41B199A7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84CA-2626-4ABB-BF73-C18CE150F0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936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6692D-458B-2C26-A55E-09DA9C5D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81CA53-E3FA-004D-7FF8-DCCFBCEDD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6B60BD-0E48-B036-8CEA-F05A148A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AD5-F1EE-415B-8971-BB2F37E00443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818B0-9D63-654F-3ED2-CFF8002A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9B6545-9CDA-F3B7-5F22-19ABD913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84CA-2626-4ABB-BF73-C18CE150F0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829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D2E135-CCB5-2437-AB10-A5E2A4145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CA88F6-B576-C2F3-7AFA-851EA5F30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920A0B-7D82-0EB6-6226-E25E4FE3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AD5-F1EE-415B-8971-BB2F37E00443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0864A4-472A-910C-58F8-66249EFA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D45D17-BC83-1C86-B873-C6FF1DB6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84CA-2626-4ABB-BF73-C18CE150F0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894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8E5A-7601-4DB7-9737-2C743832296E}" type="datetime1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F165-C3F2-43D7-A189-9BA2CD7287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0442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C2C1-BED9-44C6-9C3F-A3CA52B2619B}" type="datetime1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F165-C3F2-43D7-A189-9BA2CD7287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5620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F28E-659F-405B-8BC2-6C69F58A13F0}" type="datetime1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F165-C3F2-43D7-A189-9BA2CD7287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7878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71EE-D8D3-4D0C-BB1D-9F4C9FEA6CA3}" type="datetime1">
              <a:rPr lang="es-PE" smtClean="0"/>
              <a:t>17/09/2023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F165-C3F2-43D7-A189-9BA2CD7287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9209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B5F8-01C7-45B0-BC73-24CA5DCA2684}" type="datetime1">
              <a:rPr lang="es-PE" smtClean="0"/>
              <a:t>17/09/2023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F165-C3F2-43D7-A189-9BA2CD7287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4186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C2D3-8E9A-4C56-9662-AA74C4479BA8}" type="datetime1">
              <a:rPr lang="es-PE" smtClean="0"/>
              <a:t>17/09/2023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F165-C3F2-43D7-A189-9BA2CD7287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307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27C-F1E0-437D-8BEF-8EACFB9E2C7A}" type="datetime1">
              <a:rPr lang="es-PE" smtClean="0"/>
              <a:t>17/09/2023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F165-C3F2-43D7-A189-9BA2CD7287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9153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AF32-4A96-4E78-B228-A20DEB496C1C}" type="datetime1">
              <a:rPr lang="es-PE" smtClean="0"/>
              <a:t>17/09/2023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F165-C3F2-43D7-A189-9BA2CD7287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04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246EB-5765-A0CD-55A1-0F238F81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7930-6D0A-DB9F-9592-DA1B07BA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07156B-55E7-B323-ECC9-D68CF77A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AD5-F1EE-415B-8971-BB2F37E00443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519261-5CF9-FCB2-F47E-E6E96301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A56F9D-8335-2F44-4F9D-208BBB03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84CA-2626-4ABB-BF73-C18CE150F0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241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EBD0-0DD6-4411-8C7B-FBEAF5E0E9B4}" type="datetime1">
              <a:rPr lang="es-PE" smtClean="0"/>
              <a:t>17/09/2023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F165-C3F2-43D7-A189-9BA2CD7287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8341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65C-C235-4AFD-A8E4-AC7EB08EEAA7}" type="datetime1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F165-C3F2-43D7-A189-9BA2CD7287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29300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E850-8914-4D2A-B10D-101002792E2B}" type="datetime1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F165-C3F2-43D7-A189-9BA2CD7287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21281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36FB6-A58B-4DA1-A084-727E200DD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9D27C5-5838-4223-8AC5-F6F5316F7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180451-2052-4DBC-8EDF-3FDDC6D4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0D45-56D0-4D2C-9985-8E371045BD3B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207F68-EFC8-4EFB-B329-BEF5F7A0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499230-B870-4DCB-91BA-66FD2A99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154E-467C-4971-A5E3-5DB0AE9E5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42625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D7F2E-B39C-4FA5-837F-796049A5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54862C-D12B-48C0-87D6-D50B8779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140AB9-0396-4056-9C86-98461F37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0D45-56D0-4D2C-9985-8E371045BD3B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0AEFF3-082E-4747-9BC3-F2BAF3B2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C143F4-27FC-4BF9-85E2-85B3BD45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154E-467C-4971-A5E3-5DB0AE9E5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4834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9DF45-65D9-481D-A4A5-53CFED28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5EA2D4-6F06-421B-9097-4FF4CA5E2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F94B0F-F667-44EA-911D-AD425525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0D45-56D0-4D2C-9985-8E371045BD3B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98E7D2-982E-4A1A-9977-154AEAF1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3DFD94-1159-4371-9CEA-3D6DF3E5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154E-467C-4971-A5E3-5DB0AE9E5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83055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00EE8-8823-4474-9975-300DF282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68B7E8-5721-43F4-8F44-C007CF669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E97177-FABA-4B47-A9FE-BD4AB50BF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87700F-80B0-4FBB-9E0C-622D4576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0D45-56D0-4D2C-9985-8E371045BD3B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D5B8D0-B45E-4825-AC1B-4A616CAA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DD2459-B567-44CF-B01E-C9634255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154E-467C-4971-A5E3-5DB0AE9E5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97971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FEC22-F3DC-41F6-9FC1-B06BFBA3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F2542C-C6DC-4BAA-B985-36B5E8DFF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C56F3A-86C3-4C23-807C-1E533701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18BBFF-3C82-4F29-B7D8-AA3A8997F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2C0412-0DAD-45EF-AB40-E00B873DE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BEFF72-BE54-479F-AD3D-D1EA565A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0D45-56D0-4D2C-9985-8E371045BD3B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933A8F-FF32-43F1-97E2-C1F31FF7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616E9F-50A9-4EF8-971C-9C7FB490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154E-467C-4971-A5E3-5DB0AE9E5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124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B2A54-381A-44F7-B573-C56E3E02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42C3DC-498F-4E87-8A68-28BDB75F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0D45-56D0-4D2C-9985-8E371045BD3B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C74FBE-CDAA-4E07-91C2-67F931B4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10277F-0ED9-4404-8EA9-C12D421C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154E-467C-4971-A5E3-5DB0AE9E5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13359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E4FEB5-A948-4430-B8EC-3F01596C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0D45-56D0-4D2C-9985-8E371045BD3B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001E84-61C0-4EA6-A8DD-F58C0C6F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4CC430-00D0-430E-9271-7DFE2F5A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154E-467C-4971-A5E3-5DB0AE9E5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579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D121C-904B-5B74-78AE-8CB19683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CCA985-BE53-A99C-4850-D19910951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558812-9DC9-ED88-73D6-537E4E2B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AD5-F1EE-415B-8971-BB2F37E00443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37184D-4CEC-A13A-38E8-E44855CC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C72A3F-B58F-C4FC-3FF3-730B8239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84CA-2626-4ABB-BF73-C18CE150F0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75664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9D48F-6EB8-4049-818B-6AABC278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269ADC-AA09-4977-B98C-A3AA44881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95D4F1-ABB4-4327-BEAD-86EA8245D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777A77-B76E-4471-9DD4-7A1686B8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0D45-56D0-4D2C-9985-8E371045BD3B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55A89C-F275-4DC8-85F7-95D994D8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359229-4C6D-4126-A9AD-B508EFDE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154E-467C-4971-A5E3-5DB0AE9E5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50710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7FF93-8A97-4E21-BE99-36F4E9DC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402BA4-964C-4B6F-AC82-14FAB203B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AF8139-171C-4700-A5D6-714AD82B1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B47DA1-CBA1-4D9F-87CD-C039717C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0D45-56D0-4D2C-9985-8E371045BD3B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ED2322-E228-44BE-BD7F-50AAC2AA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835C5F-B285-4DE0-AE8F-DB8E4A6C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154E-467C-4971-A5E3-5DB0AE9E5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35050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94643-7190-4A2F-886A-D73F2B57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16DD0B-938C-4DAD-AA9D-47F52A3DC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3D37BF-0905-4247-9ACB-756D6E88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0D45-56D0-4D2C-9985-8E371045BD3B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4EB0B-CF15-408A-B6C3-9CAB7165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62AE4F-28C7-4AD0-9B1D-1423328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154E-467C-4971-A5E3-5DB0AE9E5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62510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835321-1FE9-4868-9350-9B8527467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C1A4AE-8E36-4EDE-8637-601FCD1A1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CB99F0-A7DD-4B30-9081-74A8925E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0D45-56D0-4D2C-9985-8E371045BD3B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C9790-1E86-4BE5-B1F9-C183B4E9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4F2D97-3283-4C08-A197-3E11F9B7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154E-467C-4971-A5E3-5DB0AE9E5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33115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36FB6-A58B-4DA1-A084-727E200DD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9D27C5-5838-4223-8AC5-F6F5316F7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180451-2052-4DBC-8EDF-3FDDC6D4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0D45-56D0-4D2C-9985-8E371045BD3B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207F68-EFC8-4EFB-B329-BEF5F7A0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499230-B870-4DCB-91BA-66FD2A99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154E-467C-4971-A5E3-5DB0AE9E5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36840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9DF45-65D9-481D-A4A5-53CFED28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5EA2D4-6F06-421B-9097-4FF4CA5E2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F94B0F-F667-44EA-911D-AD425525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0D45-56D0-4D2C-9985-8E371045BD3B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98E7D2-982E-4A1A-9977-154AEAF1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3DFD94-1159-4371-9CEA-3D6DF3E5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154E-467C-4971-A5E3-5DB0AE9E5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94435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00EE8-8823-4474-9975-300DF282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68B7E8-5721-43F4-8F44-C007CF669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E97177-FABA-4B47-A9FE-BD4AB50BF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87700F-80B0-4FBB-9E0C-622D4576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0D45-56D0-4D2C-9985-8E371045BD3B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D5B8D0-B45E-4825-AC1B-4A616CAA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DD2459-B567-44CF-B01E-C9634255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154E-467C-4971-A5E3-5DB0AE9E5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62982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FEC22-F3DC-41F6-9FC1-B06BFBA3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F2542C-C6DC-4BAA-B985-36B5E8DFF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C56F3A-86C3-4C23-807C-1E533701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18BBFF-3C82-4F29-B7D8-AA3A8997F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2C0412-0DAD-45EF-AB40-E00B873DE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BEFF72-BE54-479F-AD3D-D1EA565A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0D45-56D0-4D2C-9985-8E371045BD3B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933A8F-FF32-43F1-97E2-C1F31FF7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616E9F-50A9-4EF8-971C-9C7FB490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154E-467C-4971-A5E3-5DB0AE9E5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21870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B2A54-381A-44F7-B573-C56E3E02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42C3DC-498F-4E87-8A68-28BDB75F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0D45-56D0-4D2C-9985-8E371045BD3B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C74FBE-CDAA-4E07-91C2-67F931B4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10277F-0ED9-4404-8EA9-C12D421C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154E-467C-4971-A5E3-5DB0AE9E5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01630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E4FEB5-A948-4430-B8EC-3F01596C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0D45-56D0-4D2C-9985-8E371045BD3B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001E84-61C0-4EA6-A8DD-F58C0C6F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4CC430-00D0-430E-9271-7DFE2F5A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154E-467C-4971-A5E3-5DB0AE9E5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13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36F3-1427-6189-8ABD-EEDE182C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B34FB-22CA-D5AD-6091-554D69913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897DD1-83DF-2B11-77B0-C274CF5F5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96A7EE-BBC7-6ED7-069C-6806C17E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AD5-F1EE-415B-8971-BB2F37E00443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A682F8-A9B3-3C2B-8508-1751BA1E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2D48F5-F81C-0AF7-D292-D9D92DBE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84CA-2626-4ABB-BF73-C18CE150F0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63691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9D48F-6EB8-4049-818B-6AABC278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269ADC-AA09-4977-B98C-A3AA44881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95D4F1-ABB4-4327-BEAD-86EA8245D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777A77-B76E-4471-9DD4-7A1686B8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0D45-56D0-4D2C-9985-8E371045BD3B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55A89C-F275-4DC8-85F7-95D994D8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359229-4C6D-4126-A9AD-B508EFDE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154E-467C-4971-A5E3-5DB0AE9E5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87620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7FF93-8A97-4E21-BE99-36F4E9DC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402BA4-964C-4B6F-AC82-14FAB203B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AF8139-171C-4700-A5D6-714AD82B1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B47DA1-CBA1-4D9F-87CD-C039717C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0D45-56D0-4D2C-9985-8E371045BD3B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ED2322-E228-44BE-BD7F-50AAC2AA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835C5F-B285-4DE0-AE8F-DB8E4A6C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154E-467C-4971-A5E3-5DB0AE9E5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7926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94643-7190-4A2F-886A-D73F2B57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16DD0B-938C-4DAD-AA9D-47F52A3DC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3D37BF-0905-4247-9ACB-756D6E88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0D45-56D0-4D2C-9985-8E371045BD3B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4EB0B-CF15-408A-B6C3-9CAB7165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62AE4F-28C7-4AD0-9B1D-1423328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154E-467C-4971-A5E3-5DB0AE9E5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64624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835321-1FE9-4868-9350-9B8527467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C1A4AE-8E36-4EDE-8637-601FCD1A1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CB99F0-A7DD-4B30-9081-74A8925E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0D45-56D0-4D2C-9985-8E371045BD3B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C9790-1E86-4BE5-B1F9-C183B4E9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4F2D97-3283-4C08-A197-3E11F9B7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154E-467C-4971-A5E3-5DB0AE9E5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00754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AB3376-FC62-4DA1-A09D-41324FD979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DADD9-8AC2-409F-9DD3-B1697532C8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5411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AB3376-FC62-4DA1-A09D-41324FD979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DADD9-8AC2-409F-9DD3-B1697532C8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3159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AB3376-FC62-4DA1-A09D-41324FD979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DADD9-8AC2-409F-9DD3-B1697532C8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1237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AB3376-FC62-4DA1-A09D-41324FD979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DADD9-8AC2-409F-9DD3-B1697532C8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1851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AB3376-FC62-4DA1-A09D-41324FD979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DADD9-8AC2-409F-9DD3-B1697532C8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3018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AB3376-FC62-4DA1-A09D-41324FD979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DADD9-8AC2-409F-9DD3-B1697532C8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89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A504D-9107-4A68-5218-78051D2F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934CFC-D96B-7B8F-DB7E-07BE0FB10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69447E-BF08-127C-8FF9-D4652767E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B0AD0A-8E72-FA6C-E760-9DDB49DF4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357557-6B06-D20A-ECC1-B570F80AF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2FAD96-E35E-9D8A-3F4F-76D32C3E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AD5-F1EE-415B-8971-BB2F37E00443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E0AFC6-87FD-D21C-CEF0-3F10A06D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D91BD-6067-76E3-48D7-49E113FE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84CA-2626-4ABB-BF73-C18CE150F0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92567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AB3376-FC62-4DA1-A09D-41324FD979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DADD9-8AC2-409F-9DD3-B1697532C8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6499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AB3376-FC62-4DA1-A09D-41324FD979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DADD9-8AC2-409F-9DD3-B1697532C8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2500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AB3376-FC62-4DA1-A09D-41324FD979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DADD9-8AC2-409F-9DD3-B1697532C8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062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AB3376-FC62-4DA1-A09D-41324FD979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DADD9-8AC2-409F-9DD3-B1697532C8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7811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AB3376-FC62-4DA1-A09D-41324FD979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DADD9-8AC2-409F-9DD3-B1697532C8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45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2F9B4-650F-14F6-43E4-B6614D3D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BA5BD7-873A-3551-F883-588A2B13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AD5-F1EE-415B-8971-BB2F37E00443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8A3CF2-209B-A654-A630-2CBC0CAF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1736F0-E81C-D43D-B02C-FC072CFC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84CA-2626-4ABB-BF73-C18CE150F0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178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FB693B-EBB5-94A9-8DA1-7254AF53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AD5-F1EE-415B-8971-BB2F37E00443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DBC554-41AB-5EB0-C4BD-4BD71E40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F7035B-9CAC-1AF1-A401-FFBEEF4E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84CA-2626-4ABB-BF73-C18CE150F0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574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74E3B-8443-D27F-ABBB-4E02E008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763F98-7D60-3AEE-E8F9-16623016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B7AEC1-FB13-5F1B-1F42-2F3FD81F8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715AC2-9662-43B3-2FA9-8488DEA9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AD5-F1EE-415B-8971-BB2F37E00443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E95BC3-2CC7-C27E-D4CC-987BF096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D82A8A-1C32-EA4C-BBD5-F9FFD37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84CA-2626-4ABB-BF73-C18CE150F0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540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3D609-D56B-ABB7-9097-128117E2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053505-7FB7-04B8-6796-42FCE3B33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99E039-8E48-AC61-BD41-3E74895D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7BC659-6FF8-CF89-4B34-E8801756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AD5-F1EE-415B-8971-BB2F37E00443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31338B-904E-1070-0D16-0D25C391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C1AA73-99CF-FEC3-461D-BC926E8F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84CA-2626-4ABB-BF73-C18CE150F0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05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7D48CC-EEE4-ED01-8ED6-83AF2260C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E4A357-49C3-C27F-4453-3FCF2C056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AA83D8-3E1F-2CAB-56F8-1A9F47EC2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0FAD5-F1EE-415B-8971-BB2F37E00443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617C76-FCAA-13AF-DCA7-340C5FE04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C31159-23FD-D77C-4073-1E98D1F35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84CA-2626-4ABB-BF73-C18CE150F0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26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92796-84C7-49CD-9156-11A243FFEE60}" type="datetime1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FF165-C3F2-43D7-A189-9BA2CD7287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957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5FFF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7D4716-B88E-434C-9913-D5658005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57771A-E4F2-48F4-B85C-33905F78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48C64C-C6AF-4EB5-ABFE-B3E081BA1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A0D45-56D0-4D2C-9985-8E371045BD3B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C0D8F8-61E4-466A-907A-1040359E2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8047F8-BB65-4B70-9A7D-8967A63AB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2154E-467C-4971-A5E3-5DB0AE9E5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238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8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7D4716-B88E-434C-9913-D5658005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57771A-E4F2-48F4-B85C-33905F78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48C64C-C6AF-4EB5-ABFE-B3E081BA1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A0D45-56D0-4D2C-9985-8E371045BD3B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C0D8F8-61E4-466A-907A-1040359E2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8047F8-BB65-4B70-9A7D-8967A63AB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2154E-467C-4971-A5E3-5DB0AE9E5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687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AB3376-FC62-4DA1-A09D-41324FD979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DADD9-8AC2-409F-9DD3-B1697532C8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71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5.png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.jpeg"/><Relationship Id="rId7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../media/image21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1.png"/><Relationship Id="rId7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hysics.bu.edu/~duffy/HTML5/center_of_mass_motion.html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.jpe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23C8D2C-73F8-4477-A3AA-011687D5A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>
                <a:extLst>
                  <a:ext uri="{FF2B5EF4-FFF2-40B4-BE49-F238E27FC236}">
                    <a16:creationId xmlns:a16="http://schemas.microsoft.com/office/drawing/2014/main" id="{C3DB4E1A-ABBE-4457-8568-884DD793FC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14" y="2862469"/>
                <a:ext cx="10551015" cy="769441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4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charset="0"/>
                    <a:ea typeface="+mn-ea"/>
                    <a:cs typeface="+mn-cs"/>
                  </a:rPr>
                  <a:t>FÍSICA I</a:t>
                </a:r>
                <a14:m>
                  <m:oMath xmlns:m="http://schemas.openxmlformats.org/officeDocument/2006/math">
                    <m:r>
                      <a:rPr kumimoji="0" lang="es-PE" sz="4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</m:t>
                    </m:r>
                    <m:r>
                      <a:rPr kumimoji="0" lang="es-PE" sz="4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 </m:t>
                    </m:r>
                  </m:oMath>
                </a14:m>
                <a:r>
                  <a:rPr kumimoji="0" lang="es-PE" altLang="es-MX" sz="4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Semana 11  </a:t>
                </a:r>
                <a:r>
                  <a:rPr kumimoji="0" lang="es-PE" sz="4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4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 </m:t>
                    </m:r>
                  </m:oMath>
                </a14:m>
                <a:r>
                  <a:rPr kumimoji="0" lang="es-PE" altLang="es-MX" sz="4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2023-02</a:t>
                </a:r>
              </a:p>
            </p:txBody>
          </p:sp>
        </mc:Choice>
        <mc:Fallback>
          <p:sp>
            <p:nvSpPr>
              <p:cNvPr id="3" name="Text Box 2">
                <a:extLst>
                  <a:ext uri="{FF2B5EF4-FFF2-40B4-BE49-F238E27FC236}">
                    <a16:creationId xmlns:a16="http://schemas.microsoft.com/office/drawing/2014/main" id="{C3DB4E1A-ABBE-4457-8568-884DD793F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14" y="2862469"/>
                <a:ext cx="1055101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93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202872" y="251485"/>
            <a:ext cx="10825842" cy="70788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Sistema multipartícula: </a:t>
            </a:r>
            <a:r>
              <a:rPr kumimoji="0" lang="es-PE" altLang="es-MX" sz="40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Movimiento del C.M.</a:t>
            </a:r>
            <a:endParaRPr kumimoji="0" lang="es-PE" altLang="es-MX" sz="40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676239F-02F7-413E-99C8-0B3BA8DD8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12"/>
            <a:ext cx="1374713" cy="69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5 Rectángulo">
            <a:extLst>
              <a:ext uri="{FF2B5EF4-FFF2-40B4-BE49-F238E27FC236}">
                <a16:creationId xmlns:a16="http://schemas.microsoft.com/office/drawing/2014/main" id="{591FD86F-7F4E-4985-900C-FD57A06CF604}"/>
              </a:ext>
            </a:extLst>
          </p:cNvPr>
          <p:cNvSpPr/>
          <p:nvPr/>
        </p:nvSpPr>
        <p:spPr>
          <a:xfrm>
            <a:off x="4942114" y="2329815"/>
            <a:ext cx="715191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clavadista salta verticalmente hacia una piscina. En cuanto cae, se dobla para formar una esfera y gira rápidamente, para luego enderezarse antes de tocar el agua.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¿Cuál es la </a:t>
            </a:r>
            <a:r>
              <a:rPr kumimoji="0" lang="es-PE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trayectoria</a:t>
            </a:r>
            <a:r>
              <a:rPr kumimoji="0" lang="es-PE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del </a:t>
            </a:r>
            <a:r>
              <a:rPr kumimoji="0" lang="es-PE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centro de masa </a:t>
            </a:r>
            <a:r>
              <a:rPr kumimoji="0" lang="es-PE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la clavadista?</a:t>
            </a:r>
          </a:p>
        </p:txBody>
      </p:sp>
      <p:pic>
        <p:nvPicPr>
          <p:cNvPr id="14" name="Picture 2" descr="C:\Users\jlarosa\Desktop\2018-01 Material Física I\Semana 09\Pisicina.jpg">
            <a:extLst>
              <a:ext uri="{FF2B5EF4-FFF2-40B4-BE49-F238E27FC236}">
                <a16:creationId xmlns:a16="http://schemas.microsoft.com/office/drawing/2014/main" id="{190F128E-DE2D-4A1F-936B-3560D900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99" y="1544904"/>
            <a:ext cx="4575887" cy="491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23E07F55-91C9-4E3F-9D0E-4D1BE896E1AB}"/>
              </a:ext>
            </a:extLst>
          </p:cNvPr>
          <p:cNvSpPr txBox="1"/>
          <p:nvPr/>
        </p:nvSpPr>
        <p:spPr>
          <a:xfrm>
            <a:off x="241314" y="848680"/>
            <a:ext cx="5272300" cy="584775"/>
          </a:xfrm>
          <a:prstGeom prst="rect">
            <a:avLst/>
          </a:prstGeom>
          <a:solidFill>
            <a:srgbClr val="3E1B59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EJEMPLO 3  (Conceptual)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688DB15-A93F-6B58-DDA7-F9C7CDCA40D2}"/>
              </a:ext>
            </a:extLst>
          </p:cNvPr>
          <p:cNvSpPr txBox="1"/>
          <p:nvPr/>
        </p:nvSpPr>
        <p:spPr>
          <a:xfrm>
            <a:off x="10940143" y="43543"/>
            <a:ext cx="1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Calibri" panose="020F0502020204030204" pitchFamily="34" charset="0"/>
              </a:rPr>
              <a:t>2023-01</a:t>
            </a:r>
            <a:endParaRPr kumimoji="0" lang="es-PE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30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>
            <a:extLst>
              <a:ext uri="{FF2B5EF4-FFF2-40B4-BE49-F238E27FC236}">
                <a16:creationId xmlns:a16="http://schemas.microsoft.com/office/drawing/2014/main" id="{0ADB6E18-4966-46DF-BB57-0E13F263E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6" y="1459662"/>
            <a:ext cx="4486275" cy="5114925"/>
          </a:xfrm>
          <a:prstGeom prst="rect">
            <a:avLst/>
          </a:prstGeom>
        </p:spPr>
      </p:pic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619982"/>
            <a:ext cx="12192000" cy="70788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Cinemática angular: Punto girando alrededor de otro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2676239F-02F7-413E-99C8-0B3BA8DD8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12"/>
            <a:ext cx="1374713" cy="69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Rectángulo"/>
              <p:cNvSpPr/>
              <p:nvPr/>
            </p:nvSpPr>
            <p:spPr>
              <a:xfrm>
                <a:off x="4782923" y="2085663"/>
                <a:ext cx="6957319" cy="4334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s-PE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Desplazamiento angular: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∆</m:t>
                      </m:r>
                      <m:r>
                        <a:rPr kumimoji="0" lang="es-PE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𝜃</m:t>
                      </m:r>
                      <m:r>
                        <a:rPr kumimoji="0" lang="es-P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s-P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s-P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𝑓</m:t>
                          </m:r>
                        </m:sub>
                      </m:sSub>
                      <m:r>
                        <a:rPr kumimoji="0" lang="es-P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s-P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s-P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s-PE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Rapidez angular media:</a:t>
                </a:r>
                <a:endParaRPr kumimoji="0" lang="es-E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s-P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𝑚</m:t>
                          </m:r>
                        </m:sub>
                      </m:sSub>
                      <m:r>
                        <a:rPr kumimoji="0" lang="es-PE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∆</m:t>
                          </m:r>
                          <m: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𝜃</m:t>
                          </m:r>
                        </m:num>
                        <m:den>
                          <m: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∆</m:t>
                          </m:r>
                          <m: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0" lang="es-P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s-PE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Distancia recorrida: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𝑠</m:t>
                      </m:r>
                      <m:r>
                        <a:rPr kumimoji="0" lang="es-PE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  <m:r>
                        <a:rPr kumimoji="0" lang="es-E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𝑟</m:t>
                      </m:r>
                      <m:d>
                        <m:dPr>
                          <m:ctrlP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∆</m:t>
                          </m:r>
                          <m: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kumimoji="0" lang="es-PE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s-PE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Rapidez lineal media: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𝑅𝑎𝑝𝑖𝑑𝑒𝑧</m:t>
                      </m:r>
                      <m:r>
                        <a:rPr kumimoji="0" lang="es-P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 </m:t>
                      </m:r>
                      <m:r>
                        <a:rPr kumimoji="0" lang="es-P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𝑚𝑒𝑑𝑖𝑎</m:t>
                      </m:r>
                      <m:r>
                        <a:rPr kumimoji="0" lang="es-PE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∆</m:t>
                          </m:r>
                          <m: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𝑠</m:t>
                          </m:r>
                        </m:num>
                        <m:den>
                          <m: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∆</m:t>
                          </m:r>
                          <m: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0" lang="es-P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923" y="2085663"/>
                <a:ext cx="6957319" cy="4334776"/>
              </a:xfrm>
              <a:prstGeom prst="rect">
                <a:avLst/>
              </a:prstGeom>
              <a:blipFill>
                <a:blip r:embed="rId4"/>
                <a:stretch>
                  <a:fillRect l="-1578" t="-126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Rectángulo"/>
          <p:cNvSpPr/>
          <p:nvPr/>
        </p:nvSpPr>
        <p:spPr>
          <a:xfrm>
            <a:off x="6233958" y="1411601"/>
            <a:ext cx="43333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Cantidades Angulares</a:t>
            </a:r>
            <a:endParaRPr kumimoji="0" lang="es-PE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6A39E0-E98F-4FCE-92E7-2F36F2388C4D}"/>
                  </a:ext>
                </a:extLst>
              </p:cNvPr>
              <p:cNvSpPr txBox="1"/>
              <p:nvPr/>
            </p:nvSpPr>
            <p:spPr>
              <a:xfrm>
                <a:off x="9708866" y="3775033"/>
                <a:ext cx="1851764" cy="36933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Medido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s-PE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rad</m:t>
                    </m:r>
                    <m:r>
                      <a:rPr kumimoji="0" lang="es-PE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/</m:t>
                    </m:r>
                    <m:r>
                      <m:rPr>
                        <m:sty m:val="p"/>
                      </m:rPr>
                      <a:rPr kumimoji="0" lang="es-PE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s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6A39E0-E98F-4FCE-92E7-2F36F2388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866" y="3775033"/>
                <a:ext cx="1851764" cy="369332"/>
              </a:xfrm>
              <a:prstGeom prst="rect">
                <a:avLst/>
              </a:prstGeom>
              <a:blipFill>
                <a:blip r:embed="rId5"/>
                <a:stretch>
                  <a:fillRect l="-2623" t="-6349" b="-22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1">
                <a:extLst>
                  <a:ext uri="{FF2B5EF4-FFF2-40B4-BE49-F238E27FC236}">
                    <a16:creationId xmlns:a16="http://schemas.microsoft.com/office/drawing/2014/main" id="{F4B60DB7-EB47-4F90-B429-C559008DE3A2}"/>
                  </a:ext>
                </a:extLst>
              </p:cNvPr>
              <p:cNvSpPr txBox="1"/>
              <p:nvPr/>
            </p:nvSpPr>
            <p:spPr>
              <a:xfrm>
                <a:off x="9798674" y="2641971"/>
                <a:ext cx="1672148" cy="36933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Medido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s-PE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rad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11">
                <a:extLst>
                  <a:ext uri="{FF2B5EF4-FFF2-40B4-BE49-F238E27FC236}">
                    <a16:creationId xmlns:a16="http://schemas.microsoft.com/office/drawing/2014/main" id="{F4B60DB7-EB47-4F90-B429-C559008DE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674" y="2641971"/>
                <a:ext cx="1672148" cy="369332"/>
              </a:xfrm>
              <a:prstGeom prst="rect">
                <a:avLst/>
              </a:prstGeom>
              <a:blipFill>
                <a:blip r:embed="rId6"/>
                <a:stretch>
                  <a:fillRect l="-2527" t="-6349" b="-22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74430A78-7EC1-4148-A2CD-A0CCF0D2729F}"/>
              </a:ext>
            </a:extLst>
          </p:cNvPr>
          <p:cNvSpPr txBox="1"/>
          <p:nvPr/>
        </p:nvSpPr>
        <p:spPr>
          <a:xfrm>
            <a:off x="2918012" y="6448170"/>
            <a:ext cx="2064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Posición angular</a:t>
            </a:r>
            <a:endParaRPr kumimoji="0" lang="es-PE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BC76F7E-EFF4-4ADC-8E68-D712F984932D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2245660" y="5943600"/>
            <a:ext cx="672352" cy="70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D8912A6-A751-BF0F-F2DB-9D42D130D2B9}"/>
              </a:ext>
            </a:extLst>
          </p:cNvPr>
          <p:cNvSpPr txBox="1"/>
          <p:nvPr/>
        </p:nvSpPr>
        <p:spPr>
          <a:xfrm>
            <a:off x="10940143" y="43543"/>
            <a:ext cx="1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Calibri" panose="020F0502020204030204" pitchFamily="34" charset="0"/>
              </a:rPr>
              <a:t>2023-01</a:t>
            </a:r>
            <a:endParaRPr kumimoji="0" lang="es-PE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96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0053DB-DD3B-4FE7-BEDC-DEAB37012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34" y="1527141"/>
            <a:ext cx="4487045" cy="51210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4914900" y="2043470"/>
                <a:ext cx="37020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 el límite, cuando </a:t>
                </a:r>
                <a14:m>
                  <m:oMath xmlns:m="http://schemas.openxmlformats.org/officeDocument/2006/math">
                    <m:r>
                      <a:rPr kumimoji="0" lang="es-PE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∆</m:t>
                    </m:r>
                    <m:r>
                      <a:rPr kumimoji="0" lang="es-PE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𝑡</m:t>
                    </m:r>
                    <m:r>
                      <a:rPr kumimoji="0" lang="es-E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/>
                        <a:cs typeface="+mn-cs"/>
                      </a:rPr>
                      <m:t>→0</m:t>
                    </m:r>
                  </m:oMath>
                </a14:m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2043470"/>
                <a:ext cx="3702039" cy="461665"/>
              </a:xfrm>
              <a:prstGeom prst="rect">
                <a:avLst/>
              </a:prstGeom>
              <a:blipFill>
                <a:blip r:embed="rId4"/>
                <a:stretch>
                  <a:fillRect l="-2467" t="-10526" r="-148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22 CuadroTexto"/>
          <p:cNvSpPr txBox="1"/>
          <p:nvPr/>
        </p:nvSpPr>
        <p:spPr>
          <a:xfrm>
            <a:off x="1871945" y="2968307"/>
            <a:ext cx="18473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24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CuadroTexto"/>
              <p:cNvSpPr txBox="1"/>
              <p:nvPr/>
            </p:nvSpPr>
            <p:spPr>
              <a:xfrm>
                <a:off x="7412326" y="5225278"/>
                <a:ext cx="1976630" cy="7386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4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𝑣</m:t>
                      </m:r>
                      <m:r>
                        <a:rPr kumimoji="0" lang="es-PE" sz="4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4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𝜔</m:t>
                      </m:r>
                      <m:r>
                        <a:rPr kumimoji="0" lang="es-ES" sz="4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𝑟</m:t>
                      </m:r>
                    </m:oMath>
                  </m:oMathPara>
                </a14:m>
                <a:endParaRPr kumimoji="0" lang="es-PE" sz="4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2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326" y="5225278"/>
                <a:ext cx="1976630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619982"/>
            <a:ext cx="12192000" cy="70788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Cinemática angular: Punto girando alrededor de otro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2676239F-02F7-413E-99C8-0B3BA8DD8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12"/>
            <a:ext cx="1374713" cy="69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2 Rectángulo">
                <a:extLst>
                  <a:ext uri="{FF2B5EF4-FFF2-40B4-BE49-F238E27FC236}">
                    <a16:creationId xmlns:a16="http://schemas.microsoft.com/office/drawing/2014/main" id="{7EEFFEF1-9E3A-452C-9FA2-F13F4BB699FA}"/>
                  </a:ext>
                </a:extLst>
              </p:cNvPr>
              <p:cNvSpPr/>
              <p:nvPr/>
            </p:nvSpPr>
            <p:spPr>
              <a:xfrm>
                <a:off x="4914900" y="2535469"/>
                <a:ext cx="6545478" cy="2581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s-PE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Rapidez angular instantánea:</a:t>
                </a:r>
                <a:endParaRPr kumimoji="0" lang="es-E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𝜔</m:t>
                      </m:r>
                      <m:r>
                        <a:rPr kumimoji="0" lang="es-PE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E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𝑑</m:t>
                          </m:r>
                          <m: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𝜃</m:t>
                          </m:r>
                        </m:num>
                        <m:den>
                          <m:r>
                            <a:rPr kumimoji="0" lang="es-E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𝑑</m:t>
                          </m:r>
                          <m: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0" lang="es-P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s-PE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Rapidez instantánea: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𝑣</m:t>
                      </m:r>
                      <m:r>
                        <a:rPr kumimoji="0" lang="es-PE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E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𝑑</m:t>
                          </m:r>
                          <m: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𝑠</m:t>
                          </m:r>
                        </m:num>
                        <m:den>
                          <m:r>
                            <a:rPr kumimoji="0" lang="es-E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𝑑</m:t>
                          </m:r>
                          <m: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0" lang="es-E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E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𝑟</m:t>
                          </m:r>
                          <m:r>
                            <a:rPr kumimoji="0" lang="es-E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𝑑</m:t>
                          </m:r>
                          <m:r>
                            <a:rPr kumimoji="0" lang="es-E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𝜃</m:t>
                          </m:r>
                        </m:num>
                        <m:den>
                          <m:r>
                            <a:rPr kumimoji="0" lang="es-E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𝑑</m:t>
                          </m:r>
                          <m: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0" lang="es-P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2 Rectángulo">
                <a:extLst>
                  <a:ext uri="{FF2B5EF4-FFF2-40B4-BE49-F238E27FC236}">
                    <a16:creationId xmlns:a16="http://schemas.microsoft.com/office/drawing/2014/main" id="{7EEFFEF1-9E3A-452C-9FA2-F13F4BB69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2535469"/>
                <a:ext cx="6545478" cy="2581604"/>
              </a:xfrm>
              <a:prstGeom prst="rect">
                <a:avLst/>
              </a:prstGeom>
              <a:blipFill>
                <a:blip r:embed="rId7"/>
                <a:stretch>
                  <a:fillRect l="-1583" t="-2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1 Rectángulo">
            <a:extLst>
              <a:ext uri="{FF2B5EF4-FFF2-40B4-BE49-F238E27FC236}">
                <a16:creationId xmlns:a16="http://schemas.microsoft.com/office/drawing/2014/main" id="{48F5643C-9601-4CE2-889B-BC57AE6C5646}"/>
              </a:ext>
            </a:extLst>
          </p:cNvPr>
          <p:cNvSpPr/>
          <p:nvPr/>
        </p:nvSpPr>
        <p:spPr>
          <a:xfrm>
            <a:off x="6233958" y="1411601"/>
            <a:ext cx="43333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Cantidades Angulares</a:t>
            </a:r>
            <a:endParaRPr kumimoji="0" lang="es-PE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5432419" y="6070065"/>
                <a:ext cx="5733942" cy="724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Además, si </a:t>
                </a:r>
                <a14:m>
                  <m:oMath xmlns:m="http://schemas.openxmlformats.org/officeDocument/2006/math">
                    <m:r>
                      <a:rPr kumimoji="0" lang="es-E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𝜔</m:t>
                    </m:r>
                    <m:r>
                      <a:rPr kumimoji="0" lang="es-E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s-E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𝑐𝑡𝑒</m:t>
                    </m:r>
                    <m:r>
                      <a:rPr kumimoji="0" lang="es-E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s-E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𝜔</m:t>
                    </m:r>
                    <m:r>
                      <a:rPr kumimoji="0" lang="es-E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𝜔</m:t>
                        </m:r>
                      </m:e>
                      <m:sub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s-E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s-E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s-E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es-E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den>
                    </m:f>
                    <m:r>
                      <a:rPr kumimoji="0" lang="es-E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endParaRPr kumimoji="0" lang="es-P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419" y="6070065"/>
                <a:ext cx="5733942" cy="724109"/>
              </a:xfrm>
              <a:prstGeom prst="rect">
                <a:avLst/>
              </a:prstGeom>
              <a:blipFill>
                <a:blip r:embed="rId8"/>
                <a:stretch>
                  <a:fillRect l="-2125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548C3496-19CC-4575-8F0B-8896F40938E6}"/>
              </a:ext>
            </a:extLst>
          </p:cNvPr>
          <p:cNvSpPr txBox="1"/>
          <p:nvPr/>
        </p:nvSpPr>
        <p:spPr>
          <a:xfrm>
            <a:off x="2918012" y="6448170"/>
            <a:ext cx="2064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Posición angular</a:t>
            </a:r>
            <a:endParaRPr kumimoji="0" lang="es-PE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6A4D87E-7B5A-44E6-B481-7C6F8D69D333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2245660" y="5943600"/>
            <a:ext cx="672352" cy="70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C2E90148-73EF-CDD4-FBED-53D66A4FAB2D}"/>
              </a:ext>
            </a:extLst>
          </p:cNvPr>
          <p:cNvSpPr txBox="1"/>
          <p:nvPr/>
        </p:nvSpPr>
        <p:spPr>
          <a:xfrm>
            <a:off x="10940143" y="43543"/>
            <a:ext cx="1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Calibri" panose="020F0502020204030204" pitchFamily="34" charset="0"/>
              </a:rPr>
              <a:t>2023-01</a:t>
            </a:r>
            <a:endParaRPr kumimoji="0" lang="es-PE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70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376137" y="2083986"/>
                <a:ext cx="6692630" cy="3662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Una ventilador de techo gira a </a:t>
                </a:r>
                <a14:m>
                  <m:oMath xmlns:m="http://schemas.openxmlformats.org/officeDocument/2006/math">
                    <m:r>
                      <a:rPr kumimoji="0" lang="es-E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𝟔</m:t>
                    </m:r>
                    <m:r>
                      <a:rPr kumimoji="0" lang="es-PE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𝟎</m:t>
                    </m:r>
                    <m:r>
                      <a:rPr kumimoji="0" lang="es-E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s-E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s-PE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r>
                      <a:rPr kumimoji="0" lang="es-PE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𝒓𝒑𝒎</m:t>
                    </m:r>
                  </m:oMath>
                </a14:m>
                <a:r>
                  <a:rPr kumimoji="0" lang="es-PE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s-PE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𝒓𝒆𝒗</m:t>
                    </m:r>
                    <m:r>
                      <a:rPr kumimoji="0" lang="es-PE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/</m:t>
                    </m:r>
                    <m:r>
                      <a:rPr kumimoji="0" lang="es-PE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𝒎𝒊𝒏</m:t>
                    </m:r>
                  </m:oMath>
                </a14:m>
                <a:r>
                  <a:rPr kumimoji="0" lang="es-PE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),calcule: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7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514350" marR="0" lvl="0" indent="-5143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UcPeriod"/>
                  <a:tabLst/>
                  <a:defRPr/>
                </a:pPr>
                <a:r>
                  <a:rPr kumimoji="0" lang="es-PE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Su rapidez angular en </a:t>
                </a:r>
                <a14:m>
                  <m:oMath xmlns:m="http://schemas.openxmlformats.org/officeDocument/2006/math">
                    <m:r>
                      <a:rPr kumimoji="0" lang="es-PE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𝒓𝒂𝒅</m:t>
                    </m:r>
                    <m:r>
                      <a:rPr kumimoji="0" lang="es-PE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/</m:t>
                    </m:r>
                    <m:r>
                      <a:rPr kumimoji="0" lang="es-PE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𝒔</m:t>
                    </m:r>
                  </m:oMath>
                </a14:m>
                <a:r>
                  <a:rPr kumimoji="0" lang="es-PE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</a:t>
                </a:r>
              </a:p>
              <a:p>
                <a:pPr marL="514350" marR="0" lvl="0" indent="-5143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UcPeriod"/>
                  <a:tabLst/>
                  <a:defRPr/>
                </a:pPr>
                <a:r>
                  <a:rPr kumimoji="0" lang="es-PE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¿Cuántos segundos tarda ventilador en girar </a:t>
                </a:r>
                <a14:m>
                  <m:oMath xmlns:m="http://schemas.openxmlformats.org/officeDocument/2006/math">
                    <m:r>
                      <a:rPr kumimoji="0" lang="es-E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𝟔𝟎</m:t>
                    </m:r>
                    <m:r>
                      <a:rPr kumimoji="0" lang="es-PE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</m:t>
                    </m:r>
                    <m:r>
                      <a:rPr kumimoji="0" lang="es-PE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𝟎</m:t>
                    </m:r>
                    <m:r>
                      <a:rPr kumimoji="0" lang="es-PE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°</m:t>
                    </m:r>
                  </m:oMath>
                </a14:m>
                <a:r>
                  <a:rPr kumimoji="0" lang="es-PE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?</a:t>
                </a:r>
              </a:p>
              <a:p>
                <a:pPr marL="514350" marR="0" lvl="0" indent="-5143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UcPeriod"/>
                  <a:tabLst/>
                  <a:defRPr/>
                </a:pPr>
                <a:r>
                  <a:rPr kumimoji="0" lang="es-PE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Si cada paleta del ventilador tiene una longitud de </a:t>
                </a:r>
                <a14:m>
                  <m:oMath xmlns:m="http://schemas.openxmlformats.org/officeDocument/2006/math">
                    <m:r>
                      <a:rPr kumimoji="0" lang="es-E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𝟖𝟎</m:t>
                    </m:r>
                    <m:r>
                      <a:rPr kumimoji="0" lang="es-PE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</m:t>
                    </m:r>
                    <m:r>
                      <a:rPr kumimoji="0" lang="es-PE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𝟎</m:t>
                    </m:r>
                    <m:r>
                      <a:rPr kumimoji="0" lang="es-PE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r>
                      <a:rPr kumimoji="0" lang="es-E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𝒄</m:t>
                    </m:r>
                    <m:r>
                      <a:rPr kumimoji="0" lang="es-PE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𝒎</m:t>
                    </m:r>
                  </m:oMath>
                </a14:m>
                <a:r>
                  <a:rPr kumimoji="0" lang="es-PE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¿cuál será la rapidez en cada extremo del ventilador?</a:t>
                </a:r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7" y="2083986"/>
                <a:ext cx="6692630" cy="3662541"/>
              </a:xfrm>
              <a:prstGeom prst="rect">
                <a:avLst/>
              </a:prstGeom>
              <a:blipFill>
                <a:blip r:embed="rId3"/>
                <a:stretch>
                  <a:fillRect l="-2004" t="-1830" r="-2368" b="-416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2676239F-02F7-413E-99C8-0B3BA8DD8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12"/>
            <a:ext cx="1374713" cy="69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1000" contras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15" y="2764603"/>
            <a:ext cx="5213342" cy="2301306"/>
          </a:xfrm>
          <a:prstGeom prst="rect">
            <a:avLst/>
          </a:prstGeom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4A4E45CE-4A3E-455F-9E49-E53E5602F42B}"/>
              </a:ext>
            </a:extLst>
          </p:cNvPr>
          <p:cNvSpPr txBox="1"/>
          <p:nvPr/>
        </p:nvSpPr>
        <p:spPr>
          <a:xfrm>
            <a:off x="548236" y="981558"/>
            <a:ext cx="2528382" cy="584775"/>
          </a:xfrm>
          <a:prstGeom prst="rect">
            <a:avLst/>
          </a:prstGeom>
          <a:solidFill>
            <a:srgbClr val="3E1B59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EJEMPLO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FAD7EF4-37AC-9938-FF0F-846FC7051AC0}"/>
              </a:ext>
            </a:extLst>
          </p:cNvPr>
          <p:cNvSpPr txBox="1"/>
          <p:nvPr/>
        </p:nvSpPr>
        <p:spPr>
          <a:xfrm>
            <a:off x="10940143" y="43543"/>
            <a:ext cx="1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Calibri" panose="020F0502020204030204" pitchFamily="34" charset="0"/>
              </a:rPr>
              <a:t>2023-01</a:t>
            </a:r>
            <a:endParaRPr kumimoji="0" lang="es-PE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22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84AA5F-9042-4A06-80AD-DCDBE498D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3" y="2372582"/>
            <a:ext cx="4914900" cy="3162300"/>
          </a:xfrm>
          <a:prstGeom prst="rect">
            <a:avLst/>
          </a:prstGeom>
        </p:spPr>
      </p:pic>
      <p:sp>
        <p:nvSpPr>
          <p:cNvPr id="4" name="AutoShape 2" descr="Resultado de imagen para ventosa"/>
          <p:cNvSpPr>
            <a:spLocks noChangeAspect="1" noChangeArrowheads="1"/>
          </p:cNvSpPr>
          <p:nvPr/>
        </p:nvSpPr>
        <p:spPr bwMode="auto">
          <a:xfrm>
            <a:off x="155575" y="-9144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utoShape 4" descr="Resultado de imagen para ventosa"/>
          <p:cNvSpPr>
            <a:spLocks noChangeAspect="1" noChangeArrowheads="1"/>
          </p:cNvSpPr>
          <p:nvPr/>
        </p:nvSpPr>
        <p:spPr bwMode="auto">
          <a:xfrm>
            <a:off x="307975" y="-7620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0" y="619982"/>
            <a:ext cx="12192000" cy="70788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Energía de un Sistema multipartícula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2028487" y="3128455"/>
                <a:ext cx="8579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⊗</m:t>
                    </m:r>
                  </m:oMath>
                </a14:m>
                <a:r>
                  <a:rPr kumimoji="0" lang="es-PE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CM</a:t>
                </a:r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487" y="3128455"/>
                <a:ext cx="857927" cy="400110"/>
              </a:xfrm>
              <a:prstGeom prst="rect">
                <a:avLst/>
              </a:prstGeom>
              <a:blipFill>
                <a:blip r:embed="rId4"/>
                <a:stretch>
                  <a:fillRect l="-3571" t="-9091" r="-10000" b="-3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CuadroTexto"/>
              <p:cNvSpPr txBox="1"/>
              <p:nvPr/>
            </p:nvSpPr>
            <p:spPr>
              <a:xfrm>
                <a:off x="5138001" y="1760162"/>
                <a:ext cx="6789837" cy="4618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kumimoji="0" lang="es-PE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s-PE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Energía cinética de:</a:t>
                </a:r>
              </a:p>
              <a:p>
                <a:pPr marL="800100" marR="0" lvl="1" indent="-34290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kumimoji="0" lang="es-PE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Traslación del CM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PE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PE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𝐾</m:t>
                        </m:r>
                      </m:e>
                      <m:sub>
                        <m:r>
                          <a:rPr kumimoji="0" lang="es-PE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𝑡𝑟𝑎𝑠</m:t>
                        </m:r>
                      </m:sub>
                    </m:sSub>
                  </m:oMath>
                </a14:m>
                <a:r>
                  <a:rPr kumimoji="0" lang="es-PE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).</a:t>
                </a:r>
              </a:p>
              <a:p>
                <a:pPr marL="800100" marR="0" lvl="1" indent="-34290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kumimoji="0" lang="es-PE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Rotación con respecto al CM </a:t>
                </a:r>
                <a14:m>
                  <m:oMath xmlns:m="http://schemas.openxmlformats.org/officeDocument/2006/math">
                    <m:r>
                      <a:rPr kumimoji="0" lang="es-PE" sz="2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s-PE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PE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𝐾</m:t>
                        </m:r>
                      </m:e>
                      <m:sub>
                        <m:r>
                          <a:rPr kumimoji="0" lang="es-PE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𝑟𝑜𝑡</m:t>
                        </m:r>
                      </m:sub>
                    </m:sSub>
                  </m:oMath>
                </a14:m>
                <a:r>
                  <a:rPr kumimoji="0" lang="es-PE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).</a:t>
                </a:r>
              </a:p>
              <a:p>
                <a:pPr marL="800100" marR="0" lvl="1" indent="-34290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kumimoji="0" lang="es-PE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Vibración con respecto al CM </a:t>
                </a:r>
                <a14:m>
                  <m:oMath xmlns:m="http://schemas.openxmlformats.org/officeDocument/2006/math">
                    <m:r>
                      <a:rPr kumimoji="0" lang="es-PE" sz="2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s-PE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PE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𝐾</m:t>
                        </m:r>
                      </m:e>
                      <m:sub>
                        <m:r>
                          <a:rPr kumimoji="0" lang="es-PE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𝑣𝑖𝑏</m:t>
                        </m:r>
                      </m:sub>
                    </m:sSub>
                  </m:oMath>
                </a14:m>
                <a:r>
                  <a:rPr kumimoji="0" lang="es-PE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). </a:t>
                </a:r>
              </a:p>
              <a:p>
                <a:pPr marL="800100" marR="0" lvl="1" indent="-34290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s-PE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4290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kumimoji="0" lang="es-PE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Energía potencial:</a:t>
                </a:r>
              </a:p>
              <a:p>
                <a:pPr marL="800100" marR="0" lvl="1" indent="-34290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kumimoji="0" lang="es-PE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Gravitatoria del CM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PE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PE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𝑈</m:t>
                        </m:r>
                      </m:e>
                      <m:sub>
                        <m:r>
                          <a:rPr kumimoji="0" lang="es-PE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𝑔</m:t>
                        </m:r>
                        <m:r>
                          <a:rPr kumimoji="0" lang="es-PE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s-PE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𝐶𝑀</m:t>
                        </m:r>
                      </m:sub>
                    </m:sSub>
                  </m:oMath>
                </a14:m>
                <a:r>
                  <a:rPr kumimoji="0" lang="es-PE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(relativo a un nivel de referencia, con la Tierra dentro del sistema).</a:t>
                </a:r>
              </a:p>
              <a:p>
                <a:pPr marL="457200" marR="0" lvl="1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4290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kumimoji="0" lang="es-PE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Energía interna </a:t>
                </a:r>
                <a:r>
                  <a:rPr kumimoji="0" lang="es-PE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PE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PE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𝐸</m:t>
                        </m:r>
                      </m:e>
                      <m:sub>
                        <m:r>
                          <a:rPr kumimoji="0" lang="es-PE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kumimoji="0" lang="es-PE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).</a:t>
                </a:r>
              </a:p>
            </p:txBody>
          </p:sp>
        </mc:Choice>
        <mc:Fallback xmlns="">
          <p:sp>
            <p:nvSpPr>
              <p:cNvPr id="20" name="1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01" y="1760162"/>
                <a:ext cx="6789837" cy="4618444"/>
              </a:xfrm>
              <a:prstGeom prst="rect">
                <a:avLst/>
              </a:prstGeom>
              <a:blipFill>
                <a:blip r:embed="rId5"/>
                <a:stretch>
                  <a:fillRect l="-2154" t="-1453" r="-2065" b="-3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2676239F-02F7-413E-99C8-0B3BA8DD8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12"/>
            <a:ext cx="1374713" cy="69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4F656B-4EBD-4A88-9AD6-548007BBC705}"/>
              </a:ext>
            </a:extLst>
          </p:cNvPr>
          <p:cNvCxnSpPr>
            <a:cxnSpLocks/>
          </p:cNvCxnSpPr>
          <p:nvPr/>
        </p:nvCxnSpPr>
        <p:spPr>
          <a:xfrm flipV="1">
            <a:off x="2251588" y="3427276"/>
            <a:ext cx="0" cy="1863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43E729-3549-41F9-9281-822598DF3160}"/>
                  </a:ext>
                </a:extLst>
              </p:cNvPr>
              <p:cNvSpPr txBox="1"/>
              <p:nvPr/>
            </p:nvSpPr>
            <p:spPr>
              <a:xfrm>
                <a:off x="1606924" y="4312179"/>
                <a:ext cx="644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𝑪𝑴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43E729-3549-41F9-9281-822598DF3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924" y="4312179"/>
                <a:ext cx="64466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30C8E3F1-E130-A3CC-6751-FAE6400FBE59}"/>
              </a:ext>
            </a:extLst>
          </p:cNvPr>
          <p:cNvSpPr txBox="1"/>
          <p:nvPr/>
        </p:nvSpPr>
        <p:spPr>
          <a:xfrm>
            <a:off x="10940143" y="43543"/>
            <a:ext cx="1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Calibri" panose="020F0502020204030204" pitchFamily="34" charset="0"/>
              </a:rPr>
              <a:t>2023-01</a:t>
            </a:r>
            <a:endParaRPr kumimoji="0" lang="es-PE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10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484667" y="1838771"/>
            <a:ext cx="73635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 </a:t>
            </a: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cuerpo rígido </a:t>
            </a: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un caso muy especial de </a:t>
            </a: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sistema multipartícula</a:t>
            </a: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un cuerpo en el cual l</a:t>
            </a: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as </a:t>
            </a: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distancias</a:t>
            </a: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entre todos sus </a:t>
            </a: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componentes</a:t>
            </a: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permanecen constantes.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8343206" y="4831813"/>
                <a:ext cx="3217227" cy="15696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5A5A5">
                        <a:lumMod val="5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Sin energía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5A5A5">
                        <a:lumMod val="5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cinética </a:t>
                </a:r>
                <a:r>
                  <a:rPr kumimoji="0" lang="es-PE" sz="30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A5A5A5">
                        <a:lumMod val="5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vibracional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5A5A5">
                        <a:lumMod val="5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PE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PE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𝐾</m:t>
                        </m:r>
                      </m:e>
                      <m:sub>
                        <m:r>
                          <a:rPr kumimoji="0" lang="es-PE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𝑣𝑖𝑏</m:t>
                        </m:r>
                      </m:sub>
                    </m:sSub>
                    <m:r>
                      <a:rPr kumimoji="0" lang="es-PE" sz="3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A5A5A5">
                            <a:lumMod val="50000"/>
                          </a:srgb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=0</m:t>
                    </m:r>
                  </m:oMath>
                </a14:m>
                <a:r>
                  <a:rPr kumimoji="0" lang="es-PE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5A5A5">
                        <a:lumMod val="5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206" y="4831813"/>
                <a:ext cx="3217227" cy="1569660"/>
              </a:xfrm>
              <a:prstGeom prst="rect">
                <a:avLst/>
              </a:prstGeom>
              <a:blipFill>
                <a:blip r:embed="rId2"/>
                <a:stretch>
                  <a:fillRect l="-3605" t="-5058" r="-4554" b="-1634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619982"/>
            <a:ext cx="12192000" cy="70788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Sistema multipartícula: Cuerpo Rígido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406" y="1444264"/>
            <a:ext cx="2345872" cy="2949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676239F-02F7-413E-99C8-0B3BA8DD8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12"/>
            <a:ext cx="1374713" cy="69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484667" y="4267354"/>
            <a:ext cx="66198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La energía cinética </a:t>
            </a:r>
            <a:r>
              <a:rPr kumimoji="0" lang="es-PE" sz="2600" b="0" i="0" u="sng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traslacional</a:t>
            </a: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se define como</a:t>
            </a: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5 Rectángulo">
                <a:extLst>
                  <a:ext uri="{FF2B5EF4-FFF2-40B4-BE49-F238E27FC236}">
                    <a16:creationId xmlns:a16="http://schemas.microsoft.com/office/drawing/2014/main" id="{017BC7C6-DD60-4BDA-9975-5C874199F094}"/>
                  </a:ext>
                </a:extLst>
              </p:cNvPr>
              <p:cNvSpPr/>
              <p:nvPr/>
            </p:nvSpPr>
            <p:spPr>
              <a:xfrm>
                <a:off x="1914355" y="5095500"/>
                <a:ext cx="4181645" cy="1249633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𝑲</m:t>
                          </m:r>
                        </m:e>
                        <m:sub>
                          <m:r>
                            <a:rPr kumimoji="0" lang="es-E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𝒕𝒓𝒂𝒔</m:t>
                          </m:r>
                        </m:sub>
                      </m:sSub>
                      <m:r>
                        <a:rPr kumimoji="0" lang="es-PE" sz="3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s-PE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den>
                      </m:f>
                      <m:r>
                        <a:rPr kumimoji="0" lang="es-ES" sz="3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𝑴</m:t>
                      </m:r>
                      <m:sSup>
                        <m:sSupPr>
                          <m:ctrlPr>
                            <a:rPr kumimoji="0" lang="es-PE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sSub>
                            <m:sSubPr>
                              <m:ctrlPr>
                                <a:rPr kumimoji="0" lang="es-PE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s-PE" sz="3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s-PE" sz="3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𝒗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s-PE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𝑪𝑴</m:t>
                              </m:r>
                            </m:sub>
                          </m:sSub>
                          <m:r>
                            <a:rPr kumimoji="0" lang="es-PE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</m:e>
                        <m:sup>
                          <m:r>
                            <a:rPr kumimoji="0" lang="es-PE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s-PE" sz="3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15 Rectángulo">
                <a:extLst>
                  <a:ext uri="{FF2B5EF4-FFF2-40B4-BE49-F238E27FC236}">
                    <a16:creationId xmlns:a16="http://schemas.microsoft.com/office/drawing/2014/main" id="{017BC7C6-DD60-4BDA-9975-5C874199F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355" y="5095500"/>
                <a:ext cx="4181645" cy="124963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CFA471FB-667D-6135-1C7D-90090EC126E9}"/>
              </a:ext>
            </a:extLst>
          </p:cNvPr>
          <p:cNvSpPr txBox="1"/>
          <p:nvPr/>
        </p:nvSpPr>
        <p:spPr>
          <a:xfrm>
            <a:off x="10940143" y="43543"/>
            <a:ext cx="1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Calibri" panose="020F0502020204030204" pitchFamily="34" charset="0"/>
              </a:rPr>
              <a:t>2023-01</a:t>
            </a:r>
            <a:endParaRPr kumimoji="0" lang="es-PE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08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338472" y="2420548"/>
                <a:ext cx="5113511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 un determinado instante la rapidez de un ciclista, que viaja en línea recta, es </a:t>
                </a:r>
                <a14:m>
                  <m:oMath xmlns:m="http://schemas.openxmlformats.org/officeDocument/2006/math">
                    <m:r>
                      <a:rPr kumimoji="0" lang="es-PE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18,00 </m:t>
                    </m:r>
                    <m:r>
                      <m:rPr>
                        <m:sty m:val="p"/>
                      </m:rPr>
                      <a:rPr kumimoji="0" lang="es-PE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km</m:t>
                    </m:r>
                    <m:r>
                      <a:rPr kumimoji="0" lang="es-PE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/</m:t>
                    </m:r>
                    <m:r>
                      <m:rPr>
                        <m:sty m:val="p"/>
                      </m:rPr>
                      <a:rPr kumimoji="0" lang="es-PE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</m:t>
                    </m:r>
                  </m:oMath>
                </a14:m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marR="0" lvl="0" indent="-45720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UcParenR"/>
                  <a:tabLst/>
                  <a:defRPr/>
                </a:pPr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Determine la energía cinética de traslación de una rueda de la bicicleta de masa </a:t>
                </a:r>
                <a14:m>
                  <m:oMath xmlns:m="http://schemas.openxmlformats.org/officeDocument/2006/math">
                    <m:r>
                      <a:rPr kumimoji="0" lang="es-PE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1,300 </m:t>
                    </m:r>
                    <m:r>
                      <m:rPr>
                        <m:sty m:val="p"/>
                      </m:rPr>
                      <a:rPr kumimoji="0" lang="es-PE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kg</m:t>
                    </m:r>
                  </m:oMath>
                </a14:m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  <a:p>
                <a:pPr marL="457200" marR="0" lvl="0" indent="-45720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UcParenR"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¿</a:t>
                </a:r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Es la energía cinética de traslación la energía cinética total de la rueda?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2" y="2420548"/>
                <a:ext cx="5113511" cy="4154984"/>
              </a:xfrm>
              <a:prstGeom prst="rect">
                <a:avLst/>
              </a:prstGeom>
              <a:blipFill>
                <a:blip r:embed="rId3"/>
                <a:stretch>
                  <a:fillRect l="-1909" t="-1173" r="-19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14A47879-2C05-4E7B-A9F5-334150672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99456" cy="55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Resultado de imagem para rueda de bicicleta">
            <a:extLst>
              <a:ext uri="{FF2B5EF4-FFF2-40B4-BE49-F238E27FC236}">
                <a16:creationId xmlns:a16="http://schemas.microsoft.com/office/drawing/2014/main" id="{7F662074-D6F5-48A1-A32B-E4656C1B0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8034"/>
            <a:ext cx="5814172" cy="380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5526A38C-4E08-43F0-822D-B0001D9FE7F0}"/>
              </a:ext>
            </a:extLst>
          </p:cNvPr>
          <p:cNvSpPr txBox="1"/>
          <p:nvPr/>
        </p:nvSpPr>
        <p:spPr>
          <a:xfrm>
            <a:off x="366845" y="950947"/>
            <a:ext cx="2528382" cy="584775"/>
          </a:xfrm>
          <a:prstGeom prst="rect">
            <a:avLst/>
          </a:prstGeom>
          <a:solidFill>
            <a:srgbClr val="3E1B59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EJEMPLO 5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FE38A27-EA39-E463-D05E-6DAAEB97984F}"/>
              </a:ext>
            </a:extLst>
          </p:cNvPr>
          <p:cNvSpPr txBox="1"/>
          <p:nvPr/>
        </p:nvSpPr>
        <p:spPr>
          <a:xfrm>
            <a:off x="10940143" y="43543"/>
            <a:ext cx="1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Calibri" panose="020F0502020204030204" pitchFamily="34" charset="0"/>
              </a:rPr>
              <a:t>2023-01</a:t>
            </a:r>
            <a:endParaRPr kumimoji="0" lang="es-PE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271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CuadroTexto"/>
          <p:cNvSpPr txBox="1"/>
          <p:nvPr/>
        </p:nvSpPr>
        <p:spPr>
          <a:xfrm>
            <a:off x="1871945" y="2968307"/>
            <a:ext cx="18473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24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619982"/>
            <a:ext cx="12192000" cy="70788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Sistema multipartícula: Cuerpo Rígido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2676239F-02F7-413E-99C8-0B3BA8DD8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12"/>
            <a:ext cx="1374713" cy="69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Rectángulo"/>
              <p:cNvSpPr/>
              <p:nvPr/>
            </p:nvSpPr>
            <p:spPr>
              <a:xfrm>
                <a:off x="4095453" y="2357169"/>
                <a:ext cx="7976716" cy="1241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La energía cinética de la </a:t>
                </a:r>
                <a:r>
                  <a:rPr kumimoji="0" lang="es-PE" sz="26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partícula</a:t>
                </a:r>
                <a:r>
                  <a:rPr kumimoji="0" lang="es-PE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de masa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PE" sz="2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PE" sz="2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s-PE" sz="2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0" lang="es-PE" sz="2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s-PE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es: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es-PE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s-PE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s-PE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es-PE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s-PE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kumimoji="0" lang="es-PE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s-PE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s-PE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s-PE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s-PE" sz="2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453" y="2357169"/>
                <a:ext cx="7976716" cy="1241558"/>
              </a:xfrm>
              <a:prstGeom prst="rect">
                <a:avLst/>
              </a:prstGeom>
              <a:blipFill>
                <a:blip r:embed="rId4"/>
                <a:stretch>
                  <a:fillRect l="-1376" t="-4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Rectángulo"/>
          <p:cNvSpPr/>
          <p:nvPr/>
        </p:nvSpPr>
        <p:spPr>
          <a:xfrm>
            <a:off x="5272954" y="1548933"/>
            <a:ext cx="53753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Energía Cinética Rotacional</a:t>
            </a:r>
            <a:endParaRPr kumimoji="0" lang="es-PE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C:\Users\jlarosa\Desktop\2018-01 Material Física I\Semana 09\CuerpoRigido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46" y="1597123"/>
            <a:ext cx="3735711" cy="48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DE690BA2-C7B1-44AD-B207-0EB2A7C039C2}"/>
                  </a:ext>
                </a:extLst>
              </p:cNvPr>
              <p:cNvSpPr/>
              <p:nvPr/>
            </p:nvSpPr>
            <p:spPr>
              <a:xfrm>
                <a:off x="2321102" y="1597123"/>
                <a:ext cx="137861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s-E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s-PE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𝜔</m:t>
                        </m:r>
                      </m:e>
                      <m:sub>
                        <m:r>
                          <a:rPr kumimoji="0" lang="es-E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DE690BA2-C7B1-44AD-B207-0EB2A7C03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102" y="1597123"/>
                <a:ext cx="1378610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2 Rectángulo"/>
          <p:cNvSpPr/>
          <p:nvPr/>
        </p:nvSpPr>
        <p:spPr>
          <a:xfrm>
            <a:off x="4095453" y="3614756"/>
            <a:ext cx="797671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energía cinética </a:t>
            </a:r>
            <a:r>
              <a:rPr kumimoji="0" lang="es-PE" sz="2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</a:t>
            </a:r>
            <a:r>
              <a:rPr kumimoji="0" lang="es-PE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 </a:t>
            </a:r>
            <a:r>
              <a:rPr kumimoji="0" lang="es-PE" sz="2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objeto rígido</a:t>
            </a: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2 Rectángulo"/>
              <p:cNvSpPr/>
              <p:nvPr/>
            </p:nvSpPr>
            <p:spPr>
              <a:xfrm>
                <a:off x="4074656" y="5137948"/>
                <a:ext cx="7976716" cy="1554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Considerando </a:t>
                </a:r>
                <a14:m>
                  <m:oMath xmlns:m="http://schemas.openxmlformats.org/officeDocument/2006/math">
                    <m:r>
                      <a:rPr kumimoji="0" lang="es-PE" sz="2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𝜔</m:t>
                    </m:r>
                    <m:r>
                      <a:rPr kumimoji="0" lang="es-PE" sz="2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s-PE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PE" sz="2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𝜔</m:t>
                        </m:r>
                      </m:e>
                      <m:sub>
                        <m:r>
                          <a:rPr kumimoji="0" lang="es-PE" sz="2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s-PE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entonces: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es-E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𝑡</m:t>
                          </m:r>
                          <m: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𝑜𝑡</m:t>
                          </m:r>
                        </m:sub>
                      </m:sSub>
                      <m:r>
                        <a:rPr kumimoji="0" lang="es-PE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0" lang="es-PE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0" lang="es-PE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PE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0" lang="es-PE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0" lang="es-PE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s-PE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s-PE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0" lang="es-PE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sSup>
                        <m:sSupPr>
                          <m:ctrlP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𝜔</m:t>
                          </m:r>
                        </m:e>
                        <m:sup>
                          <m: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s-PE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656" y="5137948"/>
                <a:ext cx="7976716" cy="1554208"/>
              </a:xfrm>
              <a:prstGeom prst="rect">
                <a:avLst/>
              </a:prstGeom>
              <a:blipFill>
                <a:blip r:embed="rId7"/>
                <a:stretch>
                  <a:fillRect l="-1375" t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7 Rectángulo"/>
          <p:cNvSpPr/>
          <p:nvPr/>
        </p:nvSpPr>
        <p:spPr>
          <a:xfrm>
            <a:off x="2206801" y="5660190"/>
            <a:ext cx="909355" cy="769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Eje de giro</a:t>
            </a:r>
            <a:endParaRPr kumimoji="0" lang="es-PE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ector recto de flecha 7"/>
          <p:cNvCxnSpPr>
            <a:stCxn id="11" idx="1"/>
          </p:cNvCxnSpPr>
          <p:nvPr/>
        </p:nvCxnSpPr>
        <p:spPr>
          <a:xfrm flipH="1" flipV="1">
            <a:off x="1714500" y="6044910"/>
            <a:ext cx="492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2 Rectángulo"/>
              <p:cNvSpPr/>
              <p:nvPr/>
            </p:nvSpPr>
            <p:spPr>
              <a:xfrm>
                <a:off x="5014083" y="4167730"/>
                <a:ext cx="2163834" cy="1061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es-E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𝑡</m:t>
                          </m:r>
                          <m:r>
                            <a:rPr kumimoji="0" lang="es-PE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𝑜𝑡</m:t>
                          </m:r>
                        </m:sub>
                      </m:sSub>
                      <m:r>
                        <a:rPr kumimoji="0" lang="es-PE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0" lang="es-PE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es-PE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s-PE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083" y="4167730"/>
                <a:ext cx="2163834" cy="10612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2 Rectángulo"/>
              <p:cNvSpPr/>
              <p:nvPr/>
            </p:nvSpPr>
            <p:spPr>
              <a:xfrm>
                <a:off x="6953734" y="4167730"/>
                <a:ext cx="2260154" cy="1061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0" lang="es-PE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kumimoji="0" lang="es-PE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PE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s-PE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kumimoji="0" lang="es-PE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s-PE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0" lang="es-PE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s-PE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s-PE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s-PE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s-PE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34" y="4167730"/>
                <a:ext cx="2260154" cy="10612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 Rectángulo"/>
              <p:cNvSpPr/>
              <p:nvPr/>
            </p:nvSpPr>
            <p:spPr>
              <a:xfrm>
                <a:off x="8957512" y="4186938"/>
                <a:ext cx="2586788" cy="1061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0" lang="es-PE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s-PE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s-P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s-PE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512" y="4186938"/>
                <a:ext cx="2586788" cy="10612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DB78D828-412A-ECC6-22F4-85D847575FD5}"/>
              </a:ext>
            </a:extLst>
          </p:cNvPr>
          <p:cNvSpPr txBox="1"/>
          <p:nvPr/>
        </p:nvSpPr>
        <p:spPr>
          <a:xfrm>
            <a:off x="10940143" y="43543"/>
            <a:ext cx="1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Calibri" panose="020F0502020204030204" pitchFamily="34" charset="0"/>
              </a:rPr>
              <a:t>2023-01</a:t>
            </a:r>
            <a:endParaRPr kumimoji="0" lang="es-PE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2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jlarosa\Desktop\2018-01 Material Física I\Semana 09\CuerpoRigido01.png">
            <a:extLst>
              <a:ext uri="{FF2B5EF4-FFF2-40B4-BE49-F238E27FC236}">
                <a16:creationId xmlns:a16="http://schemas.microsoft.com/office/drawing/2014/main" id="{185E17D6-8C6B-40E5-9619-7B3DB283F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46" y="1597123"/>
            <a:ext cx="3735711" cy="48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A1055FC-588B-4919-869D-EC01F71FB11A}"/>
                  </a:ext>
                </a:extLst>
              </p:cNvPr>
              <p:cNvSpPr/>
              <p:nvPr/>
            </p:nvSpPr>
            <p:spPr>
              <a:xfrm>
                <a:off x="2321102" y="1597123"/>
                <a:ext cx="137861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s-E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s-PE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𝜔</m:t>
                        </m:r>
                      </m:e>
                      <m:sub>
                        <m:r>
                          <a:rPr kumimoji="0" lang="es-E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A1055FC-588B-4919-869D-EC01F71FB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102" y="1597123"/>
                <a:ext cx="1378610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CuadroTexto"/>
          <p:cNvSpPr txBox="1"/>
          <p:nvPr/>
        </p:nvSpPr>
        <p:spPr>
          <a:xfrm>
            <a:off x="4425639" y="2353229"/>
            <a:ext cx="70700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Definimos el </a:t>
            </a:r>
            <a:r>
              <a:rPr kumimoji="0" lang="es-PE" sz="2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Momento de Inercia</a:t>
            </a: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 objeto como: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1871945" y="2968307"/>
            <a:ext cx="18473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24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CuadroTexto"/>
              <p:cNvSpPr txBox="1"/>
              <p:nvPr/>
            </p:nvSpPr>
            <p:spPr>
              <a:xfrm>
                <a:off x="6476141" y="2945998"/>
                <a:ext cx="2556231" cy="113569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s-P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𝑧</m:t>
                          </m:r>
                        </m:sub>
                      </m:sSub>
                      <m:r>
                        <a:rPr kumimoji="0" lang="es-P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≡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0" lang="es-P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0" lang="es-P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s-P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0" lang="es-P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s-P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s-P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s-P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s-PE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2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141" y="2945998"/>
                <a:ext cx="2556231" cy="11356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619982"/>
            <a:ext cx="12192000" cy="70788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Sistema multipartícula: Cuerpo Rígido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2676239F-02F7-413E-99C8-0B3BA8DD8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12"/>
            <a:ext cx="1374713" cy="69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9335121" y="3346031"/>
                <a:ext cx="251793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Unidades SI: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PE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s-PE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kg</m:t>
                        </m:r>
                        <m:r>
                          <a:rPr kumimoji="0" lang="es-PE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kumimoji="0" lang="es-PE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m</m:t>
                        </m:r>
                      </m:e>
                      <m:sup>
                        <m:r>
                          <a:rPr kumimoji="0" lang="es-PE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es-PE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121" y="3346031"/>
                <a:ext cx="2517933" cy="430887"/>
              </a:xfrm>
              <a:prstGeom prst="rect">
                <a:avLst/>
              </a:prstGeom>
              <a:blipFill>
                <a:blip r:embed="rId7"/>
                <a:stretch>
                  <a:fillRect l="-3148" t="-9859" b="-267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4425639" y="4173047"/>
                <a:ext cx="742741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5A5A5">
                        <a:lumMod val="5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La energía cinética total del objeto será solo energía cinética rotacional girando alrededor del eje </a:t>
                </a:r>
                <a14:m>
                  <m:oMath xmlns:m="http://schemas.openxmlformats.org/officeDocument/2006/math">
                    <m:r>
                      <a:rPr kumimoji="0" lang="es-P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5A5A5">
                            <a:lumMod val="50000"/>
                          </a:srgb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s-PE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5A5A5">
                        <a:lumMod val="5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PE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PE" sz="2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𝐾</m:t>
                        </m:r>
                      </m:e>
                      <m:sub>
                        <m:r>
                          <a:rPr kumimoji="0" lang="es-ES" sz="2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es-PE" sz="2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𝑜𝑡</m:t>
                        </m:r>
                      </m:sub>
                    </m:sSub>
                    <m:r>
                      <a:rPr kumimoji="0" lang="es-PE" sz="2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A5A5A5">
                            <a:lumMod val="50000"/>
                          </a:srgb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s-PE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PE" sz="2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𝐾</m:t>
                        </m:r>
                      </m:e>
                      <m:sub>
                        <m:r>
                          <a:rPr kumimoji="0" lang="es-ES" sz="2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A5A5A5">
                                <a:lumMod val="50000"/>
                              </a:srgb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𝑟𝑜𝑡</m:t>
                        </m:r>
                      </m:sub>
                    </m:sSub>
                  </m:oMath>
                </a14:m>
                <a:r>
                  <a:rPr kumimoji="0" lang="es-PE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5A5A5">
                        <a:lumMod val="5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): </a:t>
                </a:r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639" y="4173047"/>
                <a:ext cx="7427415" cy="1323439"/>
              </a:xfrm>
              <a:prstGeom prst="rect">
                <a:avLst/>
              </a:prstGeom>
              <a:blipFill>
                <a:blip r:embed="rId8"/>
                <a:stretch>
                  <a:fillRect l="-1560" t="-4608" r="-1888" b="-1106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7416409" y="5343834"/>
                <a:ext cx="3231927" cy="1249633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𝑲</m:t>
                          </m:r>
                        </m:e>
                        <m:sub>
                          <m:r>
                            <a:rPr kumimoji="0" lang="es-PE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𝒓𝒐𝒕</m:t>
                          </m:r>
                        </m:sub>
                      </m:sSub>
                      <m:r>
                        <a:rPr kumimoji="0" lang="es-PE" sz="3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s-PE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kumimoji="0" lang="es-PE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𝑰</m:t>
                          </m:r>
                        </m:e>
                        <m:sub>
                          <m:r>
                            <a:rPr kumimoji="0" lang="es-PE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𝒛</m:t>
                          </m:r>
                        </m:sub>
                      </m:sSub>
                      <m:sSup>
                        <m:sSupPr>
                          <m:ctrlPr>
                            <a:rPr kumimoji="0" lang="es-PE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𝝎</m:t>
                          </m:r>
                        </m:e>
                        <m:sup>
                          <m:r>
                            <a:rPr kumimoji="0" lang="es-PE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s-PE" sz="3600" b="1" i="1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409" y="5343834"/>
                <a:ext cx="3231927" cy="1249633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Rectángulo"/>
          <p:cNvSpPr/>
          <p:nvPr/>
        </p:nvSpPr>
        <p:spPr>
          <a:xfrm>
            <a:off x="2056676" y="5699825"/>
            <a:ext cx="4181152" cy="769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El Momento de Inercia se determina </a:t>
            </a:r>
            <a:r>
              <a:rPr kumimoji="0" lang="es-PE" altLang="es-MX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respecto al eje de giro</a:t>
            </a:r>
            <a:r>
              <a:rPr kumimoji="0" lang="es-PE" altLang="es-MX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.</a:t>
            </a:r>
            <a:endParaRPr kumimoji="0" lang="es-PE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1 Rectángulo"/>
          <p:cNvSpPr/>
          <p:nvPr/>
        </p:nvSpPr>
        <p:spPr>
          <a:xfrm>
            <a:off x="5272954" y="1548933"/>
            <a:ext cx="53753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Energía Cinética Rotacional</a:t>
            </a:r>
            <a:endParaRPr kumimoji="0" lang="es-PE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9F8D3CC-0028-7061-0F62-2285DF68471D}"/>
              </a:ext>
            </a:extLst>
          </p:cNvPr>
          <p:cNvSpPr txBox="1"/>
          <p:nvPr/>
        </p:nvSpPr>
        <p:spPr>
          <a:xfrm>
            <a:off x="10940143" y="43543"/>
            <a:ext cx="1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Calibri" panose="020F0502020204030204" pitchFamily="34" charset="0"/>
              </a:rPr>
              <a:t>2023-01</a:t>
            </a:r>
            <a:endParaRPr kumimoji="0" lang="es-PE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6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16 CuadroTexto"/>
              <p:cNvSpPr txBox="1"/>
              <p:nvPr/>
            </p:nvSpPr>
            <p:spPr>
              <a:xfrm>
                <a:off x="384950" y="2370514"/>
                <a:ext cx="5581615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Las tres esferitas de </a:t>
                </a:r>
                <a14:m>
                  <m:oMath xmlns:m="http://schemas.openxmlformats.org/officeDocument/2006/math">
                    <m:r>
                      <a:rPr kumimoji="0" lang="es-E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200 </m:t>
                    </m:r>
                    <m:r>
                      <m:rPr>
                        <m:sty m:val="p"/>
                      </m:rPr>
                      <a:rPr kumimoji="0" lang="es-ES" alt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g</m:t>
                    </m:r>
                  </m:oMath>
                </a14:m>
                <a:r>
                  <a:rPr kumimoji="0" lang="es-E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de masa en la figura están conectadas por varillas rígidas de masas despreciables, determine: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514350" marR="0" lvl="0" indent="-51435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romanUcPeriod"/>
                  <a:tabLst/>
                  <a:defRPr/>
                </a:pPr>
                <a:r>
                  <a:rPr kumimoji="0" lang="es-E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¿Cuál es el momento de inercia del triángulo sobre el eje a través del centro?</a:t>
                </a:r>
              </a:p>
              <a:p>
                <a:pPr marL="514350" marR="0" lvl="0" indent="-51435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romanUcPeriod"/>
                  <a:tabLst/>
                  <a:defRPr/>
                </a:pPr>
                <a:r>
                  <a:rPr kumimoji="0" lang="es-E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¿Cuál es la energía cinética del triángulo? si gira alrededor del eje en </a:t>
                </a:r>
                <a14:m>
                  <m:oMath xmlns:m="http://schemas.openxmlformats.org/officeDocument/2006/math">
                    <m:r>
                      <a:rPr kumimoji="0" lang="es-E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5,0 </m:t>
                    </m:r>
                    <m:r>
                      <m:rPr>
                        <m:sty m:val="p"/>
                      </m:rPr>
                      <a:rPr kumimoji="0" lang="es-ES" altLang="en-US" sz="2400" b="0" i="0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rev</m:t>
                    </m:r>
                    <m:r>
                      <a:rPr kumimoji="0" lang="es-ES" alt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/</m:t>
                    </m:r>
                    <m:r>
                      <m:rPr>
                        <m:sty m:val="p"/>
                      </m:rPr>
                      <a:rPr kumimoji="0" lang="es-ES" alt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s</m:t>
                    </m:r>
                  </m:oMath>
                </a14:m>
                <a:r>
                  <a:rPr kumimoji="0" lang="es-E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? </a:t>
                </a:r>
                <a:endParaRPr kumimoji="0" lang="es-P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50" y="2370514"/>
                <a:ext cx="5581615" cy="3785652"/>
              </a:xfrm>
              <a:prstGeom prst="rect">
                <a:avLst/>
              </a:prstGeom>
              <a:blipFill>
                <a:blip r:embed="rId3"/>
                <a:stretch>
                  <a:fillRect l="-1747" t="-1288" r="-1638" b="-273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2A8DB701-1D70-4E0F-B611-F2C666779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99456" cy="55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89" y="1773935"/>
            <a:ext cx="4795982" cy="4159955"/>
          </a:xfrm>
          <a:prstGeom prst="rect">
            <a:avLst/>
          </a:prstGeom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9E865E8A-22A5-4F8C-9E84-03CFF1E5D2E9}"/>
              </a:ext>
            </a:extLst>
          </p:cNvPr>
          <p:cNvSpPr txBox="1"/>
          <p:nvPr/>
        </p:nvSpPr>
        <p:spPr>
          <a:xfrm>
            <a:off x="384950" y="749541"/>
            <a:ext cx="2528382" cy="584775"/>
          </a:xfrm>
          <a:prstGeom prst="rect">
            <a:avLst/>
          </a:prstGeom>
          <a:solidFill>
            <a:srgbClr val="3E1B59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EJEMPLO 6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C1022FA-AF0F-0C13-C7BC-E5BB8D1A301A}"/>
              </a:ext>
            </a:extLst>
          </p:cNvPr>
          <p:cNvSpPr txBox="1"/>
          <p:nvPr/>
        </p:nvSpPr>
        <p:spPr>
          <a:xfrm>
            <a:off x="10940143" y="43543"/>
            <a:ext cx="1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Calibri" panose="020F0502020204030204" pitchFamily="34" charset="0"/>
              </a:rPr>
              <a:t>2023-01</a:t>
            </a:r>
            <a:endParaRPr kumimoji="0" lang="es-PE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36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2">
                <a:extLst>
                  <a:ext uri="{FF2B5EF4-FFF2-40B4-BE49-F238E27FC236}">
                    <a16:creationId xmlns:a16="http://schemas.microsoft.com/office/drawing/2014/main" id="{CD651958-96B7-B760-0D35-71CCBC2800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13" y="57537"/>
                <a:ext cx="12177487" cy="646331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  FÍSICA I</a:t>
                </a:r>
                <a:r>
                  <a:rPr kumimoji="0" lang="es-PE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s-PE" sz="3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 </m:t>
                    </m:r>
                  </m:oMath>
                </a14:m>
                <a:r>
                  <a:rPr kumimoji="0" lang="es-PE" altLang="es-MX" sz="3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   Semana 11</a:t>
                </a:r>
                <a:r>
                  <a:rPr kumimoji="0" lang="es-PE" sz="3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3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 </m:t>
                    </m:r>
                  </m:oMath>
                </a14:m>
                <a:r>
                  <a:rPr kumimoji="0" lang="es-PE" altLang="es-MX" sz="3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	2023-02</a:t>
                </a:r>
              </a:p>
            </p:txBody>
          </p:sp>
        </mc:Choice>
        <mc:Fallback>
          <p:sp>
            <p:nvSpPr>
              <p:cNvPr id="2" name="Text Box 2">
                <a:extLst>
                  <a:ext uri="{FF2B5EF4-FFF2-40B4-BE49-F238E27FC236}">
                    <a16:creationId xmlns:a16="http://schemas.microsoft.com/office/drawing/2014/main" id="{CD651958-96B7-B760-0D35-71CCBC280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13" y="57537"/>
                <a:ext cx="1217748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5933897"/>
            <a:ext cx="12192000" cy="76944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4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Sistemas multipartículas y cuerpos extendidos</a:t>
            </a:r>
            <a:endParaRPr kumimoji="0" lang="es-PE" sz="44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12"/>
            <a:ext cx="1799081" cy="90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047D3F8-A87F-4E2B-BFC8-D3A875365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84" y="2422276"/>
            <a:ext cx="4646646" cy="3169220"/>
          </a:xfrm>
          <a:prstGeom prst="rect">
            <a:avLst/>
          </a:prstGeom>
        </p:spPr>
      </p:pic>
      <p:pic>
        <p:nvPicPr>
          <p:cNvPr id="13" name="Picture 19">
            <a:extLst>
              <a:ext uri="{FF2B5EF4-FFF2-40B4-BE49-F238E27FC236}">
                <a16:creationId xmlns:a16="http://schemas.microsoft.com/office/drawing/2014/main" id="{E218E2C4-1E75-40AA-B72C-6B0D667625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371" y="2111010"/>
            <a:ext cx="4646645" cy="37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14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07735302-C367-4C67-8C26-069FC22DC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99456" cy="55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9"/>
          <p:cNvSpPr txBox="1"/>
          <p:nvPr/>
        </p:nvSpPr>
        <p:spPr>
          <a:xfrm>
            <a:off x="599729" y="945085"/>
            <a:ext cx="1881993" cy="492443"/>
          </a:xfrm>
          <a:prstGeom prst="rect">
            <a:avLst/>
          </a:prstGeom>
          <a:solidFill>
            <a:srgbClr val="232C1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SOLUCIÓN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04" y="2051172"/>
            <a:ext cx="9477375" cy="34004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7679" y="2403231"/>
            <a:ext cx="2399481" cy="21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65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35B29E6-24BD-4790-BE81-B04ADFBC85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015" y="1401417"/>
            <a:ext cx="3015986" cy="2073490"/>
          </a:xfrm>
          <a:prstGeom prst="rect">
            <a:avLst/>
          </a:prstGeom>
        </p:spPr>
      </p:pic>
      <p:pic>
        <p:nvPicPr>
          <p:cNvPr id="6" name="Picture 2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FB311902-96D7-48F3-91C9-4D31F4F5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99456" cy="55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C4FDCBC-6B18-477A-8EA1-2898F94FCD18}"/>
              </a:ext>
            </a:extLst>
          </p:cNvPr>
          <p:cNvSpPr/>
          <p:nvPr/>
        </p:nvSpPr>
        <p:spPr>
          <a:xfrm>
            <a:off x="-2" y="3346514"/>
            <a:ext cx="12034157" cy="3234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Se ha calculado el centro de masa de un siste</a:t>
            </a:r>
            <a:r>
              <a:rPr kumimoji="0" lang="es-PE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ma </a:t>
            </a:r>
            <a:r>
              <a:rPr kumimoji="0" lang="es-PE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multipartículas</a:t>
            </a:r>
            <a:r>
              <a:rPr kumimoji="0" lang="es-PE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y cuerpos extendidos.</a:t>
            </a:r>
            <a:endParaRPr kumimoji="0" lang="es-PE" sz="2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200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Se ha predicho la trayectoria del centro de 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masa de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un sistema </a:t>
            </a:r>
            <a:r>
              <a:rPr kumimoji="0" lang="es-P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multipartículas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 partir del 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principio de momento</a:t>
            </a:r>
          </a:p>
          <a:p>
            <a:pPr marL="7200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de momento.</a:t>
            </a:r>
          </a:p>
          <a:p>
            <a:pPr marL="7200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Se ha calculado la energía cinética </a:t>
            </a:r>
            <a:r>
              <a:rPr kumimoji="0" lang="es-PE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de traslación 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y de rotación para un sistema </a:t>
            </a:r>
            <a:r>
              <a:rPr kumimoji="0" lang="es-PE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multipartículas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s-P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200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Se ha Identificado las propiedades físic</a:t>
            </a:r>
            <a:r>
              <a:rPr kumimoji="0" lang="es-PE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as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s-PE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de un cuerpo rígido y calculado momentos de inercia 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de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sistemas de partículas. </a:t>
            </a:r>
            <a:endParaRPr kumimoji="0" lang="es-P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6 CuadroTexto">
            <a:extLst>
              <a:ext uri="{FF2B5EF4-FFF2-40B4-BE49-F238E27FC236}">
                <a16:creationId xmlns:a16="http://schemas.microsoft.com/office/drawing/2014/main" id="{9470102B-41A7-4785-B7D0-D3FE497785A7}"/>
              </a:ext>
            </a:extLst>
          </p:cNvPr>
          <p:cNvSpPr txBox="1"/>
          <p:nvPr/>
        </p:nvSpPr>
        <p:spPr>
          <a:xfrm>
            <a:off x="64604" y="1237833"/>
            <a:ext cx="10684151" cy="1345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56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Cierre</a:t>
            </a:r>
          </a:p>
        </p:txBody>
      </p:sp>
      <p:sp>
        <p:nvSpPr>
          <p:cNvPr id="2" name="2 CuadroTexto">
            <a:extLst>
              <a:ext uri="{FF2B5EF4-FFF2-40B4-BE49-F238E27FC236}">
                <a16:creationId xmlns:a16="http://schemas.microsoft.com/office/drawing/2014/main" id="{C6D83DBB-13C6-2319-014C-115B025955E8}"/>
              </a:ext>
            </a:extLst>
          </p:cNvPr>
          <p:cNvSpPr txBox="1"/>
          <p:nvPr/>
        </p:nvSpPr>
        <p:spPr>
          <a:xfrm>
            <a:off x="2336389" y="1229887"/>
            <a:ext cx="7361376" cy="120032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Recuerda que en 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cada semana hay un 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trabajo colaborat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ivo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obligatorio.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B7FCD9-6808-F7EF-38E4-457EEFE8E907}"/>
              </a:ext>
            </a:extLst>
          </p:cNvPr>
          <p:cNvSpPr txBox="1"/>
          <p:nvPr/>
        </p:nvSpPr>
        <p:spPr>
          <a:xfrm>
            <a:off x="10940143" y="43543"/>
            <a:ext cx="1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Calibri" panose="020F0502020204030204" pitchFamily="34" charset="0"/>
              </a:rPr>
              <a:t>2023-01</a:t>
            </a:r>
            <a:endParaRPr kumimoji="0" lang="es-PE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63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6 CuadroTexto"/>
          <p:cNvSpPr txBox="1"/>
          <p:nvPr/>
        </p:nvSpPr>
        <p:spPr>
          <a:xfrm>
            <a:off x="407503" y="510567"/>
            <a:ext cx="5377070" cy="104769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4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Bibliografía del curso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1DD9CD3-D681-4E8B-A7FE-5AA50F3F9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99456" cy="55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784B4D0-92CC-490F-B1A7-17CBA11312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91" t="36319" r="17130" b="9221"/>
          <a:stretch/>
        </p:blipFill>
        <p:spPr bwMode="auto">
          <a:xfrm>
            <a:off x="603984" y="1699500"/>
            <a:ext cx="10956253" cy="4930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5153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D4EE0C1-B697-E98A-0C50-7526BBB0EAE3}"/>
              </a:ext>
            </a:extLst>
          </p:cNvPr>
          <p:cNvGraphicFramePr>
            <a:graphicFrameLocks noGrp="1"/>
          </p:cNvGraphicFramePr>
          <p:nvPr/>
        </p:nvGraphicFramePr>
        <p:xfrm>
          <a:off x="-32017" y="13637"/>
          <a:ext cx="12191999" cy="6914662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489217">
                  <a:extLst>
                    <a:ext uri="{9D8B030D-6E8A-4147-A177-3AD203B41FA5}">
                      <a16:colId xmlns:a16="http://schemas.microsoft.com/office/drawing/2014/main" val="2824463216"/>
                    </a:ext>
                  </a:extLst>
                </a:gridCol>
                <a:gridCol w="161727">
                  <a:extLst>
                    <a:ext uri="{9D8B030D-6E8A-4147-A177-3AD203B41FA5}">
                      <a16:colId xmlns:a16="http://schemas.microsoft.com/office/drawing/2014/main" val="3479108065"/>
                    </a:ext>
                  </a:extLst>
                </a:gridCol>
                <a:gridCol w="207276">
                  <a:extLst>
                    <a:ext uri="{9D8B030D-6E8A-4147-A177-3AD203B41FA5}">
                      <a16:colId xmlns:a16="http://schemas.microsoft.com/office/drawing/2014/main" val="3115204105"/>
                    </a:ext>
                  </a:extLst>
                </a:gridCol>
                <a:gridCol w="692509">
                  <a:extLst>
                    <a:ext uri="{9D8B030D-6E8A-4147-A177-3AD203B41FA5}">
                      <a16:colId xmlns:a16="http://schemas.microsoft.com/office/drawing/2014/main" val="4050811417"/>
                    </a:ext>
                  </a:extLst>
                </a:gridCol>
                <a:gridCol w="968037">
                  <a:extLst>
                    <a:ext uri="{9D8B030D-6E8A-4147-A177-3AD203B41FA5}">
                      <a16:colId xmlns:a16="http://schemas.microsoft.com/office/drawing/2014/main" val="1047385476"/>
                    </a:ext>
                  </a:extLst>
                </a:gridCol>
                <a:gridCol w="3582382">
                  <a:extLst>
                    <a:ext uri="{9D8B030D-6E8A-4147-A177-3AD203B41FA5}">
                      <a16:colId xmlns:a16="http://schemas.microsoft.com/office/drawing/2014/main" val="649912869"/>
                    </a:ext>
                  </a:extLst>
                </a:gridCol>
                <a:gridCol w="3567848">
                  <a:extLst>
                    <a:ext uri="{9D8B030D-6E8A-4147-A177-3AD203B41FA5}">
                      <a16:colId xmlns:a16="http://schemas.microsoft.com/office/drawing/2014/main" val="2668201361"/>
                    </a:ext>
                  </a:extLst>
                </a:gridCol>
                <a:gridCol w="2523003">
                  <a:extLst>
                    <a:ext uri="{9D8B030D-6E8A-4147-A177-3AD203B41FA5}">
                      <a16:colId xmlns:a16="http://schemas.microsoft.com/office/drawing/2014/main" val="3085154888"/>
                    </a:ext>
                  </a:extLst>
                </a:gridCol>
              </a:tblGrid>
              <a:tr h="368645">
                <a:tc gridSpan="2">
                  <a:txBody>
                    <a:bodyPr/>
                    <a:lstStyle/>
                    <a:p>
                      <a:pPr algn="ctr"/>
                      <a:r>
                        <a:rPr lang="es-PE" sz="1300" b="1" cap="none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Sem</a:t>
                      </a:r>
                      <a:endParaRPr lang="es-PE" sz="1300" b="1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660" marR="44043" marT="88086" marB="8808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3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660" marR="44043" marT="88086" marB="8808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PE" sz="1300" b="1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s-PE" sz="1300" b="1" cap="none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hrs</a:t>
                      </a:r>
                      <a:r>
                        <a:rPr lang="es-PE" sz="1300" b="1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)</a:t>
                      </a:r>
                      <a:endParaRPr lang="es-PE" sz="1300" b="1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660" marR="44043" marT="88086" marB="8808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300" b="1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660" marR="44043" marT="88086" marB="8808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Tipo</a:t>
                      </a:r>
                      <a:endParaRPr lang="es-PE" sz="13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660" marR="44043" marT="88086" marB="8808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Actividades de Aprendizaje</a:t>
                      </a:r>
                      <a:endParaRPr lang="es-PE" sz="1300" b="1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660" marR="44043" marT="88086" marB="8808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Contenidos</a:t>
                      </a:r>
                      <a:endParaRPr lang="es-PE" sz="13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660" marR="44043" marT="88086" marB="8808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Evidencias</a:t>
                      </a:r>
                      <a:endParaRPr lang="es-PE" sz="13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660" marR="44043" marT="88086" marB="8808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177626"/>
                  </a:ext>
                </a:extLst>
              </a:tr>
              <a:tr h="445853">
                <a:tc gridSpan="8">
                  <a:txBody>
                    <a:bodyPr/>
                    <a:lstStyle/>
                    <a:p>
                      <a:pPr algn="just"/>
                      <a:r>
                        <a:rPr lang="es-PE" sz="24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</a:rPr>
                        <a:t>Unidad </a:t>
                      </a:r>
                      <a:r>
                        <a:rPr lang="es-PE" sz="24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</a:rPr>
                        <a:t>N°</a:t>
                      </a:r>
                      <a:r>
                        <a:rPr lang="es-PE" sz="24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</a:rPr>
                        <a:t> 3: EL PRINCIPIO DE ENERGÍA: TRABAJO Y ENERGÍA DE UN SISTEMA.</a:t>
                      </a:r>
                      <a:endParaRPr lang="es-PE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1660" marR="44043" marT="9176" marB="88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14540"/>
                  </a:ext>
                </a:extLst>
              </a:tr>
              <a:tr h="328454">
                <a:tc gridSpan="8">
                  <a:txBody>
                    <a:bodyPr/>
                    <a:lstStyle/>
                    <a:p>
                      <a:r>
                        <a:rPr lang="es-PE" sz="1600" b="1" i="1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Resultado Esperado: (1.1), (1.2).</a:t>
                      </a:r>
                      <a:endParaRPr lang="es-PE" sz="1600" b="1" i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660" marR="44043" marT="9176" marB="88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678832"/>
                  </a:ext>
                </a:extLst>
              </a:tr>
              <a:tr h="2653227">
                <a:tc>
                  <a:txBody>
                    <a:bodyPr/>
                    <a:lstStyle/>
                    <a:p>
                      <a:pPr algn="ctr"/>
                      <a:endParaRPr lang="es-PE" sz="2000" b="1" i="1" cap="none" spc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1660" marR="44043" marT="9176" marB="88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marL="61660" marR="44043" marT="9176" marB="88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PE" sz="1600" b="1" i="1" cap="none" spc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s-PE" sz="1600" b="1" i="1" cap="none" spc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660" marR="44043" marT="9176" marB="88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2000" b="1" i="1" cap="none" spc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1660" marR="44043" marT="9176" marB="88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0800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700" b="1" i="1" kern="1200" noProof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 el centro de masa de un sistema multipartículas y cuerpos extendidos.</a:t>
                      </a:r>
                      <a:br>
                        <a:rPr lang="es-PE" sz="1700" b="1" i="1" kern="1200" noProof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PE" sz="1700" b="1" i="1" kern="1200" noProof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Predice la trayectoria del centro de masa de un sistema multipartículas a partir del principio de momento.</a:t>
                      </a:r>
                    </a:p>
                    <a:p>
                      <a:pPr marL="10800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700" b="1" i="1" kern="1200" noProof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 la energía cinética de traslación y de rotación para un sistema multipartículas.</a:t>
                      </a:r>
                      <a:br>
                        <a:rPr lang="es-PE" sz="1700" b="1" i="1" kern="1200" noProof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PE" sz="1700" b="1" i="1" kern="1200" noProof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 las propiedades físicas de un cuerpo rígido y calcula momentos de inercia de sistemas de partículas</a:t>
                      </a:r>
                      <a:endParaRPr lang="es-PE" sz="1700" b="1" i="1" cap="none" spc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1660" marR="44043" marT="9176" marB="88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0800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i="1" kern="12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 y elige un sistema para la resolución de problemas utilizando el principio de energía.</a:t>
                      </a:r>
                    </a:p>
                    <a:p>
                      <a:pPr marL="10800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i="1" kern="12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 las propiedades de las fuerzas conservativas.</a:t>
                      </a:r>
                    </a:p>
                  </a:txBody>
                  <a:tcPr marL="61660" marR="44043" marT="9176" marB="88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700" b="1" i="1" kern="1200" noProof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Centro de masa de sistemas multipartículas y de cuerpos extendidos.</a:t>
                      </a:r>
                    </a:p>
                    <a:p>
                      <a:pPr marL="10800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700" b="1" i="1" kern="1200" noProof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Separación de la energía de un sistema de multipartículas y cuerpos extendidos: Energía cinética de traslación y de rotación para un sistema de multipartículas. Cuerpo rígido y momento de inercia de partículas.</a:t>
                      </a:r>
                    </a:p>
                  </a:txBody>
                  <a:tcPr marL="9525" marR="9525" marT="9525" marB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700" b="1" i="1" kern="12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Foro de discusión relacionado con los conceptos vistos en la sesión de aprendizaje.</a:t>
                      </a:r>
                    </a:p>
                  </a:txBody>
                  <a:tcPr marL="61660" marR="44043" marT="9176" marB="88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65981"/>
                  </a:ext>
                </a:extLst>
              </a:tr>
              <a:tr h="1628276">
                <a:tc>
                  <a:txBody>
                    <a:bodyPr/>
                    <a:lstStyle/>
                    <a:p>
                      <a:pPr algn="ctr"/>
                      <a:r>
                        <a:rPr lang="es-PE" sz="2400" b="1" i="1" cap="none" spc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</a:rPr>
                        <a:t>11</a:t>
                      </a:r>
                    </a:p>
                  </a:txBody>
                  <a:tcPr marL="61660" marR="44043" marT="9176" marB="88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PE" sz="2400" b="1" i="1" kern="1200" cap="none" spc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+mn-cs"/>
                        </a:rPr>
                        <a:t>6</a:t>
                      </a:r>
                    </a:p>
                  </a:txBody>
                  <a:tcPr marL="61660" marR="44043" marT="9176" marB="88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PE" sz="1600" b="1" i="1" cap="none" spc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s-PE" sz="1600" b="1" i="1" cap="none" spc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660" marR="44043" marT="9176" marB="88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b="1" i="1" cap="none" spc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</a:rPr>
                        <a:t>AP</a:t>
                      </a:r>
                    </a:p>
                  </a:txBody>
                  <a:tcPr marL="61660" marR="44043" marT="9176" marB="88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700" b="1" i="1" kern="1200" noProof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 la energía cinética de traslación y de rotacional para un cuerpo rígido.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700" b="1" i="1" kern="1200" noProof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 momentos de inercia de un cuerpo rígido.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700" b="1" i="1" kern="1200" noProof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 el momento de inercia de cuerpos rígidos para la solución de problemas de dinámica.</a:t>
                      </a:r>
                      <a:endParaRPr lang="es-PE" sz="1700" b="1" i="1" cap="none" spc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1660" marR="44043" marT="9176" marB="88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0800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i="1" kern="12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Aplica los conceptos de colisiones a partir de sus ecuaciones en la solución de problemas de objetos en movimiento usando los principios de momento y de energía.</a:t>
                      </a:r>
                    </a:p>
                    <a:p>
                      <a:pPr marL="10800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i="1" kern="12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Diferencia los tipos de colisiones que rigen a los objetos a través de su variación de energía interna. </a:t>
                      </a:r>
                      <a:endParaRPr lang="en-US" sz="1800" b="1" i="1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60" marR="44043" marT="9176" marB="88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700" b="1" i="1" kern="1200" noProof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Energías para un cuerpo rígido.</a:t>
                      </a:r>
                      <a:br>
                        <a:rPr lang="es-PE" sz="1700" b="1" i="1" kern="1200" noProof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PE" sz="1700" b="1" i="1" kern="1200" noProof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Momento de inercia para partículas y cuerpos extendidos.</a:t>
                      </a:r>
                    </a:p>
                  </a:txBody>
                  <a:tcPr marL="9525" marR="9525" marT="9525" marB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700" b="1" i="1" kern="12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Foro de discusión relacionado con una herramienta TIC.</a:t>
                      </a:r>
                    </a:p>
                  </a:txBody>
                  <a:tcPr marL="61660" marR="44043" marT="9176" marB="88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11787"/>
                  </a:ext>
                </a:extLst>
              </a:tr>
              <a:tr h="1419908">
                <a:tc>
                  <a:txBody>
                    <a:bodyPr/>
                    <a:lstStyle/>
                    <a:p>
                      <a:pPr algn="ctr"/>
                      <a:endParaRPr lang="es-PE" sz="2000" b="1" i="1" cap="none" spc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1660" marR="44043" marT="9176" marB="88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marL="61660" marR="44043" marT="9176" marB="88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PE" sz="1600" b="1" i="1" cap="none" spc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s-PE" sz="1600" b="1" i="1" cap="none" spc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660" marR="44043" marT="9176" marB="88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2000" b="1" i="1" cap="none" spc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1660" marR="44043" marT="9176" marB="88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08000" algn="just"/>
                      <a:r>
                        <a:rPr lang="es-PE" sz="1700" b="1" i="1" kern="1200" noProof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 el momento angular traslación y rotación en dos y tres dimensiones para aplicarlos en la solución de problemas de estática y dinámica de un cuerpo rígido.</a:t>
                      </a:r>
                      <a:endParaRPr lang="es-PE" sz="1700" b="1" i="1" cap="none" spc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1660" marR="44043" marT="9176" marB="88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0800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i="1" kern="12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Analiza y resuelve problemas de acuerdo con el enfoque por competencias para mostrar los saberes adquiridos en lo que respecta a colisiones frontales unidimensionales y sistemas multiparticulas</a:t>
                      </a:r>
                      <a:r>
                        <a:rPr lang="es-PE" sz="1800" b="1" i="1" kern="1200" noProof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660" marR="44043" marT="9176" marB="88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700" b="1" i="1" kern="1200" noProof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Momento angular de traslación respecto de un punto. Momento angular de rotación. Momento angular de traslación más rotación. </a:t>
                      </a:r>
                    </a:p>
                  </a:txBody>
                  <a:tcPr marL="9525" marR="9525" marT="9525" marB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700" b="1" i="1" kern="12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Trabajo colaborativo 11.</a:t>
                      </a:r>
                    </a:p>
                  </a:txBody>
                  <a:tcPr marL="61660" marR="44043" marT="9176" marB="88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205978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EABBCE27-9031-CB57-F964-EF46C7905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76"/>
          <a:stretch/>
        </p:blipFill>
        <p:spPr bwMode="auto">
          <a:xfrm>
            <a:off x="1" y="-4950"/>
            <a:ext cx="1398814" cy="58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5577E3C-60F7-C807-F1A5-593F02BD07A4}"/>
              </a:ext>
            </a:extLst>
          </p:cNvPr>
          <p:cNvSpPr txBox="1"/>
          <p:nvPr/>
        </p:nvSpPr>
        <p:spPr>
          <a:xfrm>
            <a:off x="11092543" y="-11042"/>
            <a:ext cx="1198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2022-02</a:t>
            </a:r>
            <a:endParaRPr kumimoji="0" lang="es-PE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39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0" y="4256015"/>
            <a:ext cx="12192000" cy="877163"/>
          </a:xfrm>
          <a:prstGeom prst="rect">
            <a:avLst/>
          </a:prstGeom>
          <a:solidFill>
            <a:srgbClr val="10024E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                                                                        </a:t>
            </a:r>
            <a:r>
              <a:rPr kumimoji="0" lang="es-PE" sz="51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SESIÓN  31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D27571A-07D5-4CE1-A500-BA733634B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99456" cy="55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319537" y="2536448"/>
            <a:ext cx="4400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00A259F8-302B-4CAF-9D8B-3E3748E68B4B}"/>
              </a:ext>
            </a:extLst>
          </p:cNvPr>
          <p:cNvSpPr/>
          <p:nvPr/>
        </p:nvSpPr>
        <p:spPr>
          <a:xfrm>
            <a:off x="913939" y="1659087"/>
            <a:ext cx="7321103" cy="2493385"/>
          </a:xfrm>
          <a:prstGeom prst="roundRect">
            <a:avLst>
              <a:gd name="adj" fmla="val 18501"/>
            </a:avLst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047519" y="1781689"/>
            <a:ext cx="7053942" cy="224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Centro de masa de sistemas multipartículas y de cuerpos extendidos.</a:t>
            </a:r>
            <a:endParaRPr kumimoji="0" lang="es-PE" sz="2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Separación de la energía de un sistema de multiparticulas y cuerpos extendidos: Energía cinética de traslación y de rotación para un sistema de multipartículas. </a:t>
            </a:r>
          </a:p>
          <a:p>
            <a:pPr marL="7200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Cuerpo rígido y momento de inercia de partículas.</a:t>
            </a:r>
            <a:endParaRPr kumimoji="0" lang="es-PE" sz="2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8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6 CuadroTexto"/>
          <p:cNvSpPr txBox="1"/>
          <p:nvPr/>
        </p:nvSpPr>
        <p:spPr>
          <a:xfrm>
            <a:off x="6978316" y="1431042"/>
            <a:ext cx="4055899" cy="3995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Logros</a:t>
            </a: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4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esperados</a:t>
            </a:r>
            <a:endParaRPr kumimoji="0" lang="en-US" sz="44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6" name="Picture 2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FB311902-96D7-48F3-91C9-4D31F4F5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99456" cy="55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780C938-D159-48CC-BA8D-45CC836A4A8A}"/>
              </a:ext>
            </a:extLst>
          </p:cNvPr>
          <p:cNvSpPr/>
          <p:nvPr/>
        </p:nvSpPr>
        <p:spPr>
          <a:xfrm>
            <a:off x="98504" y="1357490"/>
            <a:ext cx="5918752" cy="4419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4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PE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 el centro de masa de un sistema </a:t>
            </a:r>
            <a:r>
              <a:rPr kumimoji="0" lang="es-PE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multipartículas</a:t>
            </a:r>
            <a:r>
              <a:rPr kumimoji="0" lang="es-PE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cuerpos extendidos.</a:t>
            </a:r>
            <a:endParaRPr kumimoji="0" lang="es-PE" sz="2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PE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Predice la trayectoria del centro de masa de un sistema </a:t>
            </a:r>
            <a:r>
              <a:rPr kumimoji="0" lang="es-PE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multipartículas</a:t>
            </a:r>
            <a:r>
              <a:rPr kumimoji="0" lang="es-PE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partir del principio de momento.</a:t>
            </a:r>
          </a:p>
          <a:p>
            <a:pPr marL="414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PE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 la energía cinética de traslación y de rotación para un sistema </a:t>
            </a:r>
            <a:r>
              <a:rPr kumimoji="0" lang="es-PE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multipartículas</a:t>
            </a:r>
            <a:r>
              <a:rPr kumimoji="0" lang="es-PE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s-PE" sz="2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PE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 las propiedades físicas de un cuerpo rígido y calcula momentos de inercia de sistemas de partículas. </a:t>
            </a:r>
            <a:endParaRPr kumimoji="0" lang="es-PE" sz="2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34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 Rectángulo">
            <a:extLst>
              <a:ext uri="{FF2B5EF4-FFF2-40B4-BE49-F238E27FC236}">
                <a16:creationId xmlns:a16="http://schemas.microsoft.com/office/drawing/2014/main" id="{1F18E15D-FD26-40BF-9499-5FA543E2D5A3}"/>
              </a:ext>
            </a:extLst>
          </p:cNvPr>
          <p:cNvSpPr/>
          <p:nvPr/>
        </p:nvSpPr>
        <p:spPr>
          <a:xfrm>
            <a:off x="159025" y="2544793"/>
            <a:ext cx="666418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http://physics.bu.edu/~duffy/HTML5/center_of_mass_motion.html</a:t>
            </a:r>
            <a:endParaRPr kumimoji="0" lang="es-PE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812"/>
            <a:ext cx="1068779" cy="56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84189" y="1889326"/>
            <a:ext cx="47006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Acceda al siguiente link o código QR:</a:t>
            </a:r>
          </a:p>
        </p:txBody>
      </p:sp>
      <p:pic>
        <p:nvPicPr>
          <p:cNvPr id="13" name="Picture 8" descr="http://www.pngall.com/wp-content/uploads/2016/05/Click-Free-Download-PNG-180x18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734" y="2870716"/>
            <a:ext cx="745181" cy="74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hlinkClick r:id="rId3"/>
            <a:extLst>
              <a:ext uri="{FF2B5EF4-FFF2-40B4-BE49-F238E27FC236}">
                <a16:creationId xmlns:a16="http://schemas.microsoft.com/office/drawing/2014/main" id="{570CD5B3-B8D6-4C2D-BB92-29833F71D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1639942"/>
            <a:ext cx="50387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B5655EC-A5E6-4A6C-8B58-8D91F5E7B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0" y="3429000"/>
            <a:ext cx="2606223" cy="260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4 CuadroTexto">
            <a:extLst>
              <a:ext uri="{FF2B5EF4-FFF2-40B4-BE49-F238E27FC236}">
                <a16:creationId xmlns:a16="http://schemas.microsoft.com/office/drawing/2014/main" id="{FC8D8A86-8AA8-4B03-BFBB-A209DD873EA6}"/>
              </a:ext>
            </a:extLst>
          </p:cNvPr>
          <p:cNvSpPr txBox="1"/>
          <p:nvPr/>
        </p:nvSpPr>
        <p:spPr>
          <a:xfrm>
            <a:off x="4308613" y="4985867"/>
            <a:ext cx="763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¿Qué </a:t>
            </a:r>
            <a:r>
              <a:rPr kumimoji="0" lang="es-PE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trayectoria</a:t>
            </a:r>
            <a:r>
              <a:rPr kumimoji="0" lang="es-P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sería más fácil de analizar con los principios de </a:t>
            </a:r>
            <a:r>
              <a:rPr kumimoji="0" lang="es-PE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momento</a:t>
            </a:r>
            <a:r>
              <a:rPr kumimoji="0" lang="es-P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PE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energía</a:t>
            </a:r>
            <a:r>
              <a:rPr kumimoji="0" lang="es-P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587B7684-3995-4E29-81C4-0D14306D7227}"/>
              </a:ext>
            </a:extLst>
          </p:cNvPr>
          <p:cNvSpPr txBox="1"/>
          <p:nvPr/>
        </p:nvSpPr>
        <p:spPr>
          <a:xfrm>
            <a:off x="534390" y="602480"/>
            <a:ext cx="2528382" cy="1077218"/>
          </a:xfrm>
          <a:prstGeom prst="rect">
            <a:avLst/>
          </a:prstGeom>
          <a:solidFill>
            <a:srgbClr val="3E1B59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EJEMPLO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Actividad</a:t>
            </a:r>
            <a:r>
              <a:rPr kumimoji="0" lang="es-PE" sz="3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4BA549C-1550-9FAB-76B9-E75553699529}"/>
              </a:ext>
            </a:extLst>
          </p:cNvPr>
          <p:cNvSpPr txBox="1"/>
          <p:nvPr/>
        </p:nvSpPr>
        <p:spPr>
          <a:xfrm>
            <a:off x="10940143" y="43543"/>
            <a:ext cx="1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Calibri" panose="020F0502020204030204" pitchFamily="34" charset="0"/>
              </a:rPr>
              <a:t>2023-01</a:t>
            </a:r>
            <a:endParaRPr kumimoji="0" lang="es-PE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69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" y="649371"/>
            <a:ext cx="1219199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Centro de masa de sistemas multipartículas</a:t>
            </a:r>
            <a:endParaRPr kumimoji="0" lang="es-PE" sz="4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1"/>
              <p:cNvSpPr txBox="1"/>
              <p:nvPr/>
            </p:nvSpPr>
            <p:spPr>
              <a:xfrm>
                <a:off x="6290029" y="3378018"/>
                <a:ext cx="5112624" cy="9227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s-E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0" lang="es-E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CM</m:t>
                          </m:r>
                        </m:sub>
                      </m:sSub>
                      <m:r>
                        <a:rPr kumimoji="0" lang="es-E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mr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0" lang="es-E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s-E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s-E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s-E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0" lang="es-E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s-E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s-E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s-E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0" lang="es-E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s-E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s-E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  <m:r>
                            <a:rPr kumimoji="0" lang="es-E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s-E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⋯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s-E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total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s-ES_tradnl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029" y="3378018"/>
                <a:ext cx="5112624" cy="9227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35 Grupo"/>
          <p:cNvGrpSpPr/>
          <p:nvPr/>
        </p:nvGrpSpPr>
        <p:grpSpPr>
          <a:xfrm>
            <a:off x="369884" y="2066330"/>
            <a:ext cx="5328870" cy="3561112"/>
            <a:chOff x="123482" y="1724430"/>
            <a:chExt cx="5328870" cy="3561112"/>
          </a:xfrm>
        </p:grpSpPr>
        <p:grpSp>
          <p:nvGrpSpPr>
            <p:cNvPr id="24" name="23 Grupo"/>
            <p:cNvGrpSpPr/>
            <p:nvPr/>
          </p:nvGrpSpPr>
          <p:grpSpPr>
            <a:xfrm>
              <a:off x="123482" y="1724430"/>
              <a:ext cx="5328870" cy="3561112"/>
              <a:chOff x="277368" y="1937480"/>
              <a:chExt cx="5328870" cy="3561112"/>
            </a:xfrm>
          </p:grpSpPr>
          <p:sp>
            <p:nvSpPr>
              <p:cNvPr id="6" name="5 Rectángulo"/>
              <p:cNvSpPr/>
              <p:nvPr/>
            </p:nvSpPr>
            <p:spPr>
              <a:xfrm>
                <a:off x="277368" y="2657856"/>
                <a:ext cx="1060704" cy="118262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6 Acorde"/>
              <p:cNvSpPr/>
              <p:nvPr/>
            </p:nvSpPr>
            <p:spPr>
              <a:xfrm>
                <a:off x="3938016" y="3907935"/>
                <a:ext cx="1546126" cy="1334714"/>
              </a:xfrm>
              <a:prstGeom prst="chord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7 Pentágono regular"/>
              <p:cNvSpPr/>
              <p:nvPr/>
            </p:nvSpPr>
            <p:spPr>
              <a:xfrm>
                <a:off x="2619756" y="2334768"/>
                <a:ext cx="1318260" cy="1213324"/>
              </a:xfrm>
              <a:prstGeom prst="pentago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" name="9 Conector recto de flecha"/>
              <p:cNvCxnSpPr/>
              <p:nvPr/>
            </p:nvCxnSpPr>
            <p:spPr>
              <a:xfrm flipH="1" flipV="1">
                <a:off x="807719" y="3249168"/>
                <a:ext cx="972313" cy="22494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11 Conector recto de flecha"/>
              <p:cNvCxnSpPr/>
              <p:nvPr/>
            </p:nvCxnSpPr>
            <p:spPr>
              <a:xfrm flipV="1">
                <a:off x="1780032" y="2941430"/>
                <a:ext cx="1498854" cy="25571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14 Conector recto de flecha"/>
              <p:cNvCxnSpPr/>
              <p:nvPr/>
            </p:nvCxnSpPr>
            <p:spPr>
              <a:xfrm flipV="1">
                <a:off x="1780032" y="4575292"/>
                <a:ext cx="2836126" cy="923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17 CuadroTexto"/>
                  <p:cNvSpPr txBox="1"/>
                  <p:nvPr/>
                </p:nvSpPr>
                <p:spPr>
                  <a:xfrm>
                    <a:off x="989466" y="4059936"/>
                    <a:ext cx="608820" cy="58477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s-P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s-PE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s-PE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s-P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s-PE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8" name="17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466" y="4059936"/>
                    <a:ext cx="608820" cy="58477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18 CuadroTexto"/>
                  <p:cNvSpPr txBox="1"/>
                  <p:nvPr/>
                </p:nvSpPr>
                <p:spPr>
                  <a:xfrm>
                    <a:off x="2217629" y="3871490"/>
                    <a:ext cx="618310" cy="58477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s-P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s-PE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s-PE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s-P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s-PE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9" name="18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7629" y="3871490"/>
                    <a:ext cx="618310" cy="58477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19 CuadroTexto"/>
                  <p:cNvSpPr txBox="1"/>
                  <p:nvPr/>
                </p:nvSpPr>
                <p:spPr>
                  <a:xfrm>
                    <a:off x="2778456" y="4744554"/>
                    <a:ext cx="618310" cy="58477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s-P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s-PE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s-PE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s-PE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s-PE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0" name="19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8456" y="4744554"/>
                    <a:ext cx="618310" cy="58477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20 CuadroTexto"/>
                  <p:cNvSpPr txBox="1"/>
                  <p:nvPr/>
                </p:nvSpPr>
                <p:spPr>
                  <a:xfrm>
                    <a:off x="452494" y="1965436"/>
                    <a:ext cx="71045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s-P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0" lang="es-P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s-PE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1" name="20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494" y="1965436"/>
                    <a:ext cx="71045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21 CuadroTexto"/>
                  <p:cNvSpPr txBox="1"/>
                  <p:nvPr/>
                </p:nvSpPr>
                <p:spPr>
                  <a:xfrm>
                    <a:off x="3366382" y="1937480"/>
                    <a:ext cx="71872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s-P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0" lang="es-P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s-PE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2" name="21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6382" y="1937480"/>
                    <a:ext cx="718723" cy="52322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22 CuadroTexto"/>
                  <p:cNvSpPr txBox="1"/>
                  <p:nvPr/>
                </p:nvSpPr>
                <p:spPr>
                  <a:xfrm>
                    <a:off x="4887515" y="3548092"/>
                    <a:ext cx="71872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s-P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0" lang="es-P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s-PE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3" name="22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7515" y="3548092"/>
                    <a:ext cx="718723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27 CuadroTexto"/>
                <p:cNvSpPr txBox="1"/>
                <p:nvPr/>
              </p:nvSpPr>
              <p:spPr>
                <a:xfrm>
                  <a:off x="123482" y="2744248"/>
                  <a:ext cx="5427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PE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546A">
                                    <a:lumMod val="75000"/>
                                  </a:srgb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PE" sz="1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546A">
                                    <a:lumMod val="75000"/>
                                  </a:srgb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𝐂𝐌</m:t>
                            </m:r>
                          </m:e>
                          <m:sub>
                            <m:r>
                              <a:rPr kumimoji="0" lang="es-PE" sz="1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546A">
                                    <a:lumMod val="75000"/>
                                  </a:srgb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es-P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2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82" y="2744248"/>
                  <a:ext cx="54271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13483" b="-6557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28 CuadroTexto"/>
                <p:cNvSpPr txBox="1"/>
                <p:nvPr/>
              </p:nvSpPr>
              <p:spPr>
                <a:xfrm>
                  <a:off x="2582285" y="2366088"/>
                  <a:ext cx="5427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PE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546A">
                                    <a:lumMod val="75000"/>
                                  </a:srgb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PE" sz="1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546A">
                                    <a:lumMod val="75000"/>
                                  </a:srgb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𝐂𝐌</m:t>
                            </m:r>
                          </m:e>
                          <m:sub>
                            <m:r>
                              <a:rPr kumimoji="0" lang="es-PE" sz="1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546A">
                                    <a:lumMod val="75000"/>
                                  </a:srgb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0" lang="es-P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2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285" y="2366088"/>
                  <a:ext cx="542715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3483" b="-6557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29 CuadroTexto"/>
                <p:cNvSpPr txBox="1"/>
                <p:nvPr/>
              </p:nvSpPr>
              <p:spPr>
                <a:xfrm>
                  <a:off x="4190914" y="4502521"/>
                  <a:ext cx="5427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PE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546A">
                                    <a:lumMod val="75000"/>
                                  </a:srgb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PE" sz="1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546A">
                                    <a:lumMod val="75000"/>
                                  </a:srgb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𝐂𝐌</m:t>
                            </m:r>
                          </m:e>
                          <m:sub>
                            <m:r>
                              <a:rPr kumimoji="0" lang="es-PE" sz="1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546A">
                                    <a:lumMod val="75000"/>
                                  </a:srgb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0" lang="es-P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2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0914" y="4502521"/>
                  <a:ext cx="54271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14607" b="-6667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33 CuadroTexto"/>
          <p:cNvSpPr txBox="1"/>
          <p:nvPr/>
        </p:nvSpPr>
        <p:spPr>
          <a:xfrm>
            <a:off x="6030137" y="1940397"/>
            <a:ext cx="544407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“El </a:t>
            </a:r>
            <a:r>
              <a:rPr kumimoji="0" lang="es-PE" sz="2400" b="0" i="0" u="sng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centro de masa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de muchos objetos se comporta como una única partícula”.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2676239F-02F7-413E-99C8-0B3BA8DD8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12"/>
            <a:ext cx="1374713" cy="69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1">
                <a:extLst>
                  <a:ext uri="{FF2B5EF4-FFF2-40B4-BE49-F238E27FC236}">
                    <a16:creationId xmlns:a16="http://schemas.microsoft.com/office/drawing/2014/main" id="{AF9B061D-398A-49C4-9FFC-DDC1FFB57FE7}"/>
                  </a:ext>
                </a:extLst>
              </p:cNvPr>
              <p:cNvSpPr txBox="1"/>
              <p:nvPr/>
            </p:nvSpPr>
            <p:spPr>
              <a:xfrm>
                <a:off x="6238547" y="4880894"/>
                <a:ext cx="5164106" cy="922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s-E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0" lang="es-E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CM</m:t>
                          </m:r>
                        </m:sub>
                      </m:sSub>
                      <m:r>
                        <a:rPr kumimoji="0" lang="es-E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mr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0" lang="es-E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s-E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s-E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s-E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0" lang="es-E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s-E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s-E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s-E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0" lang="es-E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s-E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s-E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  <m:r>
                            <a:rPr kumimoji="0" lang="es-E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s-E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⋯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s-E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total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s-ES_tradnl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CuadroTexto 1">
                <a:extLst>
                  <a:ext uri="{FF2B5EF4-FFF2-40B4-BE49-F238E27FC236}">
                    <a16:creationId xmlns:a16="http://schemas.microsoft.com/office/drawing/2014/main" id="{AF9B061D-398A-49C4-9FFC-DDC1FFB57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547" y="4880894"/>
                <a:ext cx="5164106" cy="92288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D6D0DEF6-DBF1-D709-3CC9-E0AE9FFB7696}"/>
              </a:ext>
            </a:extLst>
          </p:cNvPr>
          <p:cNvSpPr txBox="1"/>
          <p:nvPr/>
        </p:nvSpPr>
        <p:spPr>
          <a:xfrm>
            <a:off x="10940143" y="43543"/>
            <a:ext cx="1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Calibri" panose="020F0502020204030204" pitchFamily="34" charset="0"/>
              </a:rPr>
              <a:t>2023-01</a:t>
            </a:r>
            <a:endParaRPr kumimoji="0" lang="es-PE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2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16 CuadroTexto"/>
              <p:cNvSpPr txBox="1"/>
              <p:nvPr/>
            </p:nvSpPr>
            <p:spPr>
              <a:xfrm>
                <a:off x="356239" y="1605658"/>
                <a:ext cx="114983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La figura muestra un sistema de cuatro esferas de densidad uniforme y masas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2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3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y 4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También se muestra las posiciones y velocidades de cada esfera puntual. Determine la posición y velocidad del centro de masa del sistema.</a:t>
                </a:r>
              </a:p>
            </p:txBody>
          </p:sp>
        </mc:Choice>
        <mc:Fallback xmlns="">
          <p:sp>
            <p:nvSpPr>
              <p:cNvPr id="8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39" y="1605658"/>
                <a:ext cx="11498303" cy="1200329"/>
              </a:xfrm>
              <a:prstGeom prst="rect">
                <a:avLst/>
              </a:prstGeom>
              <a:blipFill>
                <a:blip r:embed="rId3"/>
                <a:stretch>
                  <a:fillRect l="-795" t="-4061" r="-79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2A8DB701-1D70-4E0F-B611-F2C666779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99456" cy="55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m 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E6214ABD-9591-4C9C-BC16-3EDBC6296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24" y="2805987"/>
            <a:ext cx="7254531" cy="3892400"/>
          </a:xfrm>
          <a:prstGeom prst="rect">
            <a:avLst/>
          </a:prstGeom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49F18C32-BF87-41C2-AE41-2594AC3104E8}"/>
              </a:ext>
            </a:extLst>
          </p:cNvPr>
          <p:cNvSpPr txBox="1"/>
          <p:nvPr/>
        </p:nvSpPr>
        <p:spPr>
          <a:xfrm>
            <a:off x="356239" y="789724"/>
            <a:ext cx="2528382" cy="584775"/>
          </a:xfrm>
          <a:prstGeom prst="rect">
            <a:avLst/>
          </a:prstGeom>
          <a:solidFill>
            <a:srgbClr val="3E1B59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EJEMPLO 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A58923-33DD-1781-F208-21A1D17A60F5}"/>
              </a:ext>
            </a:extLst>
          </p:cNvPr>
          <p:cNvSpPr txBox="1"/>
          <p:nvPr/>
        </p:nvSpPr>
        <p:spPr>
          <a:xfrm>
            <a:off x="10940143" y="43543"/>
            <a:ext cx="1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Calibri" panose="020F0502020204030204" pitchFamily="34" charset="0"/>
              </a:rPr>
              <a:t>2023-01</a:t>
            </a:r>
            <a:endParaRPr kumimoji="0" lang="es-PE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05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61" y="2025026"/>
            <a:ext cx="4924778" cy="3646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7040784" y="4150104"/>
                <a:ext cx="4523077" cy="16435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6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f>
                      <m:fPr>
                        <m:ctrlPr>
                          <a:rPr kumimoji="0" lang="es-PE" sz="6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s-PE" sz="6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PE" sz="6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kumimoji="0" lang="es-PE" sz="6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PE" sz="6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s-PE" sz="6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𝑠𝑖𝑠</m:t>
                            </m:r>
                          </m:sub>
                        </m:sSub>
                      </m:num>
                      <m:den>
                        <m:r>
                          <a:rPr kumimoji="0" lang="es-PE" sz="6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𝑑𝑡</m:t>
                        </m:r>
                      </m:den>
                    </m:f>
                  </m:oMath>
                </a14:m>
                <a:r>
                  <a:rPr kumimoji="0" lang="es-PE" sz="6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PE" sz="6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s-PE" sz="6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s-PE" sz="6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kumimoji="0" lang="es-PE" sz="6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𝑛𝑒𝑡𝑎</m:t>
                        </m:r>
                      </m:sub>
                    </m:sSub>
                  </m:oMath>
                </a14:m>
                <a:endParaRPr kumimoji="0" lang="es-PE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784" y="4150104"/>
                <a:ext cx="4523077" cy="1643527"/>
              </a:xfrm>
              <a:prstGeom prst="rect">
                <a:avLst/>
              </a:prstGeom>
              <a:blipFill>
                <a:blip r:embed="rId3"/>
                <a:stretch>
                  <a:fillRect b="-9455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973925"/>
            <a:ext cx="12192000" cy="70788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Sistema multipartícula: </a:t>
            </a:r>
            <a:r>
              <a:rPr kumimoji="0" lang="es-PE" altLang="es-MX" sz="40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Movimiento del C.M.</a:t>
            </a:r>
            <a:endParaRPr kumimoji="0" lang="es-PE" altLang="es-MX" sz="40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104435" y="3136739"/>
            <a:ext cx="497712" cy="254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Rectángulo"/>
              <p:cNvSpPr/>
              <p:nvPr/>
            </p:nvSpPr>
            <p:spPr>
              <a:xfrm>
                <a:off x="4426184" y="2844291"/>
                <a:ext cx="3736729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3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s-PE" sz="3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𝒑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s-PE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𝒔𝒊𝒔</m:t>
                              </m:r>
                            </m:sub>
                          </m:sSub>
                          <m:r>
                            <a:rPr kumimoji="0" lang="es-PE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s-E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𝑴</m:t>
                          </m:r>
                        </m:e>
                        <m:sub>
                          <m:r>
                            <a:rPr kumimoji="0" lang="es-E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𝐭𝐨𝐭𝐚𝐥</m:t>
                          </m:r>
                        </m:sub>
                      </m:sSub>
                      <m:r>
                        <a:rPr kumimoji="0" lang="es-PE" sz="3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s-PE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0" lang="es-E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𝐂𝐌</m:t>
                          </m:r>
                        </m:sub>
                      </m:sSub>
                    </m:oMath>
                  </m:oMathPara>
                </a14:m>
                <a:endParaRPr kumimoji="0" lang="es-PE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1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184" y="2844291"/>
                <a:ext cx="3736729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2676239F-02F7-413E-99C8-0B3BA8DD8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12"/>
            <a:ext cx="1374713" cy="69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0E11EF-71F3-4664-B15E-1787CA939DD9}"/>
              </a:ext>
            </a:extLst>
          </p:cNvPr>
          <p:cNvSpPr txBox="1"/>
          <p:nvPr/>
        </p:nvSpPr>
        <p:spPr>
          <a:xfrm>
            <a:off x="643172" y="6015070"/>
            <a:ext cx="53933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Sistema: 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Rueda compuesta por innumerables partículas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38A322E-8196-C449-C60F-61F1B640964E}"/>
              </a:ext>
            </a:extLst>
          </p:cNvPr>
          <p:cNvSpPr txBox="1"/>
          <p:nvPr/>
        </p:nvSpPr>
        <p:spPr>
          <a:xfrm>
            <a:off x="10940143" y="43543"/>
            <a:ext cx="1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MX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Calibri" panose="020F0502020204030204" pitchFamily="34" charset="0"/>
              </a:rPr>
              <a:t>2023-01</a:t>
            </a:r>
            <a:endParaRPr kumimoji="0" lang="es-PE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7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3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1486</Words>
  <Application>Microsoft Office PowerPoint</Application>
  <PresentationFormat>Panorámica</PresentationFormat>
  <Paragraphs>203</Paragraphs>
  <Slides>22</Slides>
  <Notes>11</Notes>
  <HiddenSlides>1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22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Cambria Math</vt:lpstr>
      <vt:lpstr>Candara</vt:lpstr>
      <vt:lpstr>Times New Roman</vt:lpstr>
      <vt:lpstr>Wingdings</vt:lpstr>
      <vt:lpstr>Tema de Office</vt:lpstr>
      <vt:lpstr>17_Tema de Office</vt:lpstr>
      <vt:lpstr>2_Tema de Office</vt:lpstr>
      <vt:lpstr>13_Tema de Office</vt:lpstr>
      <vt:lpstr>8_Tema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ROMERO ABAD</dc:creator>
  <cp:lastModifiedBy>DAVID ROMERO ABAD</cp:lastModifiedBy>
  <cp:revision>2</cp:revision>
  <dcterms:created xsi:type="dcterms:W3CDTF">2023-05-29T14:55:21Z</dcterms:created>
  <dcterms:modified xsi:type="dcterms:W3CDTF">2023-09-18T02:46:21Z</dcterms:modified>
</cp:coreProperties>
</file>