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9" r:id="rId10"/>
    <p:sldId id="270" r:id="rId11"/>
    <p:sldId id="267" r:id="rId12"/>
    <p:sldId id="268" r:id="rId13"/>
    <p:sldId id="271" r:id="rId14"/>
    <p:sldId id="260" r:id="rId15"/>
    <p:sldId id="261" r:id="rId16"/>
    <p:sldId id="263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16889-31CD-4D0E-A857-9AE836B73872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D47AA-ADEF-4A46-83AD-620E3CED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27D4-DE08-4029-9E1B-4D2909769686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0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C47-9138-4B95-BFF6-95FC72972068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C0D-6BB9-4AA3-BE47-D07E51515EAE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07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1AD7-F843-4C9D-81DB-ADE3AF6AA4BC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85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3976-731E-41FE-87C1-227ABA257822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39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983C-C97B-41F5-8FF8-63E893566107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F472-3D7D-44CA-A3DB-87FC0727D901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93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BEC2-9B25-45A5-A974-031DCC2160E1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F680-8B44-4827-A8AD-7431D79F74BF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39EA-F18A-4C3E-97B7-A934B563BB12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3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3D2-A195-4EEE-AB54-27B268094F98}" type="datetime1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4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3568-9791-40F5-9DAB-F504AACF2E90}" type="datetime1">
              <a:rPr lang="en-US" smtClean="0"/>
              <a:t>19-Feb-18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048E-0344-415A-AA17-ED3C3068C304}" type="datetime1">
              <a:rPr lang="en-US" smtClean="0"/>
              <a:t>19-Feb-18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82DD-704C-495C-BB87-255B6D4F785A}" type="datetime1">
              <a:rPr lang="en-US" smtClean="0"/>
              <a:t>19-Feb-18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315E-79AA-4D54-8A72-916C405379B9}" type="datetime1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C058-B615-410F-AAFD-1AFB1BC64FBF}" type="datetime1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7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D18A-0D8F-4EBB-BFAC-2072A5678239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 smtClean="0"/>
              <a:t>Ζώρζος Ιωάννης 26/02/2018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F5574D-695A-4F57-8F4F-8D5B178E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Μια εναλλακτική βάση δεδομένων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Ζώρζος Ιωάννης 26/02/2018</a:t>
            </a:r>
            <a:endParaRPr lang="en-US" dirty="0"/>
          </a:p>
        </p:txBody>
      </p:sp>
      <p:pic>
        <p:nvPicPr>
          <p:cNvPr id="2050" name="Picture 2" descr="Αποτέλεσμα εικόνας για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899630"/>
            <a:ext cx="7762527" cy="210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947" y="1356061"/>
            <a:ext cx="7799441" cy="434549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Γιατί να τη χρησιμοποιήσω;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Περιπτώσεις που ενδείκνυται η χρήση της</a:t>
            </a:r>
          </a:p>
          <a:p>
            <a:pPr lvl="1"/>
            <a:r>
              <a:rPr lang="el-GR" dirty="0" smtClean="0"/>
              <a:t>Για </a:t>
            </a:r>
            <a:r>
              <a:rPr lang="en-US" dirty="0" smtClean="0"/>
              <a:t>scalable</a:t>
            </a:r>
            <a:r>
              <a:rPr lang="el-GR" dirty="0" smtClean="0"/>
              <a:t> συστήματα (</a:t>
            </a:r>
            <a:r>
              <a:rPr lang="en-US" dirty="0" smtClean="0"/>
              <a:t>scale-out)</a:t>
            </a:r>
          </a:p>
          <a:p>
            <a:pPr lvl="1"/>
            <a:r>
              <a:rPr lang="el-GR" dirty="0" smtClean="0"/>
              <a:t>Εκεί όπου χρησιμοποιούμε αρκετό </a:t>
            </a:r>
            <a:r>
              <a:rPr lang="en-US" dirty="0" smtClean="0"/>
              <a:t>caching</a:t>
            </a:r>
          </a:p>
          <a:p>
            <a:pPr lvl="1"/>
            <a:r>
              <a:rPr lang="el-GR" dirty="0" smtClean="0"/>
              <a:t>Μεγάλο όγκο δεδομένων</a:t>
            </a:r>
          </a:p>
          <a:p>
            <a:pPr lvl="1"/>
            <a:r>
              <a:rPr lang="el-GR" dirty="0" smtClean="0"/>
              <a:t>Στο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Αντίθετα…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Δεν είναι τόσο καλή:</a:t>
            </a:r>
          </a:p>
          <a:p>
            <a:pPr lvl="1"/>
            <a:r>
              <a:rPr lang="el-GR" dirty="0" smtClean="0"/>
              <a:t>Εφαρμογές με πάρα πολλές συναλλαγές (</a:t>
            </a:r>
            <a:r>
              <a:rPr lang="en-US" dirty="0" smtClean="0"/>
              <a:t>Highly transactional apps)</a:t>
            </a:r>
          </a:p>
          <a:p>
            <a:pPr lvl="1"/>
            <a:r>
              <a:rPr lang="el-GR" dirty="0" smtClean="0"/>
              <a:t>Προβλήματα που</a:t>
            </a:r>
            <a:r>
              <a:rPr lang="en-US" dirty="0" smtClean="0"/>
              <a:t> </a:t>
            </a:r>
            <a:r>
              <a:rPr lang="el-GR" dirty="0" smtClean="0"/>
              <a:t>επιλύονται μόνο με </a:t>
            </a:r>
            <a:r>
              <a:rPr lang="en-US" dirty="0" smtClean="0"/>
              <a:t>SQL </a:t>
            </a:r>
            <a:endParaRPr lang="el-GR" dirty="0" smtClean="0"/>
          </a:p>
          <a:p>
            <a:pPr lvl="1"/>
            <a:r>
              <a:rPr lang="en-US" dirty="0" smtClean="0"/>
              <a:t>Ad-hoc business intelligence</a:t>
            </a:r>
            <a:r>
              <a:rPr lang="el-GR" dirty="0" smtClean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l-GR" dirty="0" smtClean="0"/>
              <a:t>Προς το παρόν…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Πως χρησιμοποιείται;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Τρόπος αποθήκευσης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n-US" dirty="0" smtClean="0"/>
              <a:t>MongoDB </a:t>
            </a:r>
            <a:r>
              <a:rPr lang="el-GR" dirty="0" smtClean="0"/>
              <a:t>αποθηκεύει τα δεδομένα σε μορφή </a:t>
            </a:r>
            <a:r>
              <a:rPr lang="en-US" dirty="0" smtClean="0"/>
              <a:t>BSON (Binary JSON)</a:t>
            </a:r>
            <a:endParaRPr lang="el-GR" dirty="0" smtClean="0"/>
          </a:p>
          <a:p>
            <a:r>
              <a:rPr lang="el-GR" dirty="0" smtClean="0"/>
              <a:t>Ουσιαστικά, τα </a:t>
            </a:r>
            <a:r>
              <a:rPr lang="en-US" dirty="0" smtClean="0"/>
              <a:t>documents </a:t>
            </a:r>
            <a:r>
              <a:rPr lang="el-GR" dirty="0" smtClean="0"/>
              <a:t>που αποθηκεύονται είναι </a:t>
            </a:r>
            <a:r>
              <a:rPr lang="en-US" dirty="0" smtClean="0"/>
              <a:t>JSON </a:t>
            </a:r>
            <a:r>
              <a:rPr lang="el-GR" dirty="0" smtClean="0"/>
              <a:t>σε δυαδική μορφή</a:t>
            </a:r>
          </a:p>
          <a:p>
            <a:r>
              <a:rPr lang="el-GR" dirty="0" smtClean="0"/>
              <a:t>Το σύνολο από τα δεδομένα της συγκεκριμένης μορφής ονομάζεται, όχι πίνακας αλλά… συλλογή (</a:t>
            </a:r>
            <a:r>
              <a:rPr lang="en-US" dirty="0" smtClean="0"/>
              <a:t>collection)</a:t>
            </a:r>
            <a:endParaRPr lang="el-GR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Ένα τυπικό </a:t>
            </a:r>
            <a:r>
              <a:rPr lang="en-US" dirty="0" smtClean="0"/>
              <a:t>document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058" y="1386929"/>
            <a:ext cx="4327692" cy="43907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db.students.find</a:t>
            </a:r>
            <a:r>
              <a:rPr lang="en-US" dirty="0"/>
              <a:t>({'year': 5})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0918" y="2549562"/>
            <a:ext cx="64546" cy="720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000922" y="2549562"/>
            <a:ext cx="43031" cy="720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764715" y="2549562"/>
            <a:ext cx="21516" cy="720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625327" y="2549562"/>
            <a:ext cx="462579" cy="720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1" y="3255788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Όνομα βάσης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5921" y="3270325"/>
            <a:ext cx="935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collection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60318" y="3255788"/>
            <a:ext cx="75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Query </a:t>
            </a:r>
            <a:r>
              <a:rPr lang="en-US" sz="1200" dirty="0"/>
              <a:t>t</a:t>
            </a:r>
            <a:r>
              <a:rPr lang="en-US" sz="1200" dirty="0" smtClean="0"/>
              <a:t>ype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08207" y="3255788"/>
            <a:ext cx="111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query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87906" y="2366682"/>
            <a:ext cx="1237129" cy="64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855" y="1489530"/>
            <a:ext cx="1856336" cy="188339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087906" y="2366682"/>
            <a:ext cx="1237129" cy="1347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21855" y="3562563"/>
            <a:ext cx="10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359449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Και άλλες πολλές ικανότητες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db.students.insertOne</a:t>
            </a:r>
            <a:r>
              <a:rPr lang="el-GR" i="1" dirty="0" smtClean="0"/>
              <a:t>({…})</a:t>
            </a:r>
            <a:r>
              <a:rPr lang="en-US" i="1" dirty="0" smtClean="0"/>
              <a:t>, </a:t>
            </a:r>
            <a:r>
              <a:rPr lang="en-US" i="1" dirty="0" err="1" smtClean="0"/>
              <a:t>insertMany</a:t>
            </a:r>
            <a:endParaRPr lang="el-GR" i="1" dirty="0" smtClean="0"/>
          </a:p>
          <a:p>
            <a:r>
              <a:rPr lang="en-US" i="1" dirty="0" err="1" smtClean="0"/>
              <a:t>db.students.update</a:t>
            </a:r>
            <a:r>
              <a:rPr lang="en-US" i="1" dirty="0" smtClean="0"/>
              <a:t>({…}), </a:t>
            </a:r>
            <a:r>
              <a:rPr lang="en-US" i="1" dirty="0" err="1" smtClean="0"/>
              <a:t>db.students.remove</a:t>
            </a:r>
            <a:r>
              <a:rPr lang="en-US" i="1" dirty="0" smtClean="0"/>
              <a:t>({…})</a:t>
            </a:r>
          </a:p>
          <a:p>
            <a:r>
              <a:rPr lang="en-US" i="1" dirty="0" err="1" smtClean="0"/>
              <a:t>db.students.find</a:t>
            </a:r>
            <a:r>
              <a:rPr lang="en-US" i="1" dirty="0" smtClean="0"/>
              <a:t>({‘year’ : 5, ‘</a:t>
            </a:r>
            <a:r>
              <a:rPr lang="en-US" i="1" dirty="0" err="1" smtClean="0"/>
              <a:t>firstName</a:t>
            </a:r>
            <a:r>
              <a:rPr lang="en-US" i="1" dirty="0" smtClean="0"/>
              <a:t>’ : ‘</a:t>
            </a:r>
            <a:r>
              <a:rPr lang="el-GR" i="1" dirty="0" smtClean="0"/>
              <a:t>ΙΩΑΝΝΗΣ</a:t>
            </a:r>
            <a:r>
              <a:rPr lang="en-US" i="1" dirty="0" smtClean="0"/>
              <a:t>’}), </a:t>
            </a:r>
            <a:r>
              <a:rPr lang="en-US" i="1" dirty="0" err="1" smtClean="0"/>
              <a:t>findOne</a:t>
            </a:r>
            <a:endParaRPr lang="en-US" i="1" dirty="0" smtClean="0"/>
          </a:p>
          <a:p>
            <a:r>
              <a:rPr lang="el-GR" i="1" dirty="0" smtClean="0"/>
              <a:t>Δημιουργία επιπλέον </a:t>
            </a:r>
            <a:r>
              <a:rPr lang="en-US" i="1" dirty="0" smtClean="0"/>
              <a:t>indexes </a:t>
            </a:r>
            <a:r>
              <a:rPr lang="el-GR" i="1" dirty="0" smtClean="0"/>
              <a:t>για μεγαλύτερη ταχύτητα</a:t>
            </a:r>
            <a:endParaRPr lang="en-US" i="1" dirty="0" smtClean="0"/>
          </a:p>
          <a:p>
            <a:pPr marL="742950" lvl="2" indent="-342900"/>
            <a:r>
              <a:rPr lang="en-US" i="1" dirty="0" err="1"/>
              <a:t>db.students.ensureIndex</a:t>
            </a:r>
            <a:r>
              <a:rPr lang="en-US" i="1" dirty="0"/>
              <a:t>({‘registerNumber’:1}) //1 ascending, -1 descending</a:t>
            </a:r>
          </a:p>
          <a:p>
            <a:r>
              <a:rPr lang="en-US" i="1" dirty="0"/>
              <a:t>c</a:t>
            </a:r>
            <a:r>
              <a:rPr lang="en-US" i="1" dirty="0" smtClean="0"/>
              <a:t>ount (</a:t>
            </a:r>
            <a:r>
              <a:rPr lang="en-US" i="1" dirty="0" err="1" smtClean="0"/>
              <a:t>db.students.count</a:t>
            </a:r>
            <a:r>
              <a:rPr lang="en-US" i="1" dirty="0" smtClean="0"/>
              <a:t>() , </a:t>
            </a:r>
            <a:r>
              <a:rPr lang="en-US" i="1" dirty="0" err="1" smtClean="0"/>
              <a:t>db.students.find</a:t>
            </a:r>
            <a:r>
              <a:rPr lang="en-US" i="1" dirty="0" smtClean="0"/>
              <a:t>({‘year’ : 5}).count() )</a:t>
            </a:r>
            <a:endParaRPr lang="el-GR" i="1" dirty="0" smtClean="0"/>
          </a:p>
          <a:p>
            <a:r>
              <a:rPr lang="el-GR" i="1" dirty="0" smtClean="0"/>
              <a:t>$</a:t>
            </a:r>
            <a:r>
              <a:rPr lang="en-US" i="1" dirty="0" smtClean="0"/>
              <a:t>lookup (</a:t>
            </a:r>
            <a:r>
              <a:rPr lang="el-GR" i="1" dirty="0" smtClean="0"/>
              <a:t>το αντίστοιχο </a:t>
            </a:r>
            <a:r>
              <a:rPr lang="en-US" i="1" dirty="0" smtClean="0"/>
              <a:t>left outer join </a:t>
            </a:r>
            <a:r>
              <a:rPr lang="el-GR" i="1" dirty="0" smtClean="0"/>
              <a:t>των </a:t>
            </a:r>
            <a:r>
              <a:rPr lang="en-US" i="1" dirty="0" smtClean="0"/>
              <a:t>RDBMS) </a:t>
            </a:r>
            <a:r>
              <a:rPr lang="el-GR" i="1" dirty="0" smtClean="0"/>
              <a:t>μαζί με το </a:t>
            </a:r>
            <a:r>
              <a:rPr lang="en-US" i="1" dirty="0" smtClean="0"/>
              <a:t>.aggregate</a:t>
            </a:r>
          </a:p>
          <a:p>
            <a:r>
              <a:rPr lang="el-GR" i="1" dirty="0" smtClean="0"/>
              <a:t>Και πολλά </a:t>
            </a:r>
            <a:r>
              <a:rPr lang="el-GR" i="1" dirty="0" err="1" smtClean="0"/>
              <a:t>πολλά</a:t>
            </a:r>
            <a:r>
              <a:rPr lang="el-GR" i="1" dirty="0" smtClean="0"/>
              <a:t> άλλα…</a:t>
            </a:r>
          </a:p>
          <a:p>
            <a:r>
              <a:rPr lang="el-GR" i="1" dirty="0" smtClean="0"/>
              <a:t>$</a:t>
            </a:r>
            <a:r>
              <a:rPr lang="en-US" i="1" dirty="0" err="1" smtClean="0"/>
              <a:t>gt</a:t>
            </a:r>
            <a:r>
              <a:rPr lang="en-US" i="1" dirty="0" smtClean="0"/>
              <a:t>, $</a:t>
            </a:r>
            <a:r>
              <a:rPr lang="en-US" i="1" dirty="0" err="1" smtClean="0"/>
              <a:t>lt</a:t>
            </a:r>
            <a:r>
              <a:rPr lang="en-US" i="1" dirty="0" smtClean="0"/>
              <a:t>, $</a:t>
            </a:r>
            <a:r>
              <a:rPr lang="en-US" i="1" dirty="0" err="1" smtClean="0"/>
              <a:t>gte</a:t>
            </a:r>
            <a:r>
              <a:rPr lang="en-US" i="1" dirty="0" smtClean="0"/>
              <a:t>, $</a:t>
            </a:r>
            <a:r>
              <a:rPr lang="en-US" i="1" dirty="0" err="1" smtClean="0"/>
              <a:t>lte</a:t>
            </a:r>
            <a:r>
              <a:rPr lang="en-US" i="1" dirty="0" smtClean="0"/>
              <a:t>, $ne, $all, $in,, $</a:t>
            </a:r>
            <a:r>
              <a:rPr lang="en-US" i="1" dirty="0" err="1" smtClean="0"/>
              <a:t>nin</a:t>
            </a:r>
            <a:r>
              <a:rPr lang="en-US" i="1" dirty="0" smtClean="0"/>
              <a:t>, limit, skip, group, </a:t>
            </a:r>
            <a:r>
              <a:rPr lang="el-GR" i="1" dirty="0" smtClean="0"/>
              <a:t>κ.α.</a:t>
            </a:r>
            <a:endParaRPr lang="en-US" i="1" dirty="0" smtClean="0"/>
          </a:p>
          <a:p>
            <a:endParaRPr lang="el-GR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Έχει μέλλον;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Όλο και περισσότερες εταιρίες επιλέγουν την ταχύτητα της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l-GR" dirty="0" smtClean="0"/>
              <a:t>Είναι όμως </a:t>
            </a:r>
            <a:r>
              <a:rPr lang="en-US" dirty="0" smtClean="0"/>
              <a:t>ACID</a:t>
            </a:r>
            <a:r>
              <a:rPr lang="el-GR" dirty="0" smtClean="0"/>
              <a:t>;</a:t>
            </a:r>
          </a:p>
          <a:p>
            <a:r>
              <a:rPr lang="el-GR" dirty="0" smtClean="0"/>
              <a:t>Από την </a:t>
            </a:r>
            <a:r>
              <a:rPr lang="en-US" dirty="0" err="1" smtClean="0"/>
              <a:t>MonfoDB</a:t>
            </a:r>
            <a:r>
              <a:rPr lang="en-US" dirty="0" smtClean="0"/>
              <a:t> 3.6 (</a:t>
            </a:r>
            <a:r>
              <a:rPr lang="el-GR" dirty="0" smtClean="0"/>
              <a:t>σήμερα) για </a:t>
            </a:r>
            <a:r>
              <a:rPr lang="en-US" dirty="0" smtClean="0"/>
              <a:t>single page transactions </a:t>
            </a:r>
            <a:r>
              <a:rPr lang="el-GR" dirty="0" smtClean="0"/>
              <a:t>είναι.</a:t>
            </a:r>
          </a:p>
          <a:p>
            <a:r>
              <a:rPr lang="el-GR" dirty="0" smtClean="0"/>
              <a:t>Επιπλέον λόγω της </a:t>
            </a:r>
            <a:r>
              <a:rPr lang="en-US" dirty="0" smtClean="0"/>
              <a:t>distributed </a:t>
            </a:r>
            <a:r>
              <a:rPr lang="el-GR" dirty="0" smtClean="0"/>
              <a:t>φύσης της, έχει και </a:t>
            </a:r>
            <a:r>
              <a:rPr lang="en-US" dirty="0" smtClean="0"/>
              <a:t>high availability </a:t>
            </a:r>
            <a:r>
              <a:rPr lang="el-GR" dirty="0" smtClean="0"/>
              <a:t>και </a:t>
            </a:r>
            <a:r>
              <a:rPr lang="en-US" dirty="0" smtClean="0"/>
              <a:t>consistency</a:t>
            </a:r>
            <a:r>
              <a:rPr lang="el-GR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είναι η </a:t>
            </a:r>
            <a:r>
              <a:rPr lang="en-US" dirty="0" smtClean="0"/>
              <a:t>MongoDB</a:t>
            </a:r>
          </a:p>
          <a:p>
            <a:r>
              <a:rPr lang="el-GR" dirty="0" smtClean="0"/>
              <a:t>Που χρησιμοποιείται;</a:t>
            </a:r>
          </a:p>
          <a:p>
            <a:r>
              <a:rPr lang="el-GR" dirty="0" smtClean="0"/>
              <a:t>Γιατί να τη χρησιμοποιήσω;</a:t>
            </a:r>
          </a:p>
          <a:p>
            <a:r>
              <a:rPr lang="el-GR" dirty="0" smtClean="0"/>
              <a:t>Εξέλιξη της </a:t>
            </a:r>
            <a:r>
              <a:rPr lang="en-US" dirty="0" smtClean="0"/>
              <a:t>MongoDB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MongoDB’s atomic single-document operations already provide transaction semantics that meet the data integrity needs of the majority of applications. One or more fields may be written in a single operation, including updates to multiple sub-documents and elements of an array. The ACID guarantees provided by MongoDB ensure complete isolation as a document is updated; any errors cause the operation to roll back so that clients receive a consistent view of the document</a:t>
            </a:r>
            <a:r>
              <a:rPr lang="en-US" dirty="0" smtClean="0"/>
              <a:t>.</a:t>
            </a:r>
          </a:p>
          <a:p>
            <a:pPr marL="3657600" lvl="8" indent="0">
              <a:buNone/>
            </a:pPr>
            <a:r>
              <a:rPr lang="en-US" dirty="0" smtClean="0"/>
              <a:t>					</a:t>
            </a:r>
            <a:r>
              <a:rPr lang="en-US" sz="1400" dirty="0" smtClean="0"/>
              <a:t>MongoDB documentation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καλοκαίρι του 2018 θα βγει η </a:t>
            </a:r>
            <a:r>
              <a:rPr lang="en-US" dirty="0" smtClean="0"/>
              <a:t>MongoDB 4.0</a:t>
            </a:r>
            <a:endParaRPr lang="el-GR" dirty="0" smtClean="0"/>
          </a:p>
          <a:p>
            <a:r>
              <a:rPr lang="el-GR" dirty="0" smtClean="0"/>
              <a:t>Θα υποστηρίζει και </a:t>
            </a:r>
            <a:r>
              <a:rPr lang="en-US" dirty="0" smtClean="0"/>
              <a:t>multi-document transactions </a:t>
            </a:r>
            <a:r>
              <a:rPr lang="el-GR" dirty="0" smtClean="0"/>
              <a:t>με </a:t>
            </a:r>
            <a:r>
              <a:rPr lang="en-US" dirty="0" smtClean="0"/>
              <a:t>ACID</a:t>
            </a:r>
          </a:p>
          <a:p>
            <a:r>
              <a:rPr lang="el-GR" dirty="0" smtClean="0"/>
              <a:t>Επιπλέον θα έχει </a:t>
            </a:r>
            <a:r>
              <a:rPr lang="en-US" dirty="0" smtClean="0"/>
              <a:t>recovery </a:t>
            </a:r>
            <a:r>
              <a:rPr lang="el-GR" dirty="0" smtClean="0"/>
              <a:t>από</a:t>
            </a:r>
            <a:r>
              <a:rPr lang="en-US" dirty="0" smtClean="0"/>
              <a:t> timestamp</a:t>
            </a:r>
          </a:p>
          <a:p>
            <a:r>
              <a:rPr lang="el-GR" dirty="0" smtClean="0"/>
              <a:t>Θα καλύπτει δηλαδή σχεδόν</a:t>
            </a:r>
            <a:r>
              <a:rPr lang="en-US" dirty="0" smtClean="0"/>
              <a:t> </a:t>
            </a:r>
            <a:r>
              <a:rPr lang="el-GR" dirty="0" smtClean="0"/>
              <a:t>όλες τις δυνατότητες ενός </a:t>
            </a:r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  <p:pic>
        <p:nvPicPr>
          <p:cNvPr id="1026" name="Picture 2" descr="https://webassets.mongodb.com/_com_assets/cms/Path_to_Transactions_new-49x7buaj6x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90" y="1930069"/>
            <a:ext cx="7309555" cy="411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7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Ερωτήσεις;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Περισσότερα στο </a:t>
            </a:r>
            <a:r>
              <a:rPr lang="en-US" dirty="0" smtClean="0"/>
              <a:t>site </a:t>
            </a:r>
            <a:r>
              <a:rPr lang="el-GR" dirty="0" smtClean="0"/>
              <a:t>της </a:t>
            </a:r>
            <a:r>
              <a:rPr lang="en-US" dirty="0"/>
              <a:t>MongoDB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www.mongodb.com</a:t>
            </a:r>
            <a:endParaRPr lang="el-GR" dirty="0"/>
          </a:p>
          <a:p>
            <a:endParaRPr lang="el-GR" sz="2400" b="1" dirty="0" smtClean="0"/>
          </a:p>
          <a:p>
            <a:pPr marL="1371600" lvl="3" indent="0">
              <a:buNone/>
            </a:pPr>
            <a:r>
              <a:rPr lang="el-GR" sz="1800" b="1" dirty="0"/>
              <a:t>	</a:t>
            </a:r>
            <a:r>
              <a:rPr lang="el-GR" sz="1800" b="1" dirty="0" smtClean="0"/>
              <a:t>	</a:t>
            </a:r>
          </a:p>
          <a:p>
            <a:pPr marL="1371600" lvl="3" indent="0">
              <a:buNone/>
            </a:pPr>
            <a:endParaRPr lang="el-GR" sz="1800" b="1" dirty="0"/>
          </a:p>
          <a:p>
            <a:pPr marL="1371600" lvl="3" indent="0">
              <a:buNone/>
            </a:pPr>
            <a:r>
              <a:rPr lang="el-GR" sz="1800" b="1" dirty="0" smtClean="0"/>
              <a:t>		</a:t>
            </a:r>
          </a:p>
          <a:p>
            <a:pPr marL="1371600" lvl="3" indent="0">
              <a:buNone/>
            </a:pPr>
            <a:r>
              <a:rPr lang="el-GR" sz="1800" b="1" dirty="0"/>
              <a:t>	</a:t>
            </a:r>
            <a:r>
              <a:rPr lang="el-GR" sz="1800" b="1" dirty="0" smtClean="0"/>
              <a:t>	Ευχαριστώ για τη προσοχή σας </a:t>
            </a:r>
            <a:r>
              <a:rPr lang="el-GR" sz="1800" b="1" dirty="0" smtClean="0">
                <a:sym typeface="Wingdings" panose="05000000000000000000" pitchFamily="2" charset="2"/>
              </a:rPr>
              <a:t></a:t>
            </a:r>
            <a:endParaRPr lang="en-US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Γνωριμία με την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n-US" dirty="0" smtClean="0"/>
              <a:t>Mongo </a:t>
            </a:r>
            <a:r>
              <a:rPr lang="el-GR" dirty="0" smtClean="0"/>
              <a:t>είναι μια </a:t>
            </a:r>
            <a:r>
              <a:rPr lang="en-US" dirty="0" smtClean="0"/>
              <a:t>No-SQL </a:t>
            </a:r>
            <a:r>
              <a:rPr lang="el-GR" dirty="0" smtClean="0"/>
              <a:t>βάση δεδομένων</a:t>
            </a:r>
          </a:p>
          <a:p>
            <a:pPr lvl="1"/>
            <a:r>
              <a:rPr lang="el-GR" dirty="0" smtClean="0"/>
              <a:t>Δηλαδή όχι σχεσιακή</a:t>
            </a:r>
          </a:p>
          <a:p>
            <a:pPr lvl="1"/>
            <a:r>
              <a:rPr lang="el-GR" dirty="0" smtClean="0"/>
              <a:t>Νέα γενιά στην διαδικασία αλλά και για την ίδια την αποθήκευση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«γενιά» της αντικειμενοστρέφειας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Έχουμε μπει για τα καλά στη περίοδο του αντικειμενοστραφούς προγραμματισμού</a:t>
            </a:r>
          </a:p>
          <a:p>
            <a:r>
              <a:rPr lang="el-GR" dirty="0" smtClean="0"/>
              <a:t>Γιατί να μην συμβεί το ίδιο και στις βάσεις δεδομένων μας;</a:t>
            </a:r>
          </a:p>
          <a:p>
            <a:r>
              <a:rPr lang="el-GR" dirty="0" smtClean="0"/>
              <a:t>Αντί για πίνακες -&gt; </a:t>
            </a:r>
            <a:r>
              <a:rPr lang="en-US" dirty="0" smtClean="0"/>
              <a:t>documents, objects</a:t>
            </a:r>
          </a:p>
          <a:p>
            <a:r>
              <a:rPr lang="el-GR" dirty="0" smtClean="0"/>
              <a:t>Αποθηκεύουμε τα </a:t>
            </a:r>
            <a:r>
              <a:rPr lang="en-US" dirty="0" smtClean="0"/>
              <a:t>Models (objects) </a:t>
            </a:r>
            <a:r>
              <a:rPr lang="el-GR" dirty="0" smtClean="0"/>
              <a:t>απευθείας στη βάση!</a:t>
            </a:r>
          </a:p>
          <a:p>
            <a:r>
              <a:rPr lang="el-GR" dirty="0" smtClean="0"/>
              <a:t>Και με τη χρήση των </a:t>
            </a:r>
            <a:r>
              <a:rPr lang="en-US" dirty="0" smtClean="0"/>
              <a:t>embedded documents </a:t>
            </a:r>
            <a:r>
              <a:rPr lang="el-GR" dirty="0" smtClean="0"/>
              <a:t>δε χρειαζόμαστε και τα περίπλοκα </a:t>
            </a:r>
            <a:r>
              <a:rPr lang="en-US" dirty="0" smtClean="0"/>
              <a:t>joins </a:t>
            </a:r>
            <a:r>
              <a:rPr lang="el-GR" dirty="0" smtClean="0"/>
              <a:t>των </a:t>
            </a:r>
            <a:r>
              <a:rPr lang="en-US" dirty="0" smtClean="0"/>
              <a:t>RDBMS.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829" y="1493613"/>
            <a:ext cx="7337603" cy="388143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Που χρησιμοποιείται;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Πολλές εταιρίες, από </a:t>
            </a:r>
            <a:r>
              <a:rPr lang="en-US" dirty="0" smtClean="0"/>
              <a:t>big data </a:t>
            </a:r>
            <a:r>
              <a:rPr lang="el-GR" dirty="0" smtClean="0"/>
              <a:t>μέχρι </a:t>
            </a:r>
            <a:r>
              <a:rPr lang="el-GR" dirty="0" err="1" smtClean="0"/>
              <a:t>ΙοΤ</a:t>
            </a:r>
            <a:r>
              <a:rPr lang="el-GR" dirty="0" smtClean="0"/>
              <a:t> και </a:t>
            </a:r>
            <a:r>
              <a:rPr lang="en-US" dirty="0" smtClean="0"/>
              <a:t>web apps.</a:t>
            </a:r>
          </a:p>
          <a:p>
            <a:r>
              <a:rPr lang="el-GR" dirty="0" smtClean="0"/>
              <a:t>Ο αντικαταστάτης των </a:t>
            </a:r>
            <a:r>
              <a:rPr lang="en-US" dirty="0" smtClean="0"/>
              <a:t>RDBMS </a:t>
            </a:r>
            <a:r>
              <a:rPr lang="el-GR" dirty="0" smtClean="0"/>
              <a:t>κυρίως (προς το παρόν) για </a:t>
            </a:r>
            <a:r>
              <a:rPr lang="en-US" dirty="0" smtClean="0"/>
              <a:t>Web Applications</a:t>
            </a:r>
          </a:p>
          <a:p>
            <a:r>
              <a:rPr lang="el-GR" dirty="0" smtClean="0"/>
              <a:t>Εκατοντάδες συνεργάτες και εταιρίες που την χρησιμοποιούν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Συνεργάτες και ενσωμάτωση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070" y="1930400"/>
            <a:ext cx="6611196" cy="41109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Περιπτώσεις χρήσης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512" y="1930400"/>
            <a:ext cx="6620312" cy="41109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Γιατί να τη χρησιμοποιήσω;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Καλύτερη κλιμάκωση και απόδοση από ότι τα </a:t>
            </a:r>
            <a:r>
              <a:rPr lang="en-US" dirty="0" smtClean="0"/>
              <a:t>RDBMS</a:t>
            </a:r>
          </a:p>
          <a:p>
            <a:r>
              <a:rPr lang="el-GR" dirty="0" smtClean="0"/>
              <a:t>Μεγάλη ταχύτητα λόγω του καλού </a:t>
            </a:r>
            <a:r>
              <a:rPr lang="en-US" dirty="0" smtClean="0"/>
              <a:t>indexing </a:t>
            </a:r>
            <a:r>
              <a:rPr lang="el-GR" dirty="0" smtClean="0"/>
              <a:t>των </a:t>
            </a:r>
            <a:r>
              <a:rPr lang="en-US" dirty="0" smtClean="0"/>
              <a:t>documents</a:t>
            </a:r>
          </a:p>
          <a:p>
            <a:r>
              <a:rPr lang="el-GR" dirty="0" smtClean="0"/>
              <a:t>Μεγάλο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Real-time </a:t>
            </a:r>
            <a:r>
              <a:rPr lang="el-GR" dirty="0" smtClean="0"/>
              <a:t>ανάλυση και μεγάλης ταχύτητας </a:t>
            </a:r>
            <a:r>
              <a:rPr lang="en-US" dirty="0" smtClean="0"/>
              <a:t>logging</a:t>
            </a:r>
          </a:p>
          <a:p>
            <a:r>
              <a:rPr lang="en-US" dirty="0" smtClean="0"/>
              <a:t>Caching </a:t>
            </a:r>
            <a:r>
              <a:rPr lang="el-GR" dirty="0" smtClean="0"/>
              <a:t>και </a:t>
            </a:r>
            <a:r>
              <a:rPr lang="en-US" dirty="0" smtClean="0"/>
              <a:t>high scalability</a:t>
            </a:r>
          </a:p>
          <a:p>
            <a:r>
              <a:rPr lang="el-GR" dirty="0" smtClean="0"/>
              <a:t>Ενδεικτικά :</a:t>
            </a:r>
          </a:p>
          <a:p>
            <a:pPr lvl="1"/>
            <a:r>
              <a:rPr lang="en-US" dirty="0" smtClean="0"/>
              <a:t>Web 2.0, Media, SAAS, Gaming</a:t>
            </a:r>
          </a:p>
          <a:p>
            <a:pPr lvl="1"/>
            <a:r>
              <a:rPr lang="el-GR" dirty="0" smtClean="0"/>
              <a:t>Μονάδες Υγείας, Οικονομικά, Τηλεπικοινωνίες, Κυβέρνηση…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Ζώρζος Ιωάννης 26/02/2018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722</TotalTime>
  <Words>658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Περιεχόμενα</vt:lpstr>
      <vt:lpstr>Γνωριμία με την MongoDB</vt:lpstr>
      <vt:lpstr>Η «γενιά» της αντικειμενοστρέφειας </vt:lpstr>
      <vt:lpstr>PowerPoint Presentation</vt:lpstr>
      <vt:lpstr>Που χρησιμοποιείται;</vt:lpstr>
      <vt:lpstr>Συνεργάτες και ενσωμάτωση</vt:lpstr>
      <vt:lpstr>Περιπτώσεις χρήσης</vt:lpstr>
      <vt:lpstr>Γιατί να τη χρησιμοποιήσω;</vt:lpstr>
      <vt:lpstr>PowerPoint Presentation</vt:lpstr>
      <vt:lpstr>Γιατί να τη χρησιμοποιήσω;</vt:lpstr>
      <vt:lpstr>Αντίθετα…</vt:lpstr>
      <vt:lpstr>Πως χρησιμοποιείται;</vt:lpstr>
      <vt:lpstr>Τρόπος αποθήκευσης</vt:lpstr>
      <vt:lpstr>Ένα τυπικό document</vt:lpstr>
      <vt:lpstr>Queries</vt:lpstr>
      <vt:lpstr>Cursor</vt:lpstr>
      <vt:lpstr>Και άλλες πολλές ικανότητες</vt:lpstr>
      <vt:lpstr>Έχει μέλλον;</vt:lpstr>
      <vt:lpstr>PowerPoint Presentation</vt:lpstr>
      <vt:lpstr>MongoDB 4.0</vt:lpstr>
      <vt:lpstr>PowerPoint Presentation</vt:lpstr>
      <vt:lpstr>Ερωτήσεις;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Ioannis Zorzos</dc:creator>
  <cp:lastModifiedBy>Ioannis Zorzos</cp:lastModifiedBy>
  <cp:revision>25</cp:revision>
  <dcterms:created xsi:type="dcterms:W3CDTF">2018-02-18T15:23:26Z</dcterms:created>
  <dcterms:modified xsi:type="dcterms:W3CDTF">2018-02-19T17:24:56Z</dcterms:modified>
</cp:coreProperties>
</file>