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notesMasterIdLst>
    <p:notesMasterId r:id="rId34"/>
  </p:notesMasterIdLst>
  <p:sldIdLst>
    <p:sldId id="272" r:id="rId2"/>
    <p:sldId id="274" r:id="rId3"/>
    <p:sldId id="392" r:id="rId4"/>
    <p:sldId id="396" r:id="rId5"/>
    <p:sldId id="397" r:id="rId6"/>
    <p:sldId id="398" r:id="rId7"/>
    <p:sldId id="399" r:id="rId8"/>
    <p:sldId id="400" r:id="rId9"/>
    <p:sldId id="401" r:id="rId10"/>
    <p:sldId id="402" r:id="rId11"/>
    <p:sldId id="403" r:id="rId12"/>
    <p:sldId id="404" r:id="rId13"/>
    <p:sldId id="405" r:id="rId14"/>
    <p:sldId id="406" r:id="rId15"/>
    <p:sldId id="407" r:id="rId16"/>
    <p:sldId id="408" r:id="rId17"/>
    <p:sldId id="409" r:id="rId18"/>
    <p:sldId id="410" r:id="rId19"/>
    <p:sldId id="421" r:id="rId20"/>
    <p:sldId id="411" r:id="rId21"/>
    <p:sldId id="412" r:id="rId22"/>
    <p:sldId id="413" r:id="rId23"/>
    <p:sldId id="414" r:id="rId24"/>
    <p:sldId id="415" r:id="rId25"/>
    <p:sldId id="416" r:id="rId26"/>
    <p:sldId id="417" r:id="rId27"/>
    <p:sldId id="418" r:id="rId28"/>
    <p:sldId id="419" r:id="rId29"/>
    <p:sldId id="420" r:id="rId30"/>
    <p:sldId id="422" r:id="rId31"/>
    <p:sldId id="394" r:id="rId32"/>
    <p:sldId id="310" r:id="rId33"/>
  </p:sldIdLst>
  <p:sldSz cx="9144000" cy="5143500" type="screen16x9"/>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5">
          <p15:clr>
            <a:srgbClr val="A4A3A4"/>
          </p15:clr>
        </p15:guide>
        <p15:guide id="2" orient="horz" pos="628">
          <p15:clr>
            <a:srgbClr val="A4A3A4"/>
          </p15:clr>
        </p15:guide>
        <p15:guide id="3" orient="horz" pos="1272">
          <p15:clr>
            <a:srgbClr val="A4A3A4"/>
          </p15:clr>
        </p15:guide>
        <p15:guide id="4" pos="5476">
          <p15:clr>
            <a:srgbClr val="A4A3A4"/>
          </p15:clr>
        </p15:guide>
        <p15:guide id="5" pos="584">
          <p15:clr>
            <a:srgbClr val="A4A3A4"/>
          </p15:clr>
        </p15:guide>
        <p15:guide id="6" pos="295">
          <p15:clr>
            <a:srgbClr val="A4A3A4"/>
          </p15:clr>
        </p15:guide>
        <p15:guide id="7" orient="horz" pos="3086">
          <p15:clr>
            <a:srgbClr val="A4A3A4"/>
          </p15:clr>
        </p15:guide>
        <p15:guide id="8" orient="horz" pos="471">
          <p15:clr>
            <a:srgbClr val="A4A3A4"/>
          </p15:clr>
        </p15:guide>
        <p15:guide id="9" orient="horz" pos="95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9C"/>
    <a:srgbClr val="212721"/>
    <a:srgbClr val="FE5000"/>
    <a:srgbClr val="009CA6"/>
    <a:srgbClr val="BAFBFF"/>
    <a:srgbClr val="E7F9F8"/>
    <a:srgbClr val="CBF2F1"/>
    <a:srgbClr val="CCFFFF"/>
    <a:srgbClr val="444444"/>
    <a:srgbClr val="191C1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56" autoAdjust="0"/>
    <p:restoredTop sz="97691" autoAdjust="0"/>
  </p:normalViewPr>
  <p:slideViewPr>
    <p:cSldViewPr snapToGrid="0" snapToObjects="1" showGuides="1">
      <p:cViewPr varScale="1">
        <p:scale>
          <a:sx n="172" d="100"/>
          <a:sy n="172" d="100"/>
        </p:scale>
        <p:origin x="156" y="210"/>
      </p:cViewPr>
      <p:guideLst>
        <p:guide orient="horz" pos="4115"/>
        <p:guide orient="horz" pos="628"/>
        <p:guide orient="horz" pos="1272"/>
        <p:guide pos="5476"/>
        <p:guide pos="584"/>
        <p:guide pos="295"/>
        <p:guide orient="horz" pos="3086"/>
        <p:guide orient="horz" pos="471"/>
        <p:guide orient="horz" pos="954"/>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96" d="100"/>
          <a:sy n="96" d="100"/>
        </p:scale>
        <p:origin x="-2604" y="-11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1382069-8C2B-474D-9DF8-1E52B3ECD0E3}" type="datetimeFigureOut">
              <a:rPr lang="en-US" smtClean="0"/>
              <a:t>11/6/2013</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68A12EA-8376-4738-86AD-DECF9FEA92DB}" type="slidenum">
              <a:rPr lang="en-US" smtClean="0"/>
              <a:t>‹#›</a:t>
            </a:fld>
            <a:endParaRPr lang="en-US"/>
          </a:p>
        </p:txBody>
      </p:sp>
    </p:spTree>
    <p:extLst>
      <p:ext uri="{BB962C8B-B14F-4D97-AF65-F5344CB8AC3E}">
        <p14:creationId xmlns:p14="http://schemas.microsoft.com/office/powerpoint/2010/main" val="2324631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rgbClr val="FE5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26139" y="4747758"/>
            <a:ext cx="392804" cy="152399"/>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15617" y="4727267"/>
            <a:ext cx="997405" cy="219195"/>
          </a:xfrm>
          <a:prstGeom prst="rect">
            <a:avLst/>
          </a:prstGeom>
        </p:spPr>
      </p:pic>
      <p:sp>
        <p:nvSpPr>
          <p:cNvPr id="16" name="Text Placeholder 15"/>
          <p:cNvSpPr>
            <a:spLocks noGrp="1"/>
          </p:cNvSpPr>
          <p:nvPr>
            <p:ph type="body" sz="quarter" idx="10" hasCustomPrompt="1"/>
          </p:nvPr>
        </p:nvSpPr>
        <p:spPr>
          <a:xfrm>
            <a:off x="3887144" y="2619674"/>
            <a:ext cx="5256857" cy="317897"/>
          </a:xfrm>
        </p:spPr>
        <p:txBody>
          <a:bodyPr>
            <a:noAutofit/>
          </a:bodyPr>
          <a:lstStyle>
            <a:lvl1pPr marL="0" indent="0">
              <a:buNone/>
              <a:defRPr sz="2400">
                <a:solidFill>
                  <a:schemeClr val="bg1"/>
                </a:solidFill>
              </a:defRPr>
            </a:lvl1pPr>
          </a:lstStyle>
          <a:p>
            <a:pPr lvl="0"/>
            <a:r>
              <a:rPr lang="en-US" dirty="0" smtClean="0"/>
              <a:t>Date/Presenter</a:t>
            </a:r>
            <a:endParaRPr lang="en-US" dirty="0"/>
          </a:p>
        </p:txBody>
      </p:sp>
      <p:cxnSp>
        <p:nvCxnSpPr>
          <p:cNvPr id="9" name="Straight Connector 8"/>
          <p:cNvCxnSpPr/>
          <p:nvPr userDrawn="1"/>
        </p:nvCxnSpPr>
        <p:spPr>
          <a:xfrm>
            <a:off x="3640486" y="2203200"/>
            <a:ext cx="0" cy="803520"/>
          </a:xfrm>
          <a:prstGeom prst="line">
            <a:avLst/>
          </a:prstGeom>
          <a:ln w="12700"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5" name="Title 4"/>
          <p:cNvSpPr>
            <a:spLocks noGrp="1"/>
          </p:cNvSpPr>
          <p:nvPr>
            <p:ph type="title"/>
          </p:nvPr>
        </p:nvSpPr>
        <p:spPr>
          <a:xfrm>
            <a:off x="3887143" y="2275848"/>
            <a:ext cx="5256857" cy="412102"/>
          </a:xfrm>
        </p:spPr>
        <p:txBody>
          <a:bodyPr/>
          <a:lstStyle>
            <a:lvl1pPr>
              <a:defRPr b="0">
                <a:solidFill>
                  <a:schemeClr val="bg1"/>
                </a:solidFill>
                <a:latin typeface="HelveticaNeueLT Std" pitchFamily="34" charset="0"/>
              </a:defRPr>
            </a:lvl1pPr>
          </a:lstStyle>
          <a:p>
            <a:r>
              <a:rPr lang="en-US" dirty="0" smtClean="0"/>
              <a:t>Click to edit Master title</a:t>
            </a:r>
            <a:endParaRPr lang="en-US" dirty="0"/>
          </a:p>
        </p:txBody>
      </p:sp>
      <p:pic>
        <p:nvPicPr>
          <p:cNvPr id="14" name="Picture 5" descr="C:\Users\ktblair\Documents\Events and Calendars\Saleslogix Partner Conference Nov 2013\Logo\saleslogixPartnerConferenceLogo---White.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4653" y="2238686"/>
            <a:ext cx="2812523" cy="759441"/>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p:cNvCxnSpPr/>
          <p:nvPr userDrawn="1"/>
        </p:nvCxnSpPr>
        <p:spPr>
          <a:xfrm>
            <a:off x="7810140" y="4712205"/>
            <a:ext cx="0" cy="210312"/>
          </a:xfrm>
          <a:prstGeom prst="line">
            <a:avLst/>
          </a:prstGeom>
          <a:ln w="6350">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71879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rgbClr val="2127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itle Placeholder 1"/>
          <p:cNvSpPr>
            <a:spLocks noGrp="1"/>
          </p:cNvSpPr>
          <p:nvPr>
            <p:ph type="title"/>
          </p:nvPr>
        </p:nvSpPr>
        <p:spPr>
          <a:xfrm>
            <a:off x="0" y="1715721"/>
            <a:ext cx="9144000" cy="746474"/>
          </a:xfrm>
          <a:prstGeom prst="rect">
            <a:avLst/>
          </a:prstGeom>
        </p:spPr>
        <p:txBody>
          <a:bodyPr vert="horz" lIns="91440" tIns="45720" rIns="91440" bIns="45720" rtlCol="0" anchor="ctr">
            <a:normAutofit/>
          </a:bodyPr>
          <a:lstStyle>
            <a:lvl1pPr algn="ctr">
              <a:defRPr b="0">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26139" y="4747758"/>
            <a:ext cx="392803" cy="152399"/>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15617" y="4727267"/>
            <a:ext cx="997405" cy="219194"/>
          </a:xfrm>
          <a:prstGeom prst="rect">
            <a:avLst/>
          </a:prstGeom>
        </p:spPr>
      </p:pic>
      <p:cxnSp>
        <p:nvCxnSpPr>
          <p:cNvPr id="12" name="Straight Connector 11"/>
          <p:cNvCxnSpPr/>
          <p:nvPr userDrawn="1"/>
        </p:nvCxnSpPr>
        <p:spPr>
          <a:xfrm>
            <a:off x="7810140" y="4712205"/>
            <a:ext cx="0" cy="210312"/>
          </a:xfrm>
          <a:prstGeom prst="line">
            <a:avLst/>
          </a:prstGeom>
          <a:ln w="6350">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93257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26139" y="4748075"/>
            <a:ext cx="392803" cy="151764"/>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15617" y="4727638"/>
            <a:ext cx="997405" cy="218451"/>
          </a:xfrm>
          <a:prstGeom prst="rect">
            <a:avLst/>
          </a:prstGeom>
        </p:spPr>
      </p:pic>
      <p:cxnSp>
        <p:nvCxnSpPr>
          <p:cNvPr id="10" name="Straight Connector 9"/>
          <p:cNvCxnSpPr/>
          <p:nvPr userDrawn="1"/>
        </p:nvCxnSpPr>
        <p:spPr>
          <a:xfrm>
            <a:off x="7810140" y="4712205"/>
            <a:ext cx="0" cy="210312"/>
          </a:xfrm>
          <a:prstGeom prst="line">
            <a:avLst/>
          </a:prstGeom>
          <a:ln w="6350">
            <a:solidFill>
              <a:schemeClr val="accent4"/>
            </a:solidFill>
          </a:ln>
        </p:spPr>
        <p:style>
          <a:lnRef idx="1">
            <a:schemeClr val="dk1"/>
          </a:lnRef>
          <a:fillRef idx="0">
            <a:schemeClr val="dk1"/>
          </a:fillRef>
          <a:effectRef idx="0">
            <a:schemeClr val="dk1"/>
          </a:effectRef>
          <a:fontRef idx="minor">
            <a:schemeClr val="tx1"/>
          </a:fontRef>
        </p:style>
      </p:cxnSp>
      <p:sp>
        <p:nvSpPr>
          <p:cNvPr id="11" name="Title Placeholder 1"/>
          <p:cNvSpPr>
            <a:spLocks noGrp="1"/>
          </p:cNvSpPr>
          <p:nvPr>
            <p:ph type="title"/>
          </p:nvPr>
        </p:nvSpPr>
        <p:spPr>
          <a:xfrm>
            <a:off x="0" y="1715721"/>
            <a:ext cx="9144000" cy="746474"/>
          </a:xfrm>
          <a:prstGeom prst="rect">
            <a:avLst/>
          </a:prstGeom>
        </p:spPr>
        <p:txBody>
          <a:bodyPr vert="horz" lIns="91440" tIns="45720" rIns="91440" bIns="45720" rtlCol="0" anchor="ctr">
            <a:normAutofit/>
          </a:bodyPr>
          <a:lstStyle>
            <a:lvl1pPr algn="ctr">
              <a:defRPr b="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27168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8_Section Header">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26139" y="4747758"/>
            <a:ext cx="392803" cy="152398"/>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15619" y="4727267"/>
            <a:ext cx="997401" cy="219194"/>
          </a:xfrm>
          <a:prstGeom prst="rect">
            <a:avLst/>
          </a:prstGeom>
        </p:spPr>
      </p:pic>
      <p:cxnSp>
        <p:nvCxnSpPr>
          <p:cNvPr id="10" name="Straight Connector 9"/>
          <p:cNvCxnSpPr/>
          <p:nvPr userDrawn="1"/>
        </p:nvCxnSpPr>
        <p:spPr>
          <a:xfrm>
            <a:off x="7810140" y="4712205"/>
            <a:ext cx="0" cy="210312"/>
          </a:xfrm>
          <a:prstGeom prst="line">
            <a:avLst/>
          </a:prstGeom>
          <a:ln w="6350">
            <a:solidFill>
              <a:schemeClr val="bg1"/>
            </a:solidFill>
          </a:ln>
        </p:spPr>
        <p:style>
          <a:lnRef idx="1">
            <a:schemeClr val="dk1"/>
          </a:lnRef>
          <a:fillRef idx="0">
            <a:schemeClr val="dk1"/>
          </a:fillRef>
          <a:effectRef idx="0">
            <a:schemeClr val="dk1"/>
          </a:effectRef>
          <a:fontRef idx="minor">
            <a:schemeClr val="tx1"/>
          </a:fontRef>
        </p:style>
      </p:cxnSp>
      <p:sp>
        <p:nvSpPr>
          <p:cNvPr id="11" name="Title Placeholder 1"/>
          <p:cNvSpPr>
            <a:spLocks noGrp="1"/>
          </p:cNvSpPr>
          <p:nvPr>
            <p:ph type="title"/>
          </p:nvPr>
        </p:nvSpPr>
        <p:spPr>
          <a:xfrm>
            <a:off x="0" y="1715721"/>
            <a:ext cx="9144000" cy="746474"/>
          </a:xfrm>
          <a:prstGeom prst="rect">
            <a:avLst/>
          </a:prstGeom>
        </p:spPr>
        <p:txBody>
          <a:bodyPr vert="horz" lIns="91440" tIns="45720" rIns="91440" bIns="45720" rtlCol="0" anchor="ctr">
            <a:normAutofit/>
          </a:bodyPr>
          <a:lstStyle>
            <a:lvl1pPr algn="ctr">
              <a:defRPr b="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27168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 Print Version">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9E01F67A-B1E9-D342-8F3F-933A9BA203CF}" type="slidenum">
              <a:rPr lang="en-US" smtClean="0"/>
              <a:pPr/>
              <a:t>‹#›</a:t>
            </a:fld>
            <a:endParaRPr lang="en-US"/>
          </a:p>
        </p:txBody>
      </p:sp>
      <p:sp>
        <p:nvSpPr>
          <p:cNvPr id="7" name="Title Placeholder 1"/>
          <p:cNvSpPr>
            <a:spLocks noGrp="1"/>
          </p:cNvSpPr>
          <p:nvPr>
            <p:ph type="title"/>
          </p:nvPr>
        </p:nvSpPr>
        <p:spPr>
          <a:xfrm>
            <a:off x="0" y="1715721"/>
            <a:ext cx="9144000" cy="746474"/>
          </a:xfrm>
          <a:prstGeom prst="rect">
            <a:avLst/>
          </a:prstGeom>
        </p:spPr>
        <p:txBody>
          <a:bodyPr vert="horz" lIns="91440" tIns="45720" rIns="91440" bIns="45720" rtlCol="0" anchor="ctr">
            <a:normAutofit/>
          </a:bodyPr>
          <a:lstStyle>
            <a:lvl1pPr algn="ctr">
              <a:defRPr b="0">
                <a:solidFill>
                  <a:schemeClr val="accent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675397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656880" y="4780223"/>
            <a:ext cx="2133600" cy="273844"/>
          </a:xfrm>
          <a:prstGeom prst="rect">
            <a:avLst/>
          </a:prstGeom>
        </p:spPr>
        <p:txBody>
          <a:bodyPr/>
          <a:lstStyle>
            <a:lvl1pPr algn="r">
              <a:defRPr sz="1000">
                <a:solidFill>
                  <a:srgbClr val="535353"/>
                </a:solidFill>
                <a:latin typeface="Helvetica"/>
                <a:cs typeface="Helvetica"/>
              </a:defRPr>
            </a:lvl1pPr>
          </a:lstStyle>
          <a:p>
            <a:fld id="{9E01F67A-B1E9-D342-8F3F-933A9BA203CF}" type="slidenum">
              <a:rPr lang="en-US" smtClean="0"/>
              <a:pPr/>
              <a:t>‹#›</a:t>
            </a:fld>
            <a:endParaRPr lang="en-US"/>
          </a:p>
        </p:txBody>
      </p:sp>
      <p:sp>
        <p:nvSpPr>
          <p:cNvPr id="8" name="Title Placeholder 1"/>
          <p:cNvSpPr>
            <a:spLocks noGrp="1"/>
          </p:cNvSpPr>
          <p:nvPr>
            <p:ph type="title"/>
          </p:nvPr>
        </p:nvSpPr>
        <p:spPr>
          <a:xfrm>
            <a:off x="470712" y="722736"/>
            <a:ext cx="8229600" cy="412102"/>
          </a:xfrm>
          <a:prstGeom prst="rect">
            <a:avLst/>
          </a:prstGeom>
        </p:spPr>
        <p:txBody>
          <a:bodyPr vert="horz" lIns="91440" tIns="45720" rIns="91440" bIns="45720" rtlCol="0" anchor="ctr">
            <a:normAutofit/>
          </a:bodyPr>
          <a:lstStyle>
            <a:lvl1pPr>
              <a:defRPr>
                <a:solidFill>
                  <a:schemeClr val="accent2"/>
                </a:solidFill>
              </a:defRPr>
            </a:lvl1pPr>
          </a:lstStyle>
          <a:p>
            <a:r>
              <a:rPr lang="en-US" dirty="0" smtClean="0"/>
              <a:t>Click to edit Master title style</a:t>
            </a:r>
            <a:endParaRPr lang="en-US" dirty="0"/>
          </a:p>
        </p:txBody>
      </p:sp>
      <p:sp>
        <p:nvSpPr>
          <p:cNvPr id="9" name="Text Placeholder 2"/>
          <p:cNvSpPr>
            <a:spLocks noGrp="1"/>
          </p:cNvSpPr>
          <p:nvPr>
            <p:ph idx="1"/>
          </p:nvPr>
        </p:nvSpPr>
        <p:spPr>
          <a:xfrm>
            <a:off x="470712" y="1215898"/>
            <a:ext cx="8229600" cy="3378725"/>
          </a:xfrm>
          <a:prstGeom prst="rect">
            <a:avLst/>
          </a:prstGeom>
        </p:spPr>
        <p:txBody>
          <a:bodyPr vert="horz" lIns="91440" tIns="45720" rIns="91440" bIns="45720" rtlCol="0">
            <a:normAutofit/>
          </a:bodyPr>
          <a:lstStyle>
            <a:lvl1pPr>
              <a:defRPr>
                <a:solidFill>
                  <a:srgbClr val="212721"/>
                </a:solidFill>
              </a:defRPr>
            </a:lvl1pPr>
            <a:lvl2pPr>
              <a:defRPr>
                <a:solidFill>
                  <a:srgbClr val="212721"/>
                </a:solidFill>
              </a:defRPr>
            </a:lvl2pPr>
            <a:lvl3pPr>
              <a:defRPr>
                <a:solidFill>
                  <a:srgbClr val="212721"/>
                </a:solidFill>
              </a:defRPr>
            </a:lvl3pPr>
            <a:lvl4pPr>
              <a:defRPr>
                <a:solidFill>
                  <a:srgbClr val="212721"/>
                </a:solidFill>
              </a:defRPr>
            </a:lvl4pPr>
            <a:lvl5pPr>
              <a:defRPr>
                <a:solidFill>
                  <a:srgbClr val="21272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0369530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1855" y="1215898"/>
            <a:ext cx="4038600" cy="3362780"/>
          </a:xfrm>
          <a:prstGeom prst="rect">
            <a:avLst/>
          </a:prstGeom>
        </p:spPr>
        <p:txBody>
          <a:bodyPr>
            <a:normAutofit/>
          </a:bodyPr>
          <a:lstStyle>
            <a:lvl1pPr>
              <a:defRPr sz="2000" b="0">
                <a:solidFill>
                  <a:srgbClr val="212721"/>
                </a:solidFill>
                <a:latin typeface="Helvetica"/>
                <a:cs typeface="Helvetica"/>
              </a:defRPr>
            </a:lvl1pPr>
            <a:lvl2pPr>
              <a:defRPr sz="1800">
                <a:solidFill>
                  <a:srgbClr val="212721"/>
                </a:solidFill>
                <a:latin typeface="Helvetica"/>
                <a:cs typeface="Helvetica"/>
              </a:defRPr>
            </a:lvl2pPr>
            <a:lvl3pPr>
              <a:defRPr sz="1800">
                <a:solidFill>
                  <a:srgbClr val="444444"/>
                </a:solidFill>
                <a:latin typeface="Helvetica"/>
                <a:cs typeface="Helvetica"/>
              </a:defRPr>
            </a:lvl3pPr>
            <a:lvl4pPr>
              <a:defRPr sz="1400">
                <a:solidFill>
                  <a:srgbClr val="535353"/>
                </a:solidFill>
                <a:latin typeface="Helvetica"/>
                <a:cs typeface="Helvetica"/>
              </a:defRPr>
            </a:lvl4pPr>
            <a:lvl5pPr>
              <a:defRPr sz="1400">
                <a:solidFill>
                  <a:srgbClr val="535353"/>
                </a:solidFill>
                <a:latin typeface="Helvetica"/>
                <a:cs typeface="Helvetica"/>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62855" y="1215898"/>
            <a:ext cx="4038600" cy="3362780"/>
          </a:xfrm>
          <a:prstGeom prst="rect">
            <a:avLst/>
          </a:prstGeom>
        </p:spPr>
        <p:txBody>
          <a:bodyPr>
            <a:normAutofit/>
          </a:bodyPr>
          <a:lstStyle>
            <a:lvl1pPr>
              <a:defRPr sz="2000" b="0">
                <a:solidFill>
                  <a:srgbClr val="212721"/>
                </a:solidFill>
                <a:latin typeface="Helvetica"/>
                <a:cs typeface="Helvetica"/>
              </a:defRPr>
            </a:lvl1pPr>
            <a:lvl2pPr>
              <a:defRPr sz="1800">
                <a:solidFill>
                  <a:srgbClr val="212721"/>
                </a:solidFill>
                <a:latin typeface="Helvetica"/>
                <a:cs typeface="Helvetica"/>
              </a:defRPr>
            </a:lvl2pPr>
            <a:lvl3pPr>
              <a:defRPr sz="1800">
                <a:solidFill>
                  <a:srgbClr val="444444"/>
                </a:solidFill>
                <a:latin typeface="Helvetica"/>
                <a:cs typeface="Helvetica"/>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Slide Number Placeholder 5"/>
          <p:cNvSpPr>
            <a:spLocks noGrp="1"/>
          </p:cNvSpPr>
          <p:nvPr>
            <p:ph type="sldNum" sz="quarter" idx="12"/>
          </p:nvPr>
        </p:nvSpPr>
        <p:spPr>
          <a:xfrm>
            <a:off x="6656880" y="4780223"/>
            <a:ext cx="2133600" cy="273844"/>
          </a:xfrm>
          <a:prstGeom prst="rect">
            <a:avLst/>
          </a:prstGeom>
        </p:spPr>
        <p:txBody>
          <a:bodyPr/>
          <a:lstStyle>
            <a:lvl1pPr algn="r">
              <a:defRPr sz="1000">
                <a:solidFill>
                  <a:srgbClr val="535353"/>
                </a:solidFill>
                <a:latin typeface="Helvetica"/>
                <a:cs typeface="Helvetica"/>
              </a:defRPr>
            </a:lvl1pPr>
          </a:lstStyle>
          <a:p>
            <a:fld id="{9E01F67A-B1E9-D342-8F3F-933A9BA203CF}" type="slidenum">
              <a:rPr lang="en-US" smtClean="0"/>
              <a:pPr/>
              <a:t>‹#›</a:t>
            </a:fld>
            <a:endParaRPr lang="en-US"/>
          </a:p>
        </p:txBody>
      </p:sp>
      <p:sp>
        <p:nvSpPr>
          <p:cNvPr id="7" name="Title Placeholder 1"/>
          <p:cNvSpPr>
            <a:spLocks noGrp="1"/>
          </p:cNvSpPr>
          <p:nvPr>
            <p:ph type="title"/>
          </p:nvPr>
        </p:nvSpPr>
        <p:spPr>
          <a:xfrm>
            <a:off x="470712" y="722736"/>
            <a:ext cx="8229600" cy="412102"/>
          </a:xfrm>
          <a:prstGeom prst="rect">
            <a:avLst/>
          </a:prstGeom>
        </p:spPr>
        <p:txBody>
          <a:bodyPr vert="horz" lIns="91440" tIns="45720" rIns="91440" bIns="45720" rtlCol="0" anchor="ctr">
            <a:normAutofit/>
          </a:bodyPr>
          <a:lstStyle>
            <a:lvl1pPr>
              <a:defRPr>
                <a:solidFill>
                  <a:schemeClr val="accent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097164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baseline="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9227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p:nvPr userDrawn="1"/>
        </p:nvSpPr>
        <p:spPr>
          <a:xfrm>
            <a:off x="469901" y="0"/>
            <a:ext cx="8215313" cy="648000"/>
          </a:xfrm>
          <a:prstGeom prst="rect">
            <a:avLst/>
          </a:prstGeom>
          <a:solidFill>
            <a:srgbClr val="FE5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9" name="Straight Connector 18"/>
          <p:cNvCxnSpPr/>
          <p:nvPr userDrawn="1"/>
        </p:nvCxnSpPr>
        <p:spPr>
          <a:xfrm>
            <a:off x="469901" y="4762800"/>
            <a:ext cx="8215313" cy="0"/>
          </a:xfrm>
          <a:prstGeom prst="line">
            <a:avLst/>
          </a:prstGeom>
          <a:ln w="28575" cmpd="sng">
            <a:solidFill>
              <a:srgbClr val="FE5000"/>
            </a:solidFill>
          </a:ln>
        </p:spPr>
        <p:style>
          <a:lnRef idx="1">
            <a:schemeClr val="dk1"/>
          </a:lnRef>
          <a:fillRef idx="0">
            <a:schemeClr val="dk1"/>
          </a:fillRef>
          <a:effectRef idx="0">
            <a:schemeClr val="dk1"/>
          </a:effectRef>
          <a:fontRef idx="minor">
            <a:schemeClr val="tx1"/>
          </a:fontRef>
        </p:style>
      </p:cxnSp>
      <p:sp>
        <p:nvSpPr>
          <p:cNvPr id="5" name="Slide Number Placeholder 5"/>
          <p:cNvSpPr>
            <a:spLocks noGrp="1"/>
          </p:cNvSpPr>
          <p:nvPr>
            <p:ph type="sldNum" sz="quarter" idx="4"/>
          </p:nvPr>
        </p:nvSpPr>
        <p:spPr>
          <a:xfrm>
            <a:off x="6656880" y="4780223"/>
            <a:ext cx="2133600" cy="273844"/>
          </a:xfrm>
          <a:prstGeom prst="rect">
            <a:avLst/>
          </a:prstGeom>
        </p:spPr>
        <p:txBody>
          <a:bodyPr/>
          <a:lstStyle>
            <a:lvl1pPr algn="r">
              <a:defRPr sz="1000">
                <a:solidFill>
                  <a:srgbClr val="535353"/>
                </a:solidFill>
                <a:latin typeface="Helvetica"/>
                <a:cs typeface="Helvetica"/>
              </a:defRPr>
            </a:lvl1pPr>
          </a:lstStyle>
          <a:p>
            <a:fld id="{9E01F67A-B1E9-D342-8F3F-933A9BA203CF}" type="slidenum">
              <a:rPr lang="en-US" smtClean="0"/>
              <a:pPr/>
              <a:t>‹#›</a:t>
            </a:fld>
            <a:endParaRPr lang="en-US"/>
          </a:p>
        </p:txBody>
      </p:sp>
      <p:sp>
        <p:nvSpPr>
          <p:cNvPr id="2" name="Title Placeholder 1"/>
          <p:cNvSpPr>
            <a:spLocks noGrp="1"/>
          </p:cNvSpPr>
          <p:nvPr>
            <p:ph type="title"/>
          </p:nvPr>
        </p:nvSpPr>
        <p:spPr>
          <a:xfrm>
            <a:off x="470712" y="722736"/>
            <a:ext cx="8229600" cy="41210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70712" y="1215898"/>
            <a:ext cx="8229600" cy="337872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3" name="Straight Connector 12"/>
          <p:cNvCxnSpPr/>
          <p:nvPr userDrawn="1"/>
        </p:nvCxnSpPr>
        <p:spPr>
          <a:xfrm>
            <a:off x="953398" y="4822102"/>
            <a:ext cx="0" cy="210312"/>
          </a:xfrm>
          <a:prstGeom prst="line">
            <a:avLst/>
          </a:prstGeom>
          <a:ln w="6350">
            <a:solidFill>
              <a:schemeClr val="accent4"/>
            </a:solidFill>
          </a:ln>
        </p:spPr>
        <p:style>
          <a:lnRef idx="1">
            <a:schemeClr val="dk1"/>
          </a:lnRef>
          <a:fillRef idx="0">
            <a:schemeClr val="dk1"/>
          </a:fillRef>
          <a:effectRef idx="0">
            <a:schemeClr val="dk1"/>
          </a:effectRef>
          <a:fontRef idx="minor">
            <a:schemeClr val="tx1"/>
          </a:fontRef>
        </p:style>
      </p:cxnSp>
      <p:pic>
        <p:nvPicPr>
          <p:cNvPr id="1026" name="Picture 2"/>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890541" y="153558"/>
            <a:ext cx="1531562" cy="3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C:\Users\ktblair\Documents\Events and Calendars\Saleslogix Partner Conference Nov 2013\Logo\saleslogixPartnerConferenceLogo---White.png"/>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695303" y="87696"/>
            <a:ext cx="1730263" cy="4672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userDrawn="1"/>
        </p:nvPicPr>
        <p:blipFill>
          <a:blip r:embed="rId12">
            <a:extLst>
              <a:ext uri="{28A0092B-C50C-407E-A947-70E740481C1C}">
                <a14:useLocalDpi xmlns:a14="http://schemas.microsoft.com/office/drawing/2010/main" val="0"/>
              </a:ext>
            </a:extLst>
          </a:blip>
          <a:stretch>
            <a:fillRect/>
          </a:stretch>
        </p:blipFill>
        <p:spPr bwMode="auto">
          <a:xfrm>
            <a:off x="469901" y="4851557"/>
            <a:ext cx="382480" cy="147776"/>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ktblair\Desktop\NEW BRANDING\saleslogix_logo_rgb_v2.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58876" y="4833376"/>
            <a:ext cx="997405" cy="220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200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64" r:id="rId4"/>
    <p:sldLayoutId id="2147483653" r:id="rId5"/>
    <p:sldLayoutId id="2147483651" r:id="rId6"/>
    <p:sldLayoutId id="2147483652" r:id="rId7"/>
    <p:sldLayoutId id="2147483656" r:id="rId8"/>
  </p:sldLayoutIdLst>
  <p:timing>
    <p:tnLst>
      <p:par>
        <p:cTn id="1" dur="indefinite" restart="never" nodeType="tmRoot"/>
      </p:par>
    </p:tnLst>
  </p:timing>
  <p:txStyles>
    <p:titleStyle>
      <a:lvl1pPr algn="l" defTabSz="457200" rtl="0" eaLnBrk="1" latinLnBrk="0" hangingPunct="1">
        <a:spcBef>
          <a:spcPct val="0"/>
        </a:spcBef>
        <a:buNone/>
        <a:defRPr sz="2800" kern="1200">
          <a:solidFill>
            <a:schemeClr val="accent2"/>
          </a:solidFill>
          <a:latin typeface="HelveticaNeueLT Std" pitchFamily="34" charset="0"/>
          <a:ea typeface="+mj-ea"/>
          <a:cs typeface="Helvetica"/>
        </a:defRPr>
      </a:lvl1pPr>
    </p:titleStyle>
    <p:bodyStyle>
      <a:lvl1pPr marL="342900" indent="-342900" algn="l" defTabSz="457200" rtl="0" eaLnBrk="1" latinLnBrk="0" hangingPunct="1">
        <a:spcBef>
          <a:spcPct val="20000"/>
        </a:spcBef>
        <a:buFont typeface="Arial"/>
        <a:buChar char="•"/>
        <a:defRPr sz="2000" kern="1200">
          <a:solidFill>
            <a:srgbClr val="212721"/>
          </a:solidFill>
          <a:latin typeface="HelveticaNeueLT Std" panose="020B0604020202020204" pitchFamily="34" charset="0"/>
          <a:ea typeface="+mn-ea"/>
          <a:cs typeface="Helvetica"/>
        </a:defRPr>
      </a:lvl1pPr>
      <a:lvl2pPr marL="742950" indent="-285750" algn="l" defTabSz="457200" rtl="0" eaLnBrk="1" latinLnBrk="0" hangingPunct="1">
        <a:spcBef>
          <a:spcPct val="20000"/>
        </a:spcBef>
        <a:buFont typeface="Arial"/>
        <a:buChar char="–"/>
        <a:defRPr sz="1800" kern="1200">
          <a:solidFill>
            <a:srgbClr val="212721"/>
          </a:solidFill>
          <a:latin typeface="HelveticaNeueLT Std" panose="020B0604020202020204" pitchFamily="34" charset="0"/>
          <a:ea typeface="+mn-ea"/>
          <a:cs typeface="Helvetica"/>
        </a:defRPr>
      </a:lvl2pPr>
      <a:lvl3pPr marL="1143000" indent="-228600" algn="l" defTabSz="457200" rtl="0" eaLnBrk="1" latinLnBrk="0" hangingPunct="1">
        <a:spcBef>
          <a:spcPct val="20000"/>
        </a:spcBef>
        <a:buFont typeface="Arial"/>
        <a:buChar char="•"/>
        <a:defRPr sz="1600" kern="1200">
          <a:solidFill>
            <a:srgbClr val="212721"/>
          </a:solidFill>
          <a:latin typeface="HelveticaNeueLT Std" panose="020B0604020202020204" pitchFamily="34" charset="0"/>
          <a:ea typeface="+mn-ea"/>
          <a:cs typeface="Helvetica"/>
        </a:defRPr>
      </a:lvl3pPr>
      <a:lvl4pPr marL="1600200" indent="-228600" algn="l" defTabSz="457200" rtl="0" eaLnBrk="1" latinLnBrk="0" hangingPunct="1">
        <a:spcBef>
          <a:spcPct val="20000"/>
        </a:spcBef>
        <a:buFont typeface="Arial"/>
        <a:buChar char="–"/>
        <a:defRPr sz="1400" kern="1200">
          <a:solidFill>
            <a:srgbClr val="212721"/>
          </a:solidFill>
          <a:latin typeface="HelveticaNeueLT Std" panose="020B0604020202020204" pitchFamily="34" charset="0"/>
          <a:ea typeface="+mn-ea"/>
          <a:cs typeface="Helvetica"/>
        </a:defRPr>
      </a:lvl4pPr>
      <a:lvl5pPr marL="2057400" indent="-228600" algn="l" defTabSz="457200" rtl="0" eaLnBrk="1" latinLnBrk="0" hangingPunct="1">
        <a:spcBef>
          <a:spcPct val="20000"/>
        </a:spcBef>
        <a:buFont typeface="Arial"/>
        <a:buChar char="»"/>
        <a:defRPr sz="1400" kern="1200">
          <a:solidFill>
            <a:srgbClr val="212721"/>
          </a:solidFill>
          <a:latin typeface="HelveticaNeueLT Std" panose="020B0604020202020204" pitchFamily="34" charset="0"/>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hyperlink" Target="http://jmeter.apache.org/download_jmeter.cgi" TargetMode="Externa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mbuechel/PartnerConf2013"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addons.mozilla.org/en-us/firefox/addon/firepath/" TargetMode="External"/><Relationship Id="rId2" Type="http://schemas.openxmlformats.org/officeDocument/2006/relationships/hyperlink" Target="https://addons.mozilla.org/en-us/firefox/addon/firebug/" TargetMode="Externa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hyperlink" Target="http://www.seleniumhq.org/downloa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87143" y="2651253"/>
            <a:ext cx="5256857" cy="317897"/>
          </a:xfrm>
        </p:spPr>
        <p:txBody>
          <a:bodyPr/>
          <a:lstStyle/>
          <a:p>
            <a:r>
              <a:rPr lang="en-US" sz="2000" dirty="0" smtClean="0"/>
              <a:t>Technical Session</a:t>
            </a:r>
          </a:p>
        </p:txBody>
      </p:sp>
      <p:sp>
        <p:nvSpPr>
          <p:cNvPr id="3" name="Title 2"/>
          <p:cNvSpPr>
            <a:spLocks noGrp="1"/>
          </p:cNvSpPr>
          <p:nvPr>
            <p:ph type="title"/>
          </p:nvPr>
        </p:nvSpPr>
        <p:spPr>
          <a:xfrm>
            <a:off x="3887143" y="2239152"/>
            <a:ext cx="5256857" cy="412102"/>
          </a:xfrm>
        </p:spPr>
        <p:txBody>
          <a:bodyPr>
            <a:normAutofit fontScale="90000"/>
          </a:bodyPr>
          <a:lstStyle/>
          <a:p>
            <a:r>
              <a:rPr lang="en-US" sz="2400" dirty="0" smtClean="0"/>
              <a:t>Saleslogix</a:t>
            </a:r>
            <a:endParaRPr lang="en-US" sz="2400" dirty="0"/>
          </a:p>
        </p:txBody>
      </p:sp>
    </p:spTree>
    <p:extLst>
      <p:ext uri="{BB962C8B-B14F-4D97-AF65-F5344CB8AC3E}">
        <p14:creationId xmlns:p14="http://schemas.microsoft.com/office/powerpoint/2010/main" val="2430970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r>
              <a:rPr lang="en-US" sz="2800" dirty="0" smtClean="0"/>
              <a:t>Selenium IDE</a:t>
            </a:r>
            <a:endParaRPr lang="en-US" sz="2800" dirty="0"/>
          </a:p>
        </p:txBody>
      </p:sp>
      <p:sp>
        <p:nvSpPr>
          <p:cNvPr id="3" name="Content Placeholder 2"/>
          <p:cNvSpPr>
            <a:spLocks noGrp="1"/>
          </p:cNvSpPr>
          <p:nvPr>
            <p:ph idx="1"/>
          </p:nvPr>
        </p:nvSpPr>
        <p:spPr>
          <a:xfrm>
            <a:off x="445311" y="1298643"/>
            <a:ext cx="8229600" cy="4167295"/>
          </a:xfrm>
        </p:spPr>
        <p:txBody>
          <a:bodyPr>
            <a:noAutofit/>
          </a:bodyPr>
          <a:lstStyle/>
          <a:p>
            <a:pPr marL="457200" lvl="1" indent="0">
              <a:spcAft>
                <a:spcPts val="600"/>
              </a:spcAft>
              <a:buNone/>
            </a:pPr>
            <a:endParaRPr lang="en-US" sz="1400" dirty="0"/>
          </a:p>
          <a:p>
            <a:pPr marL="0" indent="0">
              <a:spcAft>
                <a:spcPts val="600"/>
              </a:spcAft>
              <a:buNone/>
            </a:pPr>
            <a:endParaRPr lang="en-US" sz="1800" dirty="0" smtClean="0"/>
          </a:p>
        </p:txBody>
      </p:sp>
      <p:pic>
        <p:nvPicPr>
          <p:cNvPr id="4" name="Picture 3"/>
          <p:cNvPicPr/>
          <p:nvPr/>
        </p:nvPicPr>
        <p:blipFill>
          <a:blip r:embed="rId2"/>
          <a:stretch>
            <a:fillRect/>
          </a:stretch>
        </p:blipFill>
        <p:spPr>
          <a:xfrm>
            <a:off x="2241236" y="1245567"/>
            <a:ext cx="4346620" cy="333983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93683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r>
              <a:rPr lang="en-US" sz="2800" dirty="0" smtClean="0"/>
              <a:t>Selenium IDE</a:t>
            </a:r>
            <a:endParaRPr lang="en-US" sz="2800" dirty="0"/>
          </a:p>
        </p:txBody>
      </p:sp>
      <p:sp>
        <p:nvSpPr>
          <p:cNvPr id="3" name="Content Placeholder 2"/>
          <p:cNvSpPr>
            <a:spLocks noGrp="1"/>
          </p:cNvSpPr>
          <p:nvPr>
            <p:ph idx="1"/>
          </p:nvPr>
        </p:nvSpPr>
        <p:spPr>
          <a:xfrm>
            <a:off x="445311" y="1298643"/>
            <a:ext cx="8229600" cy="4167295"/>
          </a:xfrm>
        </p:spPr>
        <p:txBody>
          <a:bodyPr>
            <a:noAutofit/>
          </a:bodyPr>
          <a:lstStyle/>
          <a:p>
            <a:pPr>
              <a:spcAft>
                <a:spcPts val="600"/>
              </a:spcAft>
            </a:pPr>
            <a:r>
              <a:rPr lang="en-US" sz="1800" dirty="0" smtClean="0"/>
              <a:t>Add a verification point to your test</a:t>
            </a:r>
          </a:p>
          <a:p>
            <a:pPr>
              <a:spcAft>
                <a:spcPts val="600"/>
              </a:spcAft>
            </a:pPr>
            <a:endParaRPr lang="en-US" sz="1800" dirty="0" smtClean="0"/>
          </a:p>
          <a:p>
            <a:pPr lvl="1">
              <a:spcAft>
                <a:spcPts val="600"/>
              </a:spcAft>
            </a:pPr>
            <a:r>
              <a:rPr lang="en-US" sz="1200" dirty="0" smtClean="0"/>
              <a:t>In SLX navigate back to the Account Detail view</a:t>
            </a:r>
          </a:p>
          <a:p>
            <a:pPr lvl="1">
              <a:spcAft>
                <a:spcPts val="600"/>
              </a:spcAft>
            </a:pPr>
            <a:r>
              <a:rPr lang="en-US" sz="1200" dirty="0" smtClean="0"/>
              <a:t>RMB and select “Insert New Command”</a:t>
            </a:r>
          </a:p>
          <a:p>
            <a:pPr lvl="1">
              <a:spcAft>
                <a:spcPts val="600"/>
              </a:spcAft>
            </a:pPr>
            <a:r>
              <a:rPr lang="en-US" sz="1200" dirty="0" smtClean="0"/>
              <a:t>In the Command dropdown select “</a:t>
            </a:r>
            <a:r>
              <a:rPr lang="en-US" sz="1200" dirty="0" err="1" smtClean="0"/>
              <a:t>verifyValue</a:t>
            </a:r>
            <a:r>
              <a:rPr lang="en-US" sz="1200" dirty="0" smtClean="0"/>
              <a:t>”</a:t>
            </a:r>
          </a:p>
          <a:p>
            <a:pPr lvl="1">
              <a:spcAft>
                <a:spcPts val="600"/>
              </a:spcAft>
            </a:pPr>
            <a:r>
              <a:rPr lang="en-US" sz="1200" dirty="0" smtClean="0"/>
              <a:t>Enter “</a:t>
            </a:r>
            <a:r>
              <a:rPr lang="en-US" sz="1200" dirty="0" err="1" smtClean="0"/>
              <a:t>Xpath</a:t>
            </a:r>
            <a:r>
              <a:rPr lang="en-US" sz="1200" dirty="0" smtClean="0"/>
              <a:t>=“ in the Target field</a:t>
            </a:r>
          </a:p>
          <a:p>
            <a:pPr lvl="1">
              <a:spcAft>
                <a:spcPts val="600"/>
              </a:spcAft>
            </a:pPr>
            <a:r>
              <a:rPr lang="en-US" sz="1200" dirty="0" smtClean="0"/>
              <a:t>Copy the XPath from FirePath to the Target field</a:t>
            </a:r>
          </a:p>
          <a:p>
            <a:pPr lvl="1">
              <a:spcAft>
                <a:spcPts val="600"/>
              </a:spcAft>
            </a:pPr>
            <a:r>
              <a:rPr lang="en-US" sz="1200" dirty="0" smtClean="0"/>
              <a:t>Enter “Abbott Ltd” in the Value field</a:t>
            </a:r>
          </a:p>
          <a:p>
            <a:pPr marL="457200" lvl="1" indent="0">
              <a:spcAft>
                <a:spcPts val="600"/>
              </a:spcAft>
              <a:buNone/>
            </a:pPr>
            <a:endParaRPr lang="en-US" sz="1200" dirty="0"/>
          </a:p>
          <a:p>
            <a:pPr marL="0" indent="0">
              <a:spcAft>
                <a:spcPts val="600"/>
              </a:spcAft>
              <a:buNone/>
            </a:pPr>
            <a:endParaRPr lang="en-US" sz="1800" dirty="0" smtClean="0"/>
          </a:p>
        </p:txBody>
      </p:sp>
      <p:pic>
        <p:nvPicPr>
          <p:cNvPr id="4" name="Picture 3"/>
          <p:cNvPicPr/>
          <p:nvPr/>
        </p:nvPicPr>
        <p:blipFill>
          <a:blip r:embed="rId2"/>
          <a:stretch>
            <a:fillRect/>
          </a:stretch>
        </p:blipFill>
        <p:spPr>
          <a:xfrm>
            <a:off x="4782589" y="1298643"/>
            <a:ext cx="3892322" cy="325056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72568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r>
              <a:rPr lang="en-US" sz="2800" dirty="0" smtClean="0"/>
              <a:t>Selenium IDE</a:t>
            </a:r>
            <a:endParaRPr lang="en-US" sz="2800" dirty="0"/>
          </a:p>
        </p:txBody>
      </p:sp>
      <p:sp>
        <p:nvSpPr>
          <p:cNvPr id="3" name="Content Placeholder 2"/>
          <p:cNvSpPr>
            <a:spLocks noGrp="1"/>
          </p:cNvSpPr>
          <p:nvPr>
            <p:ph idx="1"/>
          </p:nvPr>
        </p:nvSpPr>
        <p:spPr>
          <a:xfrm>
            <a:off x="445311" y="1298643"/>
            <a:ext cx="8229600" cy="4167295"/>
          </a:xfrm>
        </p:spPr>
        <p:txBody>
          <a:bodyPr>
            <a:noAutofit/>
          </a:bodyPr>
          <a:lstStyle/>
          <a:p>
            <a:pPr>
              <a:spcAft>
                <a:spcPts val="600"/>
              </a:spcAft>
            </a:pPr>
            <a:r>
              <a:rPr lang="en-US" sz="1800" dirty="0" smtClean="0"/>
              <a:t>Test out your new command</a:t>
            </a:r>
          </a:p>
          <a:p>
            <a:pPr lvl="1">
              <a:spcAft>
                <a:spcPts val="600"/>
              </a:spcAft>
            </a:pPr>
            <a:r>
              <a:rPr lang="en-US" sz="1200" dirty="0" smtClean="0"/>
              <a:t>RMB on the </a:t>
            </a:r>
            <a:r>
              <a:rPr lang="en-US" sz="1200" dirty="0" err="1" smtClean="0"/>
              <a:t>verifyValue</a:t>
            </a:r>
            <a:r>
              <a:rPr lang="en-US" sz="1200" dirty="0" smtClean="0"/>
              <a:t> command and execute</a:t>
            </a:r>
          </a:p>
          <a:p>
            <a:pPr lvl="1">
              <a:spcAft>
                <a:spcPts val="600"/>
              </a:spcAft>
            </a:pPr>
            <a:r>
              <a:rPr lang="en-US" sz="1200" dirty="0" smtClean="0"/>
              <a:t>The command line should turn green for </a:t>
            </a:r>
          </a:p>
          <a:p>
            <a:pPr marL="457200" lvl="1" indent="0">
              <a:spcAft>
                <a:spcPts val="600"/>
              </a:spcAft>
              <a:buNone/>
            </a:pPr>
            <a:r>
              <a:rPr lang="en-US" sz="1200" dirty="0"/>
              <a:t>	</a:t>
            </a:r>
            <a:r>
              <a:rPr lang="en-US" sz="1200" dirty="0" smtClean="0"/>
              <a:t>a successful verification</a:t>
            </a:r>
            <a:endParaRPr lang="en-US" sz="1200" dirty="0"/>
          </a:p>
          <a:p>
            <a:pPr marL="0" indent="0">
              <a:spcAft>
                <a:spcPts val="600"/>
              </a:spcAft>
              <a:buNone/>
            </a:pPr>
            <a:endParaRPr lang="en-US" sz="1800" dirty="0" smtClean="0"/>
          </a:p>
        </p:txBody>
      </p:sp>
      <p:pic>
        <p:nvPicPr>
          <p:cNvPr id="5" name="Picture 4"/>
          <p:cNvPicPr/>
          <p:nvPr/>
        </p:nvPicPr>
        <p:blipFill>
          <a:blip r:embed="rId2"/>
          <a:stretch>
            <a:fillRect/>
          </a:stretch>
        </p:blipFill>
        <p:spPr>
          <a:xfrm>
            <a:off x="4837846" y="1416533"/>
            <a:ext cx="3276156" cy="241906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97689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pPr>
              <a:spcAft>
                <a:spcPts val="600"/>
              </a:spcAft>
            </a:pPr>
            <a:r>
              <a:rPr lang="en-US" sz="2800" dirty="0"/>
              <a:t>Using XPath to search for elements</a:t>
            </a:r>
          </a:p>
        </p:txBody>
      </p:sp>
      <p:sp>
        <p:nvSpPr>
          <p:cNvPr id="3" name="Content Placeholder 2"/>
          <p:cNvSpPr>
            <a:spLocks noGrp="1"/>
          </p:cNvSpPr>
          <p:nvPr>
            <p:ph idx="1"/>
          </p:nvPr>
        </p:nvSpPr>
        <p:spPr>
          <a:xfrm>
            <a:off x="445311" y="1298643"/>
            <a:ext cx="8229600" cy="4167295"/>
          </a:xfrm>
        </p:spPr>
        <p:txBody>
          <a:bodyPr>
            <a:noAutofit/>
          </a:bodyPr>
          <a:lstStyle/>
          <a:p>
            <a:pPr marL="0" indent="0">
              <a:spcAft>
                <a:spcPts val="600"/>
              </a:spcAft>
              <a:buNone/>
            </a:pPr>
            <a:r>
              <a:rPr lang="en-US" sz="1800" dirty="0" smtClean="0"/>
              <a:t>Example: Modify existing test to use XPath to click the Account record</a:t>
            </a:r>
          </a:p>
          <a:p>
            <a:pPr>
              <a:spcAft>
                <a:spcPts val="600"/>
              </a:spcAft>
            </a:pPr>
            <a:r>
              <a:rPr lang="en-US" sz="1400" dirty="0" smtClean="0"/>
              <a:t>Use FirePath to highlight “Abbott Ltd.”</a:t>
            </a:r>
          </a:p>
          <a:p>
            <a:pPr>
              <a:spcAft>
                <a:spcPts val="600"/>
              </a:spcAft>
            </a:pPr>
            <a:r>
              <a:rPr lang="en-US" sz="1400" dirty="0" smtClean="0"/>
              <a:t>Notice the full list of properties highlighted</a:t>
            </a:r>
          </a:p>
          <a:p>
            <a:pPr>
              <a:spcAft>
                <a:spcPts val="600"/>
              </a:spcAft>
            </a:pPr>
            <a:r>
              <a:rPr lang="en-US" sz="1400" dirty="0" smtClean="0"/>
              <a:t>Use the “title” property to identify</a:t>
            </a:r>
          </a:p>
          <a:p>
            <a:pPr>
              <a:spcAft>
                <a:spcPts val="600"/>
              </a:spcAft>
            </a:pPr>
            <a:r>
              <a:rPr lang="en-US" sz="1400" dirty="0" smtClean="0"/>
              <a:t>Find a top-level element for XPath to search under</a:t>
            </a:r>
          </a:p>
          <a:p>
            <a:pPr lvl="1">
              <a:spcAft>
                <a:spcPts val="600"/>
              </a:spcAft>
            </a:pPr>
            <a:r>
              <a:rPr lang="en-US" sz="1200" dirty="0" smtClean="0"/>
              <a:t>In </a:t>
            </a:r>
            <a:r>
              <a:rPr lang="en-US" sz="1200" dirty="0"/>
              <a:t>this case we’ll </a:t>
            </a:r>
            <a:r>
              <a:rPr lang="en-US" sz="1200" dirty="0" smtClean="0"/>
              <a:t>use:  div</a:t>
            </a:r>
            <a:r>
              <a:rPr lang="en-US" sz="1200" dirty="0"/>
              <a:t> class="</a:t>
            </a:r>
            <a:r>
              <a:rPr lang="en-US" sz="1200" dirty="0" err="1"/>
              <a:t>dojoxGridContent</a:t>
            </a:r>
            <a:r>
              <a:rPr lang="en-US" sz="1200" dirty="0"/>
              <a:t>"</a:t>
            </a:r>
            <a:r>
              <a:rPr lang="en-US" sz="1200" dirty="0" smtClean="0"/>
              <a:t> </a:t>
            </a:r>
          </a:p>
          <a:p>
            <a:pPr>
              <a:spcAft>
                <a:spcPts val="600"/>
              </a:spcAft>
            </a:pPr>
            <a:r>
              <a:rPr lang="en-US" sz="1400" dirty="0" smtClean="0"/>
              <a:t>Change the XPath to what’s on the following slide</a:t>
            </a:r>
          </a:p>
        </p:txBody>
      </p:sp>
      <p:pic>
        <p:nvPicPr>
          <p:cNvPr id="6" name="Picture 5"/>
          <p:cNvPicPr/>
          <p:nvPr/>
        </p:nvPicPr>
        <p:blipFill>
          <a:blip r:embed="rId2"/>
          <a:stretch>
            <a:fillRect/>
          </a:stretch>
        </p:blipFill>
        <p:spPr>
          <a:xfrm>
            <a:off x="5187141" y="1717964"/>
            <a:ext cx="3293805" cy="290041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14069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pPr>
              <a:spcAft>
                <a:spcPts val="600"/>
              </a:spcAft>
            </a:pPr>
            <a:r>
              <a:rPr lang="en-US" sz="2800" dirty="0"/>
              <a:t>Using XPath to search for elements</a:t>
            </a:r>
          </a:p>
        </p:txBody>
      </p:sp>
      <p:sp>
        <p:nvSpPr>
          <p:cNvPr id="3" name="Content Placeholder 2"/>
          <p:cNvSpPr>
            <a:spLocks noGrp="1"/>
          </p:cNvSpPr>
          <p:nvPr>
            <p:ph idx="1"/>
          </p:nvPr>
        </p:nvSpPr>
        <p:spPr>
          <a:xfrm>
            <a:off x="445311" y="1298643"/>
            <a:ext cx="8229600" cy="4167295"/>
          </a:xfrm>
        </p:spPr>
        <p:txBody>
          <a:bodyPr>
            <a:noAutofit/>
          </a:bodyPr>
          <a:lstStyle/>
          <a:p>
            <a:r>
              <a:rPr lang="en-US" sz="1600" dirty="0"/>
              <a:t>Change XPath to:  .//*[@class='</a:t>
            </a:r>
            <a:r>
              <a:rPr lang="en-US" sz="1600" dirty="0" err="1"/>
              <a:t>dojoxGridContent</a:t>
            </a:r>
            <a:r>
              <a:rPr lang="en-US" sz="1600" dirty="0"/>
              <a:t>']/descendant::*[@title='Abbott Ltd.']</a:t>
            </a:r>
          </a:p>
        </p:txBody>
      </p:sp>
      <p:pic>
        <p:nvPicPr>
          <p:cNvPr id="5" name="Picture 4"/>
          <p:cNvPicPr/>
          <p:nvPr/>
        </p:nvPicPr>
        <p:blipFill>
          <a:blip r:embed="rId2"/>
          <a:stretch>
            <a:fillRect/>
          </a:stretch>
        </p:blipFill>
        <p:spPr>
          <a:xfrm>
            <a:off x="2460568" y="1717964"/>
            <a:ext cx="3904912" cy="288795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5271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pPr>
              <a:spcAft>
                <a:spcPts val="600"/>
              </a:spcAft>
            </a:pPr>
            <a:r>
              <a:rPr lang="en-US" sz="2800" dirty="0"/>
              <a:t>Using XPath to search for elements</a:t>
            </a:r>
          </a:p>
        </p:txBody>
      </p:sp>
      <p:sp>
        <p:nvSpPr>
          <p:cNvPr id="3" name="Content Placeholder 2"/>
          <p:cNvSpPr>
            <a:spLocks noGrp="1"/>
          </p:cNvSpPr>
          <p:nvPr>
            <p:ph idx="1"/>
          </p:nvPr>
        </p:nvSpPr>
        <p:spPr>
          <a:xfrm>
            <a:off x="445311" y="1298643"/>
            <a:ext cx="8229600" cy="4167295"/>
          </a:xfrm>
        </p:spPr>
        <p:txBody>
          <a:bodyPr>
            <a:noAutofit/>
          </a:bodyPr>
          <a:lstStyle/>
          <a:p>
            <a:r>
              <a:rPr lang="en-US" sz="1600" dirty="0" smtClean="0"/>
              <a:t>Update the command in IDE and execute</a:t>
            </a:r>
          </a:p>
          <a:p>
            <a:r>
              <a:rPr lang="en-US" sz="1600" dirty="0" smtClean="0"/>
              <a:t>Selenium IDE should find the element </a:t>
            </a:r>
          </a:p>
          <a:p>
            <a:pPr marL="0" indent="0">
              <a:buNone/>
            </a:pPr>
            <a:r>
              <a:rPr lang="en-US" sz="1600" dirty="0"/>
              <a:t>	</a:t>
            </a:r>
            <a:r>
              <a:rPr lang="en-US" sz="1600" dirty="0" smtClean="0"/>
              <a:t>and click it</a:t>
            </a:r>
            <a:endParaRPr lang="en-US" sz="1600" dirty="0"/>
          </a:p>
        </p:txBody>
      </p:sp>
      <p:pic>
        <p:nvPicPr>
          <p:cNvPr id="6" name="Picture 5"/>
          <p:cNvPicPr/>
          <p:nvPr/>
        </p:nvPicPr>
        <p:blipFill>
          <a:blip r:embed="rId2"/>
          <a:stretch>
            <a:fillRect/>
          </a:stretch>
        </p:blipFill>
        <p:spPr>
          <a:xfrm>
            <a:off x="5054137" y="1557251"/>
            <a:ext cx="3452279" cy="28137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02213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r>
              <a:rPr lang="en-US" sz="2800" dirty="0"/>
              <a:t>Using XPath </a:t>
            </a:r>
            <a:r>
              <a:rPr lang="en-US" sz="2800" dirty="0" smtClean="0"/>
              <a:t>with </a:t>
            </a:r>
            <a:r>
              <a:rPr lang="en-US" sz="2800" dirty="0"/>
              <a:t>Dynamic IDs</a:t>
            </a:r>
          </a:p>
        </p:txBody>
      </p:sp>
      <p:sp>
        <p:nvSpPr>
          <p:cNvPr id="3" name="Content Placeholder 2"/>
          <p:cNvSpPr>
            <a:spLocks noGrp="1"/>
          </p:cNvSpPr>
          <p:nvPr>
            <p:ph idx="1"/>
          </p:nvPr>
        </p:nvSpPr>
        <p:spPr>
          <a:xfrm>
            <a:off x="445311" y="1298643"/>
            <a:ext cx="8229600" cy="4167295"/>
          </a:xfrm>
        </p:spPr>
        <p:txBody>
          <a:bodyPr>
            <a:noAutofit/>
          </a:bodyPr>
          <a:lstStyle/>
          <a:p>
            <a:r>
              <a:rPr lang="en-US" sz="1400" dirty="0" smtClean="0"/>
              <a:t>Some elements in SLX will have a dynamic ID</a:t>
            </a:r>
          </a:p>
          <a:p>
            <a:endParaRPr lang="en-US" sz="1400" dirty="0" smtClean="0"/>
          </a:p>
          <a:p>
            <a:r>
              <a:rPr lang="en-US" sz="1400" dirty="0" smtClean="0"/>
              <a:t>Use FirePath to select a field on a grid</a:t>
            </a:r>
          </a:p>
          <a:p>
            <a:endParaRPr lang="en-US" sz="1400" dirty="0" smtClean="0"/>
          </a:p>
          <a:p>
            <a:r>
              <a:rPr lang="en-US" sz="1400" dirty="0" smtClean="0"/>
              <a:t>Notice the “_1” appended on the id</a:t>
            </a:r>
          </a:p>
          <a:p>
            <a:pPr lvl="1"/>
            <a:r>
              <a:rPr lang="en-US" sz="1200" dirty="0"/>
              <a:t>That usually means the id will </a:t>
            </a:r>
            <a:r>
              <a:rPr lang="en-US" sz="1200" dirty="0" smtClean="0"/>
              <a:t>increment every </a:t>
            </a:r>
            <a:r>
              <a:rPr lang="en-US" sz="1200" dirty="0"/>
              <a:t>time it’s navigated </a:t>
            </a:r>
            <a:r>
              <a:rPr lang="en-US" sz="1200" dirty="0" smtClean="0"/>
              <a:t>to</a:t>
            </a:r>
          </a:p>
          <a:p>
            <a:pPr lvl="1"/>
            <a:r>
              <a:rPr lang="en-US" sz="1200" dirty="0" smtClean="0"/>
              <a:t>This can cause playback to be error prone</a:t>
            </a:r>
          </a:p>
          <a:p>
            <a:pPr lvl="1"/>
            <a:endParaRPr lang="en-US" sz="1200" dirty="0" smtClean="0"/>
          </a:p>
          <a:p>
            <a:r>
              <a:rPr lang="en-US" sz="1400" dirty="0" smtClean="0"/>
              <a:t>Change the XPath to something like below</a:t>
            </a:r>
          </a:p>
          <a:p>
            <a:endParaRPr lang="en-US" sz="1400" dirty="0" smtClean="0"/>
          </a:p>
          <a:p>
            <a:pPr marL="0" indent="0">
              <a:buNone/>
            </a:pPr>
            <a:r>
              <a:rPr lang="en-US" sz="900" dirty="0" smtClean="0"/>
              <a:t>	</a:t>
            </a:r>
            <a:r>
              <a:rPr lang="en-US" sz="800" dirty="0" smtClean="0"/>
              <a:t>.//*[@</a:t>
            </a:r>
            <a:r>
              <a:rPr lang="en-US" sz="800" dirty="0"/>
              <a:t>class='</a:t>
            </a:r>
            <a:r>
              <a:rPr lang="en-US" sz="800" dirty="0" err="1"/>
              <a:t>dojoxGridContent</a:t>
            </a:r>
            <a:r>
              <a:rPr lang="en-US" sz="800" dirty="0"/>
              <a:t>']/descendant::*[text() = '(312) 555-7854']</a:t>
            </a:r>
          </a:p>
          <a:p>
            <a:pPr marL="0" indent="0">
              <a:buNone/>
            </a:pPr>
            <a:endParaRPr lang="en-US" sz="1600" dirty="0" smtClean="0"/>
          </a:p>
          <a:p>
            <a:endParaRPr lang="en-US" sz="1600" dirty="0" smtClean="0"/>
          </a:p>
          <a:p>
            <a:pPr marL="457200" lvl="1" indent="0">
              <a:buNone/>
            </a:pPr>
            <a:endParaRPr lang="en-US" sz="1400" dirty="0"/>
          </a:p>
        </p:txBody>
      </p:sp>
      <p:pic>
        <p:nvPicPr>
          <p:cNvPr id="5" name="Picture 4"/>
          <p:cNvPicPr/>
          <p:nvPr/>
        </p:nvPicPr>
        <p:blipFill>
          <a:blip r:embed="rId2"/>
          <a:stretch>
            <a:fillRect/>
          </a:stretch>
        </p:blipFill>
        <p:spPr>
          <a:xfrm>
            <a:off x="4849090" y="1468582"/>
            <a:ext cx="3749601" cy="314775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33854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r>
              <a:rPr lang="en-US" sz="2800" dirty="0" smtClean="0"/>
              <a:t>Saving, Editing, and Exporting IDE Tests</a:t>
            </a:r>
            <a:endParaRPr lang="en-US" sz="2800" dirty="0"/>
          </a:p>
        </p:txBody>
      </p:sp>
      <p:sp>
        <p:nvSpPr>
          <p:cNvPr id="3" name="Content Placeholder 2"/>
          <p:cNvSpPr>
            <a:spLocks noGrp="1"/>
          </p:cNvSpPr>
          <p:nvPr>
            <p:ph idx="1"/>
          </p:nvPr>
        </p:nvSpPr>
        <p:spPr>
          <a:xfrm>
            <a:off x="445311" y="1298643"/>
            <a:ext cx="8229600" cy="4167295"/>
          </a:xfrm>
        </p:spPr>
        <p:txBody>
          <a:bodyPr>
            <a:noAutofit/>
          </a:bodyPr>
          <a:lstStyle/>
          <a:p>
            <a:r>
              <a:rPr lang="en-US" sz="1600" dirty="0" smtClean="0"/>
              <a:t>Saving and editing your tests</a:t>
            </a:r>
          </a:p>
          <a:p>
            <a:pPr lvl="1"/>
            <a:r>
              <a:rPr lang="en-US" sz="1400" dirty="0" smtClean="0"/>
              <a:t>Selenium IDE tests are saved as HTML files</a:t>
            </a:r>
          </a:p>
          <a:p>
            <a:pPr lvl="1"/>
            <a:r>
              <a:rPr lang="en-US" sz="1400" dirty="0" smtClean="0"/>
              <a:t>These files can be opened in a text editor and edited.  This makes bulk updates easier</a:t>
            </a:r>
          </a:p>
          <a:p>
            <a:endParaRPr lang="en-US" sz="1600" dirty="0"/>
          </a:p>
          <a:p>
            <a:r>
              <a:rPr lang="en-US" sz="1600" dirty="0" smtClean="0"/>
              <a:t>Exporting Selenium IDE Tests</a:t>
            </a:r>
          </a:p>
          <a:p>
            <a:pPr lvl="1"/>
            <a:r>
              <a:rPr lang="en-US" sz="1400" dirty="0" smtClean="0"/>
              <a:t>In the Selenium IDE select File -&gt; Export Test Case As…</a:t>
            </a:r>
          </a:p>
          <a:p>
            <a:pPr lvl="1"/>
            <a:r>
              <a:rPr lang="en-US" sz="1400" dirty="0" smtClean="0"/>
              <a:t>You can then choose a number of different output choices</a:t>
            </a:r>
          </a:p>
          <a:p>
            <a:pPr lvl="1"/>
            <a:r>
              <a:rPr lang="en-US" sz="1400" dirty="0" smtClean="0"/>
              <a:t>This can be helpful if you want to import your tests into Selenium WebDriver</a:t>
            </a:r>
          </a:p>
          <a:p>
            <a:pPr lvl="1"/>
            <a:endParaRPr lang="en-US" sz="1400" dirty="0"/>
          </a:p>
          <a:p>
            <a:pPr marL="457200" lvl="1" indent="0">
              <a:buNone/>
            </a:pPr>
            <a:r>
              <a:rPr lang="en-US" sz="1400" dirty="0" smtClean="0"/>
              <a:t>	</a:t>
            </a:r>
          </a:p>
          <a:p>
            <a:pPr lvl="1"/>
            <a:endParaRPr lang="en-US" sz="1400" dirty="0"/>
          </a:p>
          <a:p>
            <a:endParaRPr lang="en-US" sz="1600" dirty="0" smtClean="0"/>
          </a:p>
          <a:p>
            <a:pPr marL="457200" lvl="1" indent="0">
              <a:buNone/>
            </a:pPr>
            <a:endParaRPr lang="en-US" sz="1400" dirty="0"/>
          </a:p>
        </p:txBody>
      </p:sp>
    </p:spTree>
    <p:extLst>
      <p:ext uri="{BB962C8B-B14F-4D97-AF65-F5344CB8AC3E}">
        <p14:creationId xmlns:p14="http://schemas.microsoft.com/office/powerpoint/2010/main" val="559097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r>
              <a:rPr lang="en-US" sz="2800" dirty="0" smtClean="0"/>
              <a:t>Selenium WebDriver</a:t>
            </a:r>
            <a:endParaRPr lang="en-US" sz="2800" dirty="0"/>
          </a:p>
        </p:txBody>
      </p:sp>
      <p:sp>
        <p:nvSpPr>
          <p:cNvPr id="3" name="Content Placeholder 2"/>
          <p:cNvSpPr>
            <a:spLocks noGrp="1"/>
          </p:cNvSpPr>
          <p:nvPr>
            <p:ph idx="1"/>
          </p:nvPr>
        </p:nvSpPr>
        <p:spPr>
          <a:xfrm>
            <a:off x="445311" y="1298643"/>
            <a:ext cx="8229600" cy="4167295"/>
          </a:xfrm>
        </p:spPr>
        <p:txBody>
          <a:bodyPr>
            <a:noAutofit/>
          </a:bodyPr>
          <a:lstStyle/>
          <a:p>
            <a:r>
              <a:rPr lang="en-US" sz="1600" dirty="0" smtClean="0"/>
              <a:t>See the WebDriver project documentation in the </a:t>
            </a:r>
            <a:r>
              <a:rPr lang="en-US" sz="1600" dirty="0" err="1" smtClean="0"/>
              <a:t>GitHub</a:t>
            </a:r>
            <a:r>
              <a:rPr lang="en-US" sz="1600" dirty="0" smtClean="0"/>
              <a:t> repository for instructions on how to setup and use the WebDriver documentation</a:t>
            </a:r>
            <a:endParaRPr lang="en-US" sz="1600" dirty="0"/>
          </a:p>
          <a:p>
            <a:pPr marL="457200" lvl="1" indent="0">
              <a:buNone/>
            </a:pPr>
            <a:r>
              <a:rPr lang="en-US" sz="1400" dirty="0" smtClean="0"/>
              <a:t>	</a:t>
            </a:r>
          </a:p>
          <a:p>
            <a:pPr lvl="1"/>
            <a:endParaRPr lang="en-US" sz="1400" dirty="0"/>
          </a:p>
          <a:p>
            <a:endParaRPr lang="en-US" sz="1600" dirty="0" smtClean="0"/>
          </a:p>
          <a:p>
            <a:pPr marL="457200" lvl="1" indent="0">
              <a:buNone/>
            </a:pPr>
            <a:endParaRPr lang="en-US" sz="1400" dirty="0"/>
          </a:p>
        </p:txBody>
      </p:sp>
    </p:spTree>
    <p:extLst>
      <p:ext uri="{BB962C8B-B14F-4D97-AF65-F5344CB8AC3E}">
        <p14:creationId xmlns:p14="http://schemas.microsoft.com/office/powerpoint/2010/main" val="529865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70712" y="559256"/>
            <a:ext cx="8229600" cy="857250"/>
          </a:xfrm>
        </p:spPr>
        <p:txBody>
          <a:bodyPr>
            <a:normAutofit/>
          </a:bodyPr>
          <a:lstStyle/>
          <a:p>
            <a:r>
              <a:rPr lang="en-US" sz="2800" dirty="0" smtClean="0"/>
              <a:t>Questions?</a:t>
            </a:r>
            <a:endParaRPr lang="en-US" sz="2800" dirty="0"/>
          </a:p>
        </p:txBody>
      </p:sp>
      <p:sp>
        <p:nvSpPr>
          <p:cNvPr id="8" name="Content Placeholder 7"/>
          <p:cNvSpPr>
            <a:spLocks noGrp="1"/>
          </p:cNvSpPr>
          <p:nvPr>
            <p:ph idx="1"/>
          </p:nvPr>
        </p:nvSpPr>
        <p:spPr>
          <a:xfrm>
            <a:off x="470712" y="1416506"/>
            <a:ext cx="8229600" cy="3231694"/>
          </a:xfrm>
        </p:spPr>
        <p:txBody>
          <a:bodyPr>
            <a:normAutofit/>
          </a:bodyPr>
          <a:lstStyle/>
          <a:p>
            <a:pPr marL="0" indent="0">
              <a:buNone/>
            </a:pPr>
            <a:r>
              <a:rPr lang="en-US" dirty="0" smtClean="0"/>
              <a:t>Any questions on Selenium IDE?</a:t>
            </a:r>
            <a:endParaRPr lang="en-US" dirty="0"/>
          </a:p>
        </p:txBody>
      </p:sp>
    </p:spTree>
    <p:extLst>
      <p:ext uri="{BB962C8B-B14F-4D97-AF65-F5344CB8AC3E}">
        <p14:creationId xmlns:p14="http://schemas.microsoft.com/office/powerpoint/2010/main" val="1964210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 y="2105999"/>
            <a:ext cx="9143999" cy="949845"/>
          </a:xfrm>
          <a:prstGeom prst="rect">
            <a:avLst/>
          </a:prstGeom>
        </p:spPr>
        <p:txBody>
          <a:bodyPr/>
          <a:lstStyle>
            <a:lvl1pPr marL="0" marR="0" indent="0" algn="ctr" defTabSz="457200" rtl="0" eaLnBrk="1" fontAlgn="auto" latinLnBrk="0" hangingPunct="1">
              <a:lnSpc>
                <a:spcPct val="100000"/>
              </a:lnSpc>
              <a:spcBef>
                <a:spcPct val="0"/>
              </a:spcBef>
              <a:spcAft>
                <a:spcPts val="0"/>
              </a:spcAft>
              <a:buClrTx/>
              <a:buSzTx/>
              <a:buFontTx/>
              <a:buNone/>
              <a:tabLst/>
              <a:defRPr sz="1800" b="1" kern="1200">
                <a:solidFill>
                  <a:schemeClr val="bg1"/>
                </a:solidFill>
                <a:latin typeface="Helvetica"/>
                <a:ea typeface="+mj-ea"/>
                <a:cs typeface="Helvetica"/>
              </a:defRPr>
            </a:lvl1pPr>
          </a:lstStyle>
          <a:p>
            <a:r>
              <a:rPr lang="en-US" sz="2800" dirty="0">
                <a:solidFill>
                  <a:schemeClr val="tx1"/>
                </a:solidFill>
                <a:latin typeface="HelveticaNeueLT Std Thin" panose="020B0403020202020204" pitchFamily="34" charset="0"/>
              </a:rPr>
              <a:t>Get More Done Through UI Automation</a:t>
            </a:r>
          </a:p>
          <a:p>
            <a:endParaRPr lang="en-US" dirty="0" smtClean="0">
              <a:solidFill>
                <a:schemeClr val="tx1"/>
              </a:solidFill>
              <a:latin typeface="HelveticaNeueLT Std Thin" panose="020B0403020202020204" pitchFamily="34" charset="0"/>
            </a:endParaRPr>
          </a:p>
          <a:p>
            <a:r>
              <a:rPr lang="en-US" dirty="0" smtClean="0">
                <a:solidFill>
                  <a:schemeClr val="tx1"/>
                </a:solidFill>
                <a:latin typeface="HelveticaNeueLT Std Thin" panose="020B0403020202020204" pitchFamily="34" charset="0"/>
              </a:rPr>
              <a:t>Presented by Matt Buechel – Automation Team Manager</a:t>
            </a:r>
            <a:endParaRPr lang="en-US" sz="2400" dirty="0">
              <a:solidFill>
                <a:schemeClr val="tx1"/>
              </a:solidFill>
              <a:latin typeface="HelveticaNeueLT Std Thin" panose="020B0403020202020204" pitchFamily="34" charset="0"/>
            </a:endParaRPr>
          </a:p>
        </p:txBody>
      </p:sp>
    </p:spTree>
    <p:extLst>
      <p:ext uri="{BB962C8B-B14F-4D97-AF65-F5344CB8AC3E}">
        <p14:creationId xmlns:p14="http://schemas.microsoft.com/office/powerpoint/2010/main" val="2494775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r>
              <a:rPr lang="en-US" sz="2800" dirty="0" smtClean="0"/>
              <a:t>Performance &amp; Load Testing with JMeter</a:t>
            </a:r>
            <a:endParaRPr lang="en-US" sz="2800" dirty="0"/>
          </a:p>
        </p:txBody>
      </p:sp>
      <p:sp>
        <p:nvSpPr>
          <p:cNvPr id="3" name="Content Placeholder 2"/>
          <p:cNvSpPr>
            <a:spLocks noGrp="1"/>
          </p:cNvSpPr>
          <p:nvPr>
            <p:ph idx="1"/>
          </p:nvPr>
        </p:nvSpPr>
        <p:spPr>
          <a:xfrm>
            <a:off x="445311" y="1298643"/>
            <a:ext cx="8048306" cy="3389267"/>
          </a:xfrm>
        </p:spPr>
        <p:txBody>
          <a:bodyPr>
            <a:noAutofit/>
          </a:bodyPr>
          <a:lstStyle/>
          <a:p>
            <a:r>
              <a:rPr lang="en-US" sz="1600" dirty="0" smtClean="0"/>
              <a:t>What is JMeter?</a:t>
            </a:r>
          </a:p>
          <a:p>
            <a:pPr lvl="1"/>
            <a:r>
              <a:rPr lang="en-US" sz="1400" dirty="0" smtClean="0"/>
              <a:t>JMeter is an open-source Java desktop application designed to load test functional behavior and measure performance</a:t>
            </a:r>
          </a:p>
          <a:p>
            <a:endParaRPr lang="en-US" sz="1600" dirty="0"/>
          </a:p>
          <a:p>
            <a:r>
              <a:rPr lang="en-US" sz="1600" dirty="0" smtClean="0"/>
              <a:t>What does JMeter do?</a:t>
            </a:r>
          </a:p>
          <a:p>
            <a:pPr lvl="1"/>
            <a:r>
              <a:rPr lang="en-US" sz="1100" dirty="0" smtClean="0"/>
              <a:t>Has the ability to load and performance test many different server/protocol types:</a:t>
            </a:r>
          </a:p>
          <a:p>
            <a:pPr lvl="1"/>
            <a:r>
              <a:rPr lang="en-US" sz="1100" dirty="0"/>
              <a:t>Web - HTTP, HTTPS</a:t>
            </a:r>
          </a:p>
          <a:p>
            <a:pPr lvl="1"/>
            <a:r>
              <a:rPr lang="en-US" sz="1100" dirty="0"/>
              <a:t>SOAP</a:t>
            </a:r>
          </a:p>
          <a:p>
            <a:pPr lvl="1"/>
            <a:r>
              <a:rPr lang="en-US" sz="1100" dirty="0"/>
              <a:t>FTP</a:t>
            </a:r>
          </a:p>
          <a:p>
            <a:pPr lvl="1"/>
            <a:r>
              <a:rPr lang="en-US" sz="1100" dirty="0"/>
              <a:t>Database via JDBC</a:t>
            </a:r>
          </a:p>
          <a:p>
            <a:pPr lvl="1"/>
            <a:r>
              <a:rPr lang="en-US" sz="1100" dirty="0"/>
              <a:t>LDAP</a:t>
            </a:r>
          </a:p>
          <a:p>
            <a:pPr lvl="1"/>
            <a:r>
              <a:rPr lang="en-US" sz="1100" dirty="0"/>
              <a:t>Message-oriented middleware (MOM) via JMS</a:t>
            </a:r>
          </a:p>
          <a:p>
            <a:pPr lvl="1"/>
            <a:r>
              <a:rPr lang="en-US" sz="1100" dirty="0"/>
              <a:t>Mail - SMTP(S), POP3(S) and IMAP(S)</a:t>
            </a:r>
          </a:p>
          <a:p>
            <a:pPr lvl="1"/>
            <a:r>
              <a:rPr lang="en-US" sz="1100" dirty="0"/>
              <a:t>Native commands or shell scripts</a:t>
            </a:r>
          </a:p>
          <a:p>
            <a:pPr lvl="1"/>
            <a:r>
              <a:rPr lang="en-US" sz="1100" dirty="0"/>
              <a:t>TCP</a:t>
            </a:r>
          </a:p>
          <a:p>
            <a:pPr lvl="1"/>
            <a:endParaRPr lang="en-US" sz="1400" dirty="0"/>
          </a:p>
          <a:p>
            <a:pPr marL="457200" lvl="1" indent="0">
              <a:buNone/>
            </a:pPr>
            <a:endParaRPr lang="en-US" sz="1400" dirty="0" smtClean="0"/>
          </a:p>
          <a:p>
            <a:pPr lvl="1"/>
            <a:endParaRPr lang="en-US" sz="1400" dirty="0"/>
          </a:p>
          <a:p>
            <a:endParaRPr lang="en-US" sz="1600" dirty="0" smtClean="0"/>
          </a:p>
          <a:p>
            <a:pPr marL="457200" lvl="1" indent="0">
              <a:buNone/>
            </a:pPr>
            <a:endParaRPr lang="en-US" sz="1400" dirty="0"/>
          </a:p>
        </p:txBody>
      </p:sp>
    </p:spTree>
    <p:extLst>
      <p:ext uri="{BB962C8B-B14F-4D97-AF65-F5344CB8AC3E}">
        <p14:creationId xmlns:p14="http://schemas.microsoft.com/office/powerpoint/2010/main" val="705256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r>
              <a:rPr lang="en-US" sz="2800" dirty="0" smtClean="0"/>
              <a:t>Performance &amp; Load Testing with JMeter</a:t>
            </a:r>
            <a:endParaRPr lang="en-US" sz="2800" dirty="0"/>
          </a:p>
        </p:txBody>
      </p:sp>
      <p:sp>
        <p:nvSpPr>
          <p:cNvPr id="3" name="Content Placeholder 2"/>
          <p:cNvSpPr>
            <a:spLocks noGrp="1"/>
          </p:cNvSpPr>
          <p:nvPr>
            <p:ph idx="1"/>
          </p:nvPr>
        </p:nvSpPr>
        <p:spPr>
          <a:xfrm>
            <a:off x="445311" y="1298643"/>
            <a:ext cx="8048306" cy="3389267"/>
          </a:xfrm>
        </p:spPr>
        <p:txBody>
          <a:bodyPr>
            <a:noAutofit/>
          </a:bodyPr>
          <a:lstStyle/>
          <a:p>
            <a:r>
              <a:rPr lang="en-US" sz="1600" dirty="0" smtClean="0"/>
              <a:t>Where to get JMeter?</a:t>
            </a:r>
          </a:p>
          <a:p>
            <a:pPr lvl="1"/>
            <a:r>
              <a:rPr lang="en-US" sz="900" dirty="0" smtClean="0"/>
              <a:t>Can be downloaded from here: </a:t>
            </a:r>
            <a:r>
              <a:rPr lang="en-US" sz="900" dirty="0">
                <a:hlinkClick r:id="rId2"/>
              </a:rPr>
              <a:t>http://</a:t>
            </a:r>
            <a:r>
              <a:rPr lang="en-US" sz="900" dirty="0" smtClean="0">
                <a:hlinkClick r:id="rId2"/>
              </a:rPr>
              <a:t>jmeter.apache.org/download_jmeter.cgi</a:t>
            </a:r>
            <a:r>
              <a:rPr lang="en-US" sz="900" dirty="0" smtClean="0"/>
              <a:t> </a:t>
            </a:r>
          </a:p>
          <a:p>
            <a:pPr lvl="1"/>
            <a:r>
              <a:rPr lang="en-US" sz="900" dirty="0" smtClean="0"/>
              <a:t>You’ll also need the Java JDK here: </a:t>
            </a:r>
            <a:r>
              <a:rPr lang="en-US" sz="900" dirty="0">
                <a:hlinkClick r:id="rId3"/>
              </a:rPr>
              <a:t>http://www.oracle.com/technetwork/java/javase/downloads/index.html</a:t>
            </a:r>
            <a:endParaRPr lang="en-US" sz="900" dirty="0" smtClean="0"/>
          </a:p>
          <a:p>
            <a:pPr lvl="1"/>
            <a:endParaRPr lang="en-US" sz="900" dirty="0"/>
          </a:p>
          <a:p>
            <a:r>
              <a:rPr lang="en-US" sz="1600" dirty="0" smtClean="0"/>
              <a:t>JMeter Setup</a:t>
            </a:r>
          </a:p>
          <a:p>
            <a:pPr lvl="1"/>
            <a:r>
              <a:rPr lang="en-US" sz="1400" dirty="0" smtClean="0"/>
              <a:t>Download and extract to the local disk</a:t>
            </a:r>
          </a:p>
          <a:p>
            <a:pPr lvl="1"/>
            <a:r>
              <a:rPr lang="en-US" sz="1400" dirty="0" smtClean="0"/>
              <a:t>Once extracted, copy the extracted folder somewhere easy to locate.  I usually just do the root of C:\</a:t>
            </a:r>
          </a:p>
          <a:p>
            <a:pPr lvl="1"/>
            <a:r>
              <a:rPr lang="en-US" sz="1400" dirty="0" smtClean="0"/>
              <a:t>In the JMeter folder, find the JMeter.bat file and open it in a text editor</a:t>
            </a:r>
          </a:p>
          <a:p>
            <a:pPr lvl="1"/>
            <a:r>
              <a:rPr lang="en-US" sz="1400" dirty="0" smtClean="0"/>
              <a:t>Update the HEAP setting to the amount of memory you want to allow JMeter to use.  The more the better.</a:t>
            </a:r>
          </a:p>
          <a:p>
            <a:pPr lvl="2"/>
            <a:r>
              <a:rPr lang="en-US" sz="1200" dirty="0"/>
              <a:t>set HEAP=-Xms</a:t>
            </a:r>
            <a:r>
              <a:rPr lang="en-US" sz="1200" dirty="0">
                <a:solidFill>
                  <a:schemeClr val="accent2"/>
                </a:solidFill>
              </a:rPr>
              <a:t>1024</a:t>
            </a:r>
            <a:r>
              <a:rPr lang="en-US" sz="1200" dirty="0"/>
              <a:t>m -</a:t>
            </a:r>
            <a:r>
              <a:rPr lang="en-US" sz="1200" dirty="0" smtClean="0"/>
              <a:t>Xmx</a:t>
            </a:r>
            <a:r>
              <a:rPr lang="en-US" sz="1200" dirty="0" smtClean="0">
                <a:solidFill>
                  <a:schemeClr val="accent2"/>
                </a:solidFill>
              </a:rPr>
              <a:t>1024</a:t>
            </a:r>
            <a:r>
              <a:rPr lang="en-US" sz="1200" dirty="0" smtClean="0"/>
              <a:t>m</a:t>
            </a:r>
          </a:p>
          <a:p>
            <a:pPr lvl="1"/>
            <a:r>
              <a:rPr lang="en-US" sz="1400" dirty="0" smtClean="0"/>
              <a:t>Double click the JMeter.bat to launch JMeter</a:t>
            </a:r>
          </a:p>
          <a:p>
            <a:pPr lvl="1"/>
            <a:endParaRPr lang="en-US" sz="1400" dirty="0"/>
          </a:p>
          <a:p>
            <a:pPr marL="457200" lvl="1" indent="0">
              <a:buNone/>
            </a:pPr>
            <a:endParaRPr lang="en-US" sz="1400" dirty="0" smtClean="0"/>
          </a:p>
          <a:p>
            <a:pPr lvl="1"/>
            <a:endParaRPr lang="en-US" sz="1400" dirty="0"/>
          </a:p>
          <a:p>
            <a:endParaRPr lang="en-US" sz="1600" dirty="0" smtClean="0"/>
          </a:p>
          <a:p>
            <a:pPr marL="457200" lvl="1" indent="0">
              <a:buNone/>
            </a:pPr>
            <a:endParaRPr lang="en-US" sz="1400" dirty="0"/>
          </a:p>
        </p:txBody>
      </p:sp>
    </p:spTree>
    <p:extLst>
      <p:ext uri="{BB962C8B-B14F-4D97-AF65-F5344CB8AC3E}">
        <p14:creationId xmlns:p14="http://schemas.microsoft.com/office/powerpoint/2010/main" val="3290937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r>
              <a:rPr lang="en-US" sz="2800" dirty="0" smtClean="0"/>
              <a:t>Performance &amp; Load Testing with JMeter</a:t>
            </a:r>
            <a:endParaRPr lang="en-US" sz="2800" dirty="0"/>
          </a:p>
        </p:txBody>
      </p:sp>
      <p:sp>
        <p:nvSpPr>
          <p:cNvPr id="3" name="Content Placeholder 2"/>
          <p:cNvSpPr>
            <a:spLocks noGrp="1"/>
          </p:cNvSpPr>
          <p:nvPr>
            <p:ph idx="1"/>
          </p:nvPr>
        </p:nvSpPr>
        <p:spPr>
          <a:xfrm>
            <a:off x="445311" y="1298643"/>
            <a:ext cx="8048306" cy="3389267"/>
          </a:xfrm>
        </p:spPr>
        <p:txBody>
          <a:bodyPr>
            <a:noAutofit/>
          </a:bodyPr>
          <a:lstStyle/>
          <a:p>
            <a:r>
              <a:rPr lang="en-US" sz="1600" dirty="0" smtClean="0"/>
              <a:t>Setting up your Test Plan</a:t>
            </a:r>
          </a:p>
          <a:p>
            <a:pPr lvl="1"/>
            <a:r>
              <a:rPr lang="en-US" sz="1200" dirty="0" smtClean="0"/>
              <a:t>RMB on “Test Plan” and add a Thread Group</a:t>
            </a:r>
          </a:p>
          <a:p>
            <a:pPr lvl="2"/>
            <a:r>
              <a:rPr lang="en-US" sz="1000" dirty="0" smtClean="0"/>
              <a:t>RMB -&gt; Add -&gt; Threads (Users) - &gt; Thread Group</a:t>
            </a:r>
          </a:p>
          <a:p>
            <a:pPr lvl="1"/>
            <a:r>
              <a:rPr lang="en-US" sz="1200" dirty="0" smtClean="0"/>
              <a:t>RMB on the Thread Group created above and add the following items</a:t>
            </a:r>
          </a:p>
          <a:p>
            <a:pPr lvl="2"/>
            <a:r>
              <a:rPr lang="en-US" sz="1000" dirty="0" err="1" smtClean="0"/>
              <a:t>Config</a:t>
            </a:r>
            <a:r>
              <a:rPr lang="en-US" sz="1000" dirty="0" smtClean="0"/>
              <a:t> Element -&gt; HTTP Cookie Manager</a:t>
            </a:r>
          </a:p>
          <a:p>
            <a:pPr lvl="2"/>
            <a:r>
              <a:rPr lang="en-US" sz="1000" dirty="0" err="1"/>
              <a:t>Config</a:t>
            </a:r>
            <a:r>
              <a:rPr lang="en-US" sz="1000" dirty="0"/>
              <a:t> Element -&gt; HTTP </a:t>
            </a:r>
            <a:r>
              <a:rPr lang="en-US" sz="1000" dirty="0" smtClean="0"/>
              <a:t>Request Defaults</a:t>
            </a:r>
          </a:p>
          <a:p>
            <a:pPr lvl="2"/>
            <a:r>
              <a:rPr lang="en-US" sz="1000" dirty="0" err="1"/>
              <a:t>Config</a:t>
            </a:r>
            <a:r>
              <a:rPr lang="en-US" sz="1000" dirty="0"/>
              <a:t> Element -&gt; HTTP </a:t>
            </a:r>
            <a:r>
              <a:rPr lang="en-US" sz="1000" dirty="0" smtClean="0"/>
              <a:t>Header Manager</a:t>
            </a:r>
          </a:p>
          <a:p>
            <a:pPr lvl="2"/>
            <a:r>
              <a:rPr lang="en-US" sz="1000" dirty="0" err="1"/>
              <a:t>Config</a:t>
            </a:r>
            <a:r>
              <a:rPr lang="en-US" sz="1000" dirty="0"/>
              <a:t> Element -&gt; </a:t>
            </a:r>
            <a:r>
              <a:rPr lang="en-US" sz="1000" dirty="0" smtClean="0"/>
              <a:t>CSV Data Set </a:t>
            </a:r>
            <a:r>
              <a:rPr lang="en-US" sz="1000" dirty="0" err="1" smtClean="0"/>
              <a:t>Config</a:t>
            </a:r>
            <a:endParaRPr lang="en-US" sz="1000" dirty="0" smtClean="0"/>
          </a:p>
          <a:p>
            <a:pPr lvl="2"/>
            <a:r>
              <a:rPr lang="en-US" sz="1000" dirty="0" smtClean="0"/>
              <a:t>Listener -&gt; View Results Tree</a:t>
            </a:r>
          </a:p>
          <a:p>
            <a:pPr lvl="2"/>
            <a:r>
              <a:rPr lang="en-US" sz="1000" dirty="0"/>
              <a:t>Listener -&gt; </a:t>
            </a:r>
            <a:r>
              <a:rPr lang="en-US" sz="1000" dirty="0" smtClean="0"/>
              <a:t>Aggregate Report</a:t>
            </a:r>
            <a:endParaRPr lang="en-US" sz="1000" dirty="0"/>
          </a:p>
          <a:p>
            <a:pPr lvl="2"/>
            <a:r>
              <a:rPr lang="en-US" sz="1000" dirty="0" smtClean="0"/>
              <a:t>Logic Controller -&gt; Recording Controller</a:t>
            </a:r>
            <a:endParaRPr lang="en-US" sz="1000" dirty="0"/>
          </a:p>
          <a:p>
            <a:pPr lvl="1"/>
            <a:r>
              <a:rPr lang="en-US" sz="1200" dirty="0" smtClean="0"/>
              <a:t>RMB on </a:t>
            </a:r>
            <a:r>
              <a:rPr lang="en-US" sz="1200" dirty="0" err="1" smtClean="0"/>
              <a:t>WorkBench</a:t>
            </a:r>
            <a:r>
              <a:rPr lang="en-US" sz="1200" dirty="0" smtClean="0"/>
              <a:t> and add the following</a:t>
            </a:r>
          </a:p>
          <a:p>
            <a:pPr lvl="2"/>
            <a:r>
              <a:rPr lang="en-US" sz="1000" dirty="0" smtClean="0"/>
              <a:t>Non-Test Elements -&gt; HTTP Proxy Server</a:t>
            </a:r>
          </a:p>
          <a:p>
            <a:pPr lvl="1"/>
            <a:r>
              <a:rPr lang="en-US" sz="1200" dirty="0" smtClean="0"/>
              <a:t>RMB on the HTTP Proxy Server and add</a:t>
            </a:r>
          </a:p>
          <a:p>
            <a:pPr lvl="2"/>
            <a:r>
              <a:rPr lang="en-US" sz="1000" dirty="0" smtClean="0"/>
              <a:t>Timer -&gt; Gaussian Random Timer</a:t>
            </a:r>
            <a:endParaRPr lang="en-US" sz="1000" dirty="0"/>
          </a:p>
          <a:p>
            <a:pPr lvl="2"/>
            <a:endParaRPr lang="en-US" sz="1000" dirty="0"/>
          </a:p>
          <a:p>
            <a:pPr lvl="2"/>
            <a:endParaRPr lang="en-US" sz="1000" dirty="0" smtClean="0"/>
          </a:p>
          <a:p>
            <a:pPr lvl="2"/>
            <a:endParaRPr lang="en-US" sz="1000" dirty="0" smtClean="0"/>
          </a:p>
          <a:p>
            <a:pPr lvl="1"/>
            <a:endParaRPr lang="en-US" sz="1400" dirty="0"/>
          </a:p>
          <a:p>
            <a:pPr marL="457200" lvl="1" indent="0">
              <a:buNone/>
            </a:pPr>
            <a:endParaRPr lang="en-US" sz="1400" dirty="0" smtClean="0"/>
          </a:p>
          <a:p>
            <a:pPr lvl="1"/>
            <a:endParaRPr lang="en-US" sz="1400" dirty="0"/>
          </a:p>
          <a:p>
            <a:endParaRPr lang="en-US" sz="1600" dirty="0" smtClean="0"/>
          </a:p>
          <a:p>
            <a:pPr marL="457200" lvl="1" indent="0">
              <a:buNone/>
            </a:pPr>
            <a:endParaRPr lang="en-US" sz="1400" dirty="0"/>
          </a:p>
        </p:txBody>
      </p:sp>
      <p:pic>
        <p:nvPicPr>
          <p:cNvPr id="4" name="Picture 3"/>
          <p:cNvPicPr>
            <a:picLocks noChangeAspect="1"/>
          </p:cNvPicPr>
          <p:nvPr/>
        </p:nvPicPr>
        <p:blipFill>
          <a:blip r:embed="rId2"/>
          <a:stretch>
            <a:fillRect/>
          </a:stretch>
        </p:blipFill>
        <p:spPr>
          <a:xfrm>
            <a:off x="5846565" y="2298879"/>
            <a:ext cx="2647052" cy="23117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62807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r>
              <a:rPr lang="en-US" sz="2800" dirty="0" smtClean="0"/>
              <a:t>Performance &amp; Load Testing with JMeter</a:t>
            </a:r>
            <a:endParaRPr lang="en-US" sz="2800" dirty="0"/>
          </a:p>
        </p:txBody>
      </p:sp>
      <p:sp>
        <p:nvSpPr>
          <p:cNvPr id="3" name="Content Placeholder 2"/>
          <p:cNvSpPr>
            <a:spLocks noGrp="1"/>
          </p:cNvSpPr>
          <p:nvPr>
            <p:ph idx="1"/>
          </p:nvPr>
        </p:nvSpPr>
        <p:spPr>
          <a:xfrm>
            <a:off x="445311" y="1298643"/>
            <a:ext cx="8048306" cy="3389267"/>
          </a:xfrm>
        </p:spPr>
        <p:txBody>
          <a:bodyPr>
            <a:noAutofit/>
          </a:bodyPr>
          <a:lstStyle/>
          <a:p>
            <a:r>
              <a:rPr lang="en-US" sz="1200" dirty="0" smtClean="0"/>
              <a:t>Configuring the HTTP Proxy Server to Record HTTP Traffic</a:t>
            </a:r>
          </a:p>
          <a:p>
            <a:pPr lvl="1"/>
            <a:r>
              <a:rPr lang="en-US" sz="900" dirty="0" smtClean="0"/>
              <a:t>Click on the HTTP Proxy Server to display its settings</a:t>
            </a:r>
          </a:p>
          <a:p>
            <a:pPr lvl="1"/>
            <a:r>
              <a:rPr lang="en-US" sz="900" dirty="0" smtClean="0"/>
              <a:t>Change the port to 8088</a:t>
            </a:r>
          </a:p>
          <a:p>
            <a:pPr lvl="1"/>
            <a:r>
              <a:rPr lang="en-US" sz="900" dirty="0" smtClean="0"/>
              <a:t>Click the Add suggested Excludes button</a:t>
            </a:r>
          </a:p>
          <a:p>
            <a:pPr lvl="1"/>
            <a:r>
              <a:rPr lang="en-US" sz="900" dirty="0" smtClean="0"/>
              <a:t>Set the Target Controller to your Controller</a:t>
            </a:r>
          </a:p>
          <a:p>
            <a:pPr lvl="2"/>
            <a:r>
              <a:rPr lang="en-US" sz="700" dirty="0" smtClean="0"/>
              <a:t>Test Plan -&gt; Thread Group -&gt; Recording Controller </a:t>
            </a:r>
          </a:p>
          <a:p>
            <a:pPr lvl="2"/>
            <a:endParaRPr lang="en-US" sz="700" dirty="0"/>
          </a:p>
          <a:p>
            <a:r>
              <a:rPr lang="en-US" sz="1200" dirty="0"/>
              <a:t>Set the Gaussian Random Timer value</a:t>
            </a:r>
          </a:p>
          <a:p>
            <a:pPr lvl="1"/>
            <a:r>
              <a:rPr lang="en-US" sz="900" dirty="0"/>
              <a:t>This records the Think Time when recording your scenario, so you can mimic a real user</a:t>
            </a:r>
          </a:p>
          <a:p>
            <a:pPr lvl="1"/>
            <a:r>
              <a:rPr lang="en-US" sz="900" dirty="0"/>
              <a:t>Set the Constant Delay Offset to:  ${T}</a:t>
            </a:r>
          </a:p>
          <a:p>
            <a:pPr lvl="1"/>
            <a:r>
              <a:rPr lang="en-US" sz="900" dirty="0"/>
              <a:t>Set the Deviation to the amount of deviation from the recorded think times you’d like to have during playback</a:t>
            </a:r>
          </a:p>
          <a:p>
            <a:pPr lvl="2"/>
            <a:endParaRPr lang="en-US" sz="700" dirty="0" smtClean="0"/>
          </a:p>
          <a:p>
            <a:r>
              <a:rPr lang="en-US" sz="1200" dirty="0" smtClean="0"/>
              <a:t>Configure your browser (Firefox) to use the JMeter Proxy</a:t>
            </a:r>
          </a:p>
          <a:p>
            <a:pPr lvl="1"/>
            <a:r>
              <a:rPr lang="en-US" sz="900" dirty="0" smtClean="0"/>
              <a:t>In Firefox, open the Options dialog and click the Network tab</a:t>
            </a:r>
          </a:p>
          <a:p>
            <a:pPr lvl="1"/>
            <a:r>
              <a:rPr lang="en-US" sz="900" dirty="0" smtClean="0"/>
              <a:t>Click the Settings button</a:t>
            </a:r>
          </a:p>
          <a:p>
            <a:pPr lvl="1"/>
            <a:r>
              <a:rPr lang="en-US" sz="900" dirty="0" smtClean="0"/>
              <a:t>Choose the “Manual proxy configuration” radio button</a:t>
            </a:r>
          </a:p>
          <a:p>
            <a:pPr lvl="1"/>
            <a:r>
              <a:rPr lang="en-US" sz="900" dirty="0" smtClean="0"/>
              <a:t>Enter “</a:t>
            </a:r>
            <a:r>
              <a:rPr lang="en-US" sz="900" dirty="0" err="1" smtClean="0"/>
              <a:t>localhost</a:t>
            </a:r>
            <a:r>
              <a:rPr lang="en-US" sz="900" dirty="0" smtClean="0"/>
              <a:t>” in the HTTP Proxy field</a:t>
            </a:r>
          </a:p>
          <a:p>
            <a:pPr lvl="1"/>
            <a:r>
              <a:rPr lang="en-US" sz="900" dirty="0" smtClean="0"/>
              <a:t>Change the port to 8088</a:t>
            </a:r>
          </a:p>
          <a:p>
            <a:pPr lvl="1"/>
            <a:r>
              <a:rPr lang="en-US" sz="900" dirty="0"/>
              <a:t>C</a:t>
            </a:r>
            <a:r>
              <a:rPr lang="en-US" sz="900" dirty="0" smtClean="0"/>
              <a:t>heck the “Use for all protocols” checkbox</a:t>
            </a:r>
          </a:p>
          <a:p>
            <a:pPr lvl="1"/>
            <a:r>
              <a:rPr lang="en-US" sz="900" dirty="0" smtClean="0"/>
              <a:t>Click OK</a:t>
            </a:r>
            <a:endParaRPr lang="en-US" sz="1000" dirty="0"/>
          </a:p>
          <a:p>
            <a:pPr lvl="2"/>
            <a:endParaRPr lang="en-US" sz="1000" dirty="0" smtClean="0"/>
          </a:p>
          <a:p>
            <a:pPr lvl="2"/>
            <a:endParaRPr lang="en-US" sz="1000" dirty="0" smtClean="0"/>
          </a:p>
          <a:p>
            <a:pPr lvl="1"/>
            <a:endParaRPr lang="en-US" sz="1400" dirty="0"/>
          </a:p>
          <a:p>
            <a:pPr marL="457200" lvl="1" indent="0">
              <a:buNone/>
            </a:pPr>
            <a:endParaRPr lang="en-US" sz="1400" dirty="0" smtClean="0"/>
          </a:p>
          <a:p>
            <a:pPr lvl="1"/>
            <a:endParaRPr lang="en-US" sz="1400" dirty="0"/>
          </a:p>
          <a:p>
            <a:endParaRPr lang="en-US" sz="1600" dirty="0" smtClean="0"/>
          </a:p>
          <a:p>
            <a:pPr marL="457200" lvl="1" indent="0">
              <a:buNone/>
            </a:pPr>
            <a:endParaRPr lang="en-US" sz="1400" dirty="0"/>
          </a:p>
        </p:txBody>
      </p:sp>
    </p:spTree>
    <p:extLst>
      <p:ext uri="{BB962C8B-B14F-4D97-AF65-F5344CB8AC3E}">
        <p14:creationId xmlns:p14="http://schemas.microsoft.com/office/powerpoint/2010/main" val="2867640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r>
              <a:rPr lang="en-US" sz="2800" dirty="0" smtClean="0"/>
              <a:t>Performance &amp; Load Testing with JMeter</a:t>
            </a:r>
            <a:endParaRPr lang="en-US" sz="2800" dirty="0"/>
          </a:p>
        </p:txBody>
      </p:sp>
      <p:sp>
        <p:nvSpPr>
          <p:cNvPr id="3" name="Content Placeholder 2"/>
          <p:cNvSpPr>
            <a:spLocks noGrp="1"/>
          </p:cNvSpPr>
          <p:nvPr>
            <p:ph idx="1"/>
          </p:nvPr>
        </p:nvSpPr>
        <p:spPr>
          <a:xfrm>
            <a:off x="445311" y="1298643"/>
            <a:ext cx="8048306" cy="3389267"/>
          </a:xfrm>
        </p:spPr>
        <p:txBody>
          <a:bodyPr>
            <a:noAutofit/>
          </a:bodyPr>
          <a:lstStyle/>
          <a:p>
            <a:r>
              <a:rPr lang="en-US" sz="1600" dirty="0" smtClean="0"/>
              <a:t>Recording a scenario</a:t>
            </a:r>
          </a:p>
          <a:p>
            <a:endParaRPr lang="en-US" sz="1600" dirty="0"/>
          </a:p>
          <a:p>
            <a:pPr lvl="1"/>
            <a:r>
              <a:rPr lang="en-US" sz="1200" dirty="0" smtClean="0"/>
              <a:t>In the HTTP Proxy Server page, click the “Start” button</a:t>
            </a:r>
          </a:p>
          <a:p>
            <a:pPr lvl="1"/>
            <a:r>
              <a:rPr lang="en-US" sz="1200" dirty="0" smtClean="0"/>
              <a:t>Open Firefox and navigate to a Saleslogix website</a:t>
            </a:r>
          </a:p>
          <a:p>
            <a:pPr lvl="2"/>
            <a:r>
              <a:rPr lang="en-US" sz="1000" dirty="0" smtClean="0"/>
              <a:t>Log into Saleslogix</a:t>
            </a:r>
          </a:p>
          <a:p>
            <a:pPr lvl="2"/>
            <a:r>
              <a:rPr lang="en-US" sz="1000" dirty="0"/>
              <a:t>N</a:t>
            </a:r>
            <a:r>
              <a:rPr lang="en-US" sz="1000" dirty="0" smtClean="0"/>
              <a:t>avigate to a Contact detail view</a:t>
            </a:r>
          </a:p>
          <a:p>
            <a:pPr lvl="2"/>
            <a:r>
              <a:rPr lang="en-US" sz="1000" dirty="0" smtClean="0"/>
              <a:t>Add a new Note</a:t>
            </a:r>
          </a:p>
          <a:p>
            <a:pPr lvl="2"/>
            <a:r>
              <a:rPr lang="en-US" sz="1000" dirty="0" smtClean="0"/>
              <a:t>Log Off</a:t>
            </a:r>
          </a:p>
          <a:p>
            <a:pPr lvl="1"/>
            <a:r>
              <a:rPr lang="en-US" sz="1200" dirty="0" smtClean="0"/>
              <a:t>Once finished, click the “Stop” button on the HTTP Proxy Server page</a:t>
            </a:r>
          </a:p>
          <a:p>
            <a:pPr lvl="1"/>
            <a:r>
              <a:rPr lang="en-US" sz="1200" dirty="0" smtClean="0"/>
              <a:t>You should now notice that your “Recording Controller” node has child items</a:t>
            </a:r>
          </a:p>
          <a:p>
            <a:pPr lvl="1"/>
            <a:r>
              <a:rPr lang="en-US" sz="1200" dirty="0" smtClean="0"/>
              <a:t>If you expand the “Recording Controller” you’ll see all the request that were just recorded</a:t>
            </a:r>
          </a:p>
          <a:p>
            <a:pPr lvl="1"/>
            <a:r>
              <a:rPr lang="en-US" sz="1200" dirty="0" smtClean="0"/>
              <a:t>Remove and “/</a:t>
            </a:r>
            <a:r>
              <a:rPr lang="en-US" sz="1200" dirty="0" err="1" smtClean="0"/>
              <a:t>safebrowsing</a:t>
            </a:r>
            <a:r>
              <a:rPr lang="en-US" sz="1200" dirty="0" smtClean="0"/>
              <a:t>…” requests</a:t>
            </a:r>
          </a:p>
          <a:p>
            <a:pPr lvl="2"/>
            <a:endParaRPr lang="en-US" sz="1000" dirty="0" smtClean="0"/>
          </a:p>
          <a:p>
            <a:pPr lvl="1"/>
            <a:endParaRPr lang="en-US" sz="1400" dirty="0"/>
          </a:p>
          <a:p>
            <a:pPr marL="457200" lvl="1" indent="0">
              <a:buNone/>
            </a:pPr>
            <a:endParaRPr lang="en-US" sz="1400" dirty="0" smtClean="0"/>
          </a:p>
          <a:p>
            <a:pPr lvl="1"/>
            <a:endParaRPr lang="en-US" sz="1400" dirty="0"/>
          </a:p>
          <a:p>
            <a:endParaRPr lang="en-US" sz="1600" dirty="0" smtClean="0"/>
          </a:p>
          <a:p>
            <a:pPr marL="457200" lvl="1" indent="0">
              <a:buNone/>
            </a:pPr>
            <a:endParaRPr lang="en-US" sz="1400" dirty="0"/>
          </a:p>
        </p:txBody>
      </p:sp>
    </p:spTree>
    <p:extLst>
      <p:ext uri="{BB962C8B-B14F-4D97-AF65-F5344CB8AC3E}">
        <p14:creationId xmlns:p14="http://schemas.microsoft.com/office/powerpoint/2010/main" val="3951323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r>
              <a:rPr lang="en-US" sz="2800" dirty="0" smtClean="0"/>
              <a:t>Performance &amp; Load Testing with JMeter</a:t>
            </a:r>
            <a:endParaRPr lang="en-US" sz="2800" dirty="0"/>
          </a:p>
        </p:txBody>
      </p:sp>
      <p:sp>
        <p:nvSpPr>
          <p:cNvPr id="3" name="Content Placeholder 2"/>
          <p:cNvSpPr>
            <a:spLocks noGrp="1"/>
          </p:cNvSpPr>
          <p:nvPr>
            <p:ph idx="1"/>
          </p:nvPr>
        </p:nvSpPr>
        <p:spPr>
          <a:xfrm>
            <a:off x="445311" y="1298643"/>
            <a:ext cx="8048306" cy="3389267"/>
          </a:xfrm>
        </p:spPr>
        <p:txBody>
          <a:bodyPr>
            <a:noAutofit/>
          </a:bodyPr>
          <a:lstStyle/>
          <a:p>
            <a:r>
              <a:rPr lang="en-US" sz="1600" dirty="0" smtClean="0"/>
              <a:t>Playing back your scenario</a:t>
            </a:r>
          </a:p>
          <a:p>
            <a:pPr lvl="1"/>
            <a:r>
              <a:rPr lang="en-US" sz="1200" dirty="0" smtClean="0"/>
              <a:t>Save your Test Plan if you haven’t already</a:t>
            </a:r>
          </a:p>
          <a:p>
            <a:pPr lvl="1"/>
            <a:r>
              <a:rPr lang="en-US" sz="1200" dirty="0" smtClean="0"/>
              <a:t>Click the Thread Group node and set the number of threads (users) to 1</a:t>
            </a:r>
          </a:p>
          <a:p>
            <a:pPr lvl="1"/>
            <a:r>
              <a:rPr lang="en-US" sz="1200" dirty="0" smtClean="0"/>
              <a:t>RMB on the “CSV Data Set </a:t>
            </a:r>
            <a:r>
              <a:rPr lang="en-US" sz="1200" dirty="0" err="1" smtClean="0"/>
              <a:t>Config</a:t>
            </a:r>
            <a:r>
              <a:rPr lang="en-US" sz="1200" dirty="0" smtClean="0"/>
              <a:t>” and disable for now</a:t>
            </a:r>
            <a:endParaRPr lang="en-US" sz="1200" dirty="0"/>
          </a:p>
          <a:p>
            <a:pPr lvl="1"/>
            <a:r>
              <a:rPr lang="en-US" sz="1200" dirty="0" smtClean="0"/>
              <a:t>Click the “View Results Tree” node so you can see the requests as they’re run</a:t>
            </a:r>
          </a:p>
          <a:p>
            <a:pPr lvl="1"/>
            <a:r>
              <a:rPr lang="en-US" sz="1200" dirty="0" smtClean="0"/>
              <a:t>Click the “Start no pauses” button </a:t>
            </a:r>
            <a:endParaRPr lang="en-US" sz="1000" dirty="0" smtClean="0"/>
          </a:p>
          <a:p>
            <a:pPr lvl="1"/>
            <a:r>
              <a:rPr lang="en-US" sz="1200" dirty="0" smtClean="0"/>
              <a:t>Once the playback has finished, you can click the “Aggregate Report” node to see a summary of the results</a:t>
            </a:r>
            <a:endParaRPr lang="en-US" sz="1400" dirty="0" smtClean="0"/>
          </a:p>
          <a:p>
            <a:pPr lvl="1"/>
            <a:endParaRPr lang="en-US" sz="1400" dirty="0"/>
          </a:p>
          <a:p>
            <a:pPr marL="0" indent="0">
              <a:buNone/>
            </a:pPr>
            <a:endParaRPr lang="en-US" sz="1600" dirty="0" smtClean="0"/>
          </a:p>
          <a:p>
            <a:pPr marL="457200" lvl="1" indent="0">
              <a:buNone/>
            </a:pPr>
            <a:endParaRPr lang="en-US" sz="1400" dirty="0"/>
          </a:p>
        </p:txBody>
      </p:sp>
      <p:pic>
        <p:nvPicPr>
          <p:cNvPr id="4" name="Picture 3"/>
          <p:cNvPicPr>
            <a:picLocks noChangeAspect="1"/>
          </p:cNvPicPr>
          <p:nvPr/>
        </p:nvPicPr>
        <p:blipFill>
          <a:blip r:embed="rId2"/>
          <a:stretch>
            <a:fillRect/>
          </a:stretch>
        </p:blipFill>
        <p:spPr>
          <a:xfrm>
            <a:off x="3593693" y="2501134"/>
            <a:ext cx="233568" cy="203430"/>
          </a:xfrm>
          <a:prstGeom prst="rect">
            <a:avLst/>
          </a:prstGeom>
        </p:spPr>
      </p:pic>
      <p:pic>
        <p:nvPicPr>
          <p:cNvPr id="5" name="Picture 4"/>
          <p:cNvPicPr>
            <a:picLocks noChangeAspect="1"/>
          </p:cNvPicPr>
          <p:nvPr/>
        </p:nvPicPr>
        <p:blipFill>
          <a:blip r:embed="rId3"/>
          <a:stretch>
            <a:fillRect/>
          </a:stretch>
        </p:blipFill>
        <p:spPr>
          <a:xfrm>
            <a:off x="792050" y="3265853"/>
            <a:ext cx="7197148" cy="9934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08064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r>
              <a:rPr lang="en-US" sz="2800" dirty="0" smtClean="0"/>
              <a:t>Performance &amp; Load Testing with JMeter</a:t>
            </a:r>
            <a:endParaRPr lang="en-US" sz="2800" dirty="0"/>
          </a:p>
        </p:txBody>
      </p:sp>
      <p:sp>
        <p:nvSpPr>
          <p:cNvPr id="3" name="Content Placeholder 2"/>
          <p:cNvSpPr>
            <a:spLocks noGrp="1"/>
          </p:cNvSpPr>
          <p:nvPr>
            <p:ph idx="1"/>
          </p:nvPr>
        </p:nvSpPr>
        <p:spPr>
          <a:xfrm>
            <a:off x="445311" y="1298643"/>
            <a:ext cx="8048306" cy="3389267"/>
          </a:xfrm>
        </p:spPr>
        <p:txBody>
          <a:bodyPr>
            <a:noAutofit/>
          </a:bodyPr>
          <a:lstStyle/>
          <a:p>
            <a:r>
              <a:rPr lang="en-US" sz="1600" dirty="0" smtClean="0"/>
              <a:t>Editing your scenario</a:t>
            </a:r>
          </a:p>
          <a:p>
            <a:pPr lvl="1"/>
            <a:r>
              <a:rPr lang="en-US" sz="1200" dirty="0" smtClean="0"/>
              <a:t>Under the Recording Controller, </a:t>
            </a:r>
            <a:r>
              <a:rPr lang="en-US" sz="1200" dirty="0"/>
              <a:t>click the </a:t>
            </a:r>
            <a:r>
              <a:rPr lang="en-US" sz="1200" dirty="0" smtClean="0"/>
              <a:t>“/</a:t>
            </a:r>
            <a:r>
              <a:rPr lang="en-US" sz="1200" dirty="0" err="1"/>
              <a:t>SlxClient</a:t>
            </a:r>
            <a:r>
              <a:rPr lang="en-US" sz="1200" dirty="0"/>
              <a:t>/</a:t>
            </a:r>
            <a:r>
              <a:rPr lang="en-US" sz="1200" dirty="0" err="1"/>
              <a:t>Login.aspx?ReturnUrl</a:t>
            </a:r>
            <a:r>
              <a:rPr lang="en-US" sz="1200" dirty="0"/>
              <a:t>=%</a:t>
            </a:r>
            <a:r>
              <a:rPr lang="en-US" sz="1200" dirty="0" smtClean="0"/>
              <a:t>2fslxclient%2f” request</a:t>
            </a:r>
          </a:p>
          <a:p>
            <a:pPr lvl="1"/>
            <a:r>
              <a:rPr lang="en-US" sz="1200" dirty="0" smtClean="0"/>
              <a:t>View the Parameters tab of the request and you should notice </a:t>
            </a:r>
            <a:r>
              <a:rPr lang="en-US" sz="1200" dirty="0" err="1" smtClean="0"/>
              <a:t>UserName</a:t>
            </a:r>
            <a:r>
              <a:rPr lang="en-US" sz="1200" dirty="0" smtClean="0"/>
              <a:t> and Password parameters with the recorded values.</a:t>
            </a:r>
          </a:p>
          <a:p>
            <a:pPr lvl="1"/>
            <a:endParaRPr lang="en-US" sz="1200" dirty="0" smtClean="0"/>
          </a:p>
          <a:p>
            <a:pPr lvl="1"/>
            <a:endParaRPr lang="en-US" sz="1200" dirty="0" smtClean="0"/>
          </a:p>
          <a:p>
            <a:pPr lvl="1"/>
            <a:r>
              <a:rPr lang="en-US" sz="1200" dirty="0" smtClean="0"/>
              <a:t>You can set the value of these parameters (and any other request parameter) to pull from a CSV file instead of using the recorded values.</a:t>
            </a:r>
          </a:p>
          <a:p>
            <a:pPr lvl="1"/>
            <a:r>
              <a:rPr lang="en-US" sz="1200" dirty="0" smtClean="0"/>
              <a:t>So, if you have a CSV file full of valid User Names and Passwords you could have </a:t>
            </a:r>
            <a:r>
              <a:rPr lang="en-US" sz="1200" dirty="0" err="1" smtClean="0"/>
              <a:t>Jmeter</a:t>
            </a:r>
            <a:r>
              <a:rPr lang="en-US" sz="1200" dirty="0" smtClean="0"/>
              <a:t> use those values instead.  You’d simply:</a:t>
            </a:r>
          </a:p>
          <a:p>
            <a:pPr lvl="2"/>
            <a:r>
              <a:rPr lang="en-US" sz="1000" dirty="0" smtClean="0"/>
              <a:t>Enable the “CSV Data Set </a:t>
            </a:r>
            <a:r>
              <a:rPr lang="en-US" sz="1000" dirty="0" err="1" smtClean="0"/>
              <a:t>Config</a:t>
            </a:r>
            <a:r>
              <a:rPr lang="en-US" sz="1000" dirty="0" smtClean="0"/>
              <a:t>” to point to your CSV file</a:t>
            </a:r>
          </a:p>
          <a:p>
            <a:pPr lvl="2"/>
            <a:r>
              <a:rPr lang="en-US" sz="1000" dirty="0" smtClean="0"/>
              <a:t>Use the column header name of the CSV file to tell the request to pull the data from the column</a:t>
            </a:r>
          </a:p>
          <a:p>
            <a:pPr lvl="2"/>
            <a:r>
              <a:rPr lang="en-US" sz="1000" dirty="0" smtClean="0"/>
              <a:t>The format need to be ${</a:t>
            </a:r>
            <a:r>
              <a:rPr lang="en-US" sz="1000" i="1" dirty="0" err="1" smtClean="0"/>
              <a:t>columnheader</a:t>
            </a:r>
            <a:r>
              <a:rPr lang="en-US" sz="1000" dirty="0"/>
              <a:t>}</a:t>
            </a:r>
            <a:endParaRPr lang="en-US" sz="1000" dirty="0" smtClean="0"/>
          </a:p>
          <a:p>
            <a:pPr lvl="2"/>
            <a:endParaRPr lang="en-US" sz="1000" dirty="0" smtClean="0"/>
          </a:p>
          <a:p>
            <a:pPr marL="457200" lvl="1" indent="0">
              <a:buNone/>
            </a:pPr>
            <a:endParaRPr lang="en-US" sz="1200" dirty="0"/>
          </a:p>
          <a:p>
            <a:pPr marL="457200" lvl="1" indent="0">
              <a:buNone/>
            </a:pPr>
            <a:endParaRPr lang="en-US" sz="1200" dirty="0"/>
          </a:p>
          <a:p>
            <a:pPr marL="0" indent="0">
              <a:buNone/>
            </a:pPr>
            <a:endParaRPr lang="en-US" sz="1600" dirty="0" smtClean="0"/>
          </a:p>
          <a:p>
            <a:pPr marL="457200" lvl="1" indent="0">
              <a:buNone/>
            </a:pPr>
            <a:endParaRPr lang="en-US" sz="1400" dirty="0"/>
          </a:p>
        </p:txBody>
      </p:sp>
      <p:pic>
        <p:nvPicPr>
          <p:cNvPr id="6" name="Picture 5"/>
          <p:cNvPicPr>
            <a:picLocks noChangeAspect="1"/>
          </p:cNvPicPr>
          <p:nvPr/>
        </p:nvPicPr>
        <p:blipFill>
          <a:blip r:embed="rId2"/>
          <a:stretch>
            <a:fillRect/>
          </a:stretch>
        </p:blipFill>
        <p:spPr>
          <a:xfrm>
            <a:off x="2822259" y="4135208"/>
            <a:ext cx="2945297" cy="35623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p:cNvPicPr>
            <a:picLocks noChangeAspect="1"/>
          </p:cNvPicPr>
          <p:nvPr/>
        </p:nvPicPr>
        <p:blipFill>
          <a:blip r:embed="rId3"/>
          <a:stretch>
            <a:fillRect/>
          </a:stretch>
        </p:blipFill>
        <p:spPr>
          <a:xfrm>
            <a:off x="2925389" y="2218535"/>
            <a:ext cx="2739039" cy="29263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67063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r>
              <a:rPr lang="en-US" sz="2800" dirty="0" smtClean="0"/>
              <a:t>Performance &amp; Load Testing with JMeter</a:t>
            </a:r>
            <a:endParaRPr lang="en-US" sz="2800" dirty="0"/>
          </a:p>
        </p:txBody>
      </p:sp>
      <p:sp>
        <p:nvSpPr>
          <p:cNvPr id="3" name="Content Placeholder 2"/>
          <p:cNvSpPr>
            <a:spLocks noGrp="1"/>
          </p:cNvSpPr>
          <p:nvPr>
            <p:ph idx="1"/>
          </p:nvPr>
        </p:nvSpPr>
        <p:spPr>
          <a:xfrm>
            <a:off x="445311" y="1298643"/>
            <a:ext cx="8048306" cy="3389267"/>
          </a:xfrm>
        </p:spPr>
        <p:txBody>
          <a:bodyPr>
            <a:noAutofit/>
          </a:bodyPr>
          <a:lstStyle/>
          <a:p>
            <a:r>
              <a:rPr lang="en-US" sz="1600" dirty="0" smtClean="0"/>
              <a:t>Editing your scenario (cont.)</a:t>
            </a:r>
          </a:p>
          <a:p>
            <a:pPr lvl="1"/>
            <a:r>
              <a:rPr lang="en-US" sz="1200" dirty="0" smtClean="0"/>
              <a:t>The JMeter Test Plan is saved as an JMX file that can be edited in any text editor.  This allows you to easily make bulk changes without having to update every individual request in the UI.</a:t>
            </a:r>
          </a:p>
          <a:p>
            <a:pPr lvl="1"/>
            <a:r>
              <a:rPr lang="en-US" sz="1200" dirty="0" smtClean="0"/>
              <a:t>Using the previous example, you’d probably want to replace the recorded USERID with a value from a CSV file that matches the corresponding User Name.</a:t>
            </a:r>
          </a:p>
          <a:p>
            <a:pPr lvl="1"/>
            <a:r>
              <a:rPr lang="en-US" sz="1200" dirty="0" smtClean="0"/>
              <a:t>This could be done by opening the JMX file in a text editor and doing a search for recorded USERID and replacing it with the </a:t>
            </a:r>
            <a:r>
              <a:rPr lang="en-US" sz="1200" dirty="0"/>
              <a:t>CSV value (I.E. ${USERID</a:t>
            </a:r>
            <a:r>
              <a:rPr lang="en-US" sz="1200" dirty="0" smtClean="0"/>
              <a:t>})</a:t>
            </a:r>
            <a:endParaRPr lang="en-US" sz="1000" dirty="0" smtClean="0"/>
          </a:p>
          <a:p>
            <a:pPr marL="457200" lvl="1" indent="0">
              <a:buNone/>
            </a:pPr>
            <a:endParaRPr lang="en-US" sz="1200" dirty="0"/>
          </a:p>
          <a:p>
            <a:pPr marL="457200" lvl="1" indent="0">
              <a:buNone/>
            </a:pPr>
            <a:endParaRPr lang="en-US" sz="1200" dirty="0"/>
          </a:p>
          <a:p>
            <a:pPr marL="0" indent="0">
              <a:buNone/>
            </a:pPr>
            <a:endParaRPr lang="en-US" sz="1600" dirty="0" smtClean="0"/>
          </a:p>
          <a:p>
            <a:pPr marL="457200" lvl="1" indent="0">
              <a:buNone/>
            </a:pPr>
            <a:endParaRPr lang="en-US" sz="1400" dirty="0"/>
          </a:p>
        </p:txBody>
      </p:sp>
    </p:spTree>
    <p:extLst>
      <p:ext uri="{BB962C8B-B14F-4D97-AF65-F5344CB8AC3E}">
        <p14:creationId xmlns:p14="http://schemas.microsoft.com/office/powerpoint/2010/main" val="3892257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r>
              <a:rPr lang="en-US" sz="2800" dirty="0" smtClean="0"/>
              <a:t>Performance &amp; Load Testing with JMeter</a:t>
            </a:r>
            <a:endParaRPr lang="en-US" sz="2800" dirty="0"/>
          </a:p>
        </p:txBody>
      </p:sp>
      <p:sp>
        <p:nvSpPr>
          <p:cNvPr id="3" name="Content Placeholder 2"/>
          <p:cNvSpPr>
            <a:spLocks noGrp="1"/>
          </p:cNvSpPr>
          <p:nvPr>
            <p:ph idx="1"/>
          </p:nvPr>
        </p:nvSpPr>
        <p:spPr>
          <a:xfrm>
            <a:off x="445311" y="1298643"/>
            <a:ext cx="8048306" cy="3389267"/>
          </a:xfrm>
        </p:spPr>
        <p:txBody>
          <a:bodyPr>
            <a:noAutofit/>
          </a:bodyPr>
          <a:lstStyle/>
          <a:p>
            <a:r>
              <a:rPr lang="en-US" sz="1600" dirty="0" smtClean="0"/>
              <a:t>Running a Load Test</a:t>
            </a:r>
          </a:p>
          <a:p>
            <a:pPr lvl="1"/>
            <a:r>
              <a:rPr lang="en-US" sz="1200" dirty="0" smtClean="0"/>
              <a:t>Once you’ve gotten your scenario setup the way you’d like, you’re ready to run a multi-user test</a:t>
            </a:r>
          </a:p>
          <a:p>
            <a:pPr lvl="1"/>
            <a:r>
              <a:rPr lang="en-US" sz="1200" dirty="0" smtClean="0"/>
              <a:t>Simply click on your Thread Group and set these values</a:t>
            </a:r>
          </a:p>
          <a:p>
            <a:pPr lvl="2"/>
            <a:r>
              <a:rPr lang="en-US" sz="1050" dirty="0" smtClean="0"/>
              <a:t>Number of Threads (users):  This is the number of users you want the test to ramp up to</a:t>
            </a:r>
          </a:p>
          <a:p>
            <a:pPr lvl="2"/>
            <a:r>
              <a:rPr lang="en-US" sz="1050" dirty="0" smtClean="0"/>
              <a:t>Ramp-Up period (in seconds):  This is how long you want it to take for all users to be logged in</a:t>
            </a:r>
          </a:p>
          <a:p>
            <a:pPr lvl="2"/>
            <a:r>
              <a:rPr lang="en-US" sz="1050" dirty="0" smtClean="0"/>
              <a:t>Loop Count:  How many iterations of your test/scenario should each virtual user run</a:t>
            </a:r>
          </a:p>
          <a:p>
            <a:pPr lvl="1"/>
            <a:r>
              <a:rPr lang="en-US" sz="1200" dirty="0" smtClean="0"/>
              <a:t>Click the Clear All button to clear results from any previous runs</a:t>
            </a:r>
          </a:p>
          <a:p>
            <a:pPr lvl="1"/>
            <a:r>
              <a:rPr lang="en-US" sz="1200" dirty="0" smtClean="0"/>
              <a:t>Click on the Aggregate Report and then click the Start button </a:t>
            </a:r>
          </a:p>
          <a:p>
            <a:pPr lvl="1"/>
            <a:r>
              <a:rPr lang="en-US" sz="1200" dirty="0" smtClean="0"/>
              <a:t>The users will start logging on and you’ll be able to see the results in real time</a:t>
            </a:r>
            <a:endParaRPr lang="en-US" sz="1200" dirty="0"/>
          </a:p>
          <a:p>
            <a:pPr marL="457200" lvl="1" indent="0">
              <a:buNone/>
            </a:pPr>
            <a:endParaRPr lang="en-US" sz="1200" dirty="0"/>
          </a:p>
          <a:p>
            <a:pPr marL="0" indent="0">
              <a:buNone/>
            </a:pPr>
            <a:endParaRPr lang="en-US" sz="1600" dirty="0" smtClean="0"/>
          </a:p>
          <a:p>
            <a:pPr marL="457200" lvl="1" indent="0">
              <a:buNone/>
            </a:pPr>
            <a:endParaRPr lang="en-US" sz="1400" dirty="0"/>
          </a:p>
        </p:txBody>
      </p:sp>
      <p:pic>
        <p:nvPicPr>
          <p:cNvPr id="4" name="Picture 3"/>
          <p:cNvPicPr>
            <a:picLocks noChangeAspect="1"/>
          </p:cNvPicPr>
          <p:nvPr/>
        </p:nvPicPr>
        <p:blipFill>
          <a:blip r:embed="rId2"/>
          <a:stretch>
            <a:fillRect/>
          </a:stretch>
        </p:blipFill>
        <p:spPr>
          <a:xfrm>
            <a:off x="5417706" y="2889776"/>
            <a:ext cx="196050" cy="155488"/>
          </a:xfrm>
          <a:prstGeom prst="rect">
            <a:avLst/>
          </a:prstGeom>
        </p:spPr>
      </p:pic>
    </p:spTree>
    <p:extLst>
      <p:ext uri="{BB962C8B-B14F-4D97-AF65-F5344CB8AC3E}">
        <p14:creationId xmlns:p14="http://schemas.microsoft.com/office/powerpoint/2010/main" val="4212412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r>
              <a:rPr lang="en-US" sz="2800" dirty="0" smtClean="0"/>
              <a:t>Performance &amp; Load Testing with JMeter</a:t>
            </a:r>
            <a:endParaRPr lang="en-US" sz="2800" dirty="0"/>
          </a:p>
        </p:txBody>
      </p:sp>
      <p:sp>
        <p:nvSpPr>
          <p:cNvPr id="3" name="Content Placeholder 2"/>
          <p:cNvSpPr>
            <a:spLocks noGrp="1"/>
          </p:cNvSpPr>
          <p:nvPr>
            <p:ph idx="1"/>
          </p:nvPr>
        </p:nvSpPr>
        <p:spPr>
          <a:xfrm>
            <a:off x="445311" y="1298643"/>
            <a:ext cx="8048306" cy="3389267"/>
          </a:xfrm>
        </p:spPr>
        <p:txBody>
          <a:bodyPr>
            <a:noAutofit/>
          </a:bodyPr>
          <a:lstStyle/>
          <a:p>
            <a:r>
              <a:rPr lang="en-US" sz="1600" dirty="0" smtClean="0"/>
              <a:t>Misc.</a:t>
            </a:r>
          </a:p>
          <a:p>
            <a:pPr lvl="1"/>
            <a:r>
              <a:rPr lang="en-US" sz="1200" dirty="0" smtClean="0"/>
              <a:t>Some load testing tools have the ability to monitor remote servers (I.E. a web or SQL server), JMeter doesn’t have that ability.  To get around that, you can simply use the built-in Windows Performance monitors on your servers to track any counters you may want.</a:t>
            </a:r>
            <a:endParaRPr lang="en-US" sz="1200" dirty="0"/>
          </a:p>
          <a:p>
            <a:pPr marL="457200" lvl="1" indent="0">
              <a:buNone/>
            </a:pPr>
            <a:endParaRPr lang="en-US" sz="1200" dirty="0"/>
          </a:p>
          <a:p>
            <a:pPr marL="0" indent="0">
              <a:buNone/>
            </a:pPr>
            <a:endParaRPr lang="en-US" sz="1600" dirty="0" smtClean="0"/>
          </a:p>
          <a:p>
            <a:pPr marL="457200" lvl="1" indent="0">
              <a:buNone/>
            </a:pPr>
            <a:endParaRPr lang="en-US" sz="1400" dirty="0"/>
          </a:p>
        </p:txBody>
      </p:sp>
    </p:spTree>
    <p:extLst>
      <p:ext uri="{BB962C8B-B14F-4D97-AF65-F5344CB8AC3E}">
        <p14:creationId xmlns:p14="http://schemas.microsoft.com/office/powerpoint/2010/main" val="2438746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70712" y="559256"/>
            <a:ext cx="8229600" cy="857250"/>
          </a:xfrm>
        </p:spPr>
        <p:txBody>
          <a:bodyPr>
            <a:normAutofit/>
          </a:bodyPr>
          <a:lstStyle/>
          <a:p>
            <a:r>
              <a:rPr lang="en-US" sz="2800" dirty="0" smtClean="0"/>
              <a:t>Session Agenda</a:t>
            </a:r>
            <a:endParaRPr lang="en-US" sz="2800" dirty="0"/>
          </a:p>
        </p:txBody>
      </p:sp>
      <p:sp>
        <p:nvSpPr>
          <p:cNvPr id="8" name="Content Placeholder 7"/>
          <p:cNvSpPr>
            <a:spLocks noGrp="1"/>
          </p:cNvSpPr>
          <p:nvPr>
            <p:ph idx="1"/>
          </p:nvPr>
        </p:nvSpPr>
        <p:spPr>
          <a:xfrm>
            <a:off x="470712" y="1416506"/>
            <a:ext cx="8229600" cy="3231694"/>
          </a:xfrm>
        </p:spPr>
        <p:txBody>
          <a:bodyPr>
            <a:normAutofit/>
          </a:bodyPr>
          <a:lstStyle/>
          <a:p>
            <a:pPr>
              <a:lnSpc>
                <a:spcPct val="150000"/>
              </a:lnSpc>
            </a:pPr>
            <a:r>
              <a:rPr lang="en-US" sz="2000" dirty="0" smtClean="0"/>
              <a:t>UI Automation with Selenium IDE</a:t>
            </a:r>
          </a:p>
          <a:p>
            <a:pPr>
              <a:lnSpc>
                <a:spcPct val="150000"/>
              </a:lnSpc>
            </a:pPr>
            <a:r>
              <a:rPr lang="en-US" dirty="0" smtClean="0"/>
              <a:t>Load/Performance testing with JMeter </a:t>
            </a:r>
            <a:endParaRPr lang="en-US" sz="2000" dirty="0" smtClean="0"/>
          </a:p>
          <a:p>
            <a:pPr>
              <a:lnSpc>
                <a:spcPct val="150000"/>
              </a:lnSpc>
            </a:pPr>
            <a:endParaRPr lang="en-US" sz="2000" dirty="0" smtClean="0"/>
          </a:p>
          <a:p>
            <a:pPr>
              <a:lnSpc>
                <a:spcPct val="150000"/>
              </a:lnSpc>
            </a:pPr>
            <a:endParaRPr lang="en-US" sz="2000" dirty="0"/>
          </a:p>
          <a:p>
            <a:pPr marL="0" indent="0">
              <a:buNone/>
            </a:pPr>
            <a:endParaRPr lang="en-US" dirty="0"/>
          </a:p>
        </p:txBody>
      </p:sp>
    </p:spTree>
    <p:extLst>
      <p:ext uri="{BB962C8B-B14F-4D97-AF65-F5344CB8AC3E}">
        <p14:creationId xmlns:p14="http://schemas.microsoft.com/office/powerpoint/2010/main" val="3028628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70712" y="559256"/>
            <a:ext cx="8229600" cy="857250"/>
          </a:xfrm>
        </p:spPr>
        <p:txBody>
          <a:bodyPr>
            <a:normAutofit/>
          </a:bodyPr>
          <a:lstStyle/>
          <a:p>
            <a:r>
              <a:rPr lang="en-US" sz="2800" dirty="0" smtClean="0"/>
              <a:t>Resources</a:t>
            </a:r>
            <a:endParaRPr lang="en-US" sz="2800" dirty="0"/>
          </a:p>
        </p:txBody>
      </p:sp>
      <p:sp>
        <p:nvSpPr>
          <p:cNvPr id="8" name="Content Placeholder 7"/>
          <p:cNvSpPr>
            <a:spLocks noGrp="1"/>
          </p:cNvSpPr>
          <p:nvPr>
            <p:ph idx="1"/>
          </p:nvPr>
        </p:nvSpPr>
        <p:spPr>
          <a:xfrm>
            <a:off x="470712" y="1416506"/>
            <a:ext cx="8229600" cy="3231694"/>
          </a:xfrm>
        </p:spPr>
        <p:txBody>
          <a:bodyPr>
            <a:normAutofit/>
          </a:bodyPr>
          <a:lstStyle/>
          <a:p>
            <a:pPr marL="0" indent="0">
              <a:buNone/>
            </a:pPr>
            <a:r>
              <a:rPr lang="en-US" dirty="0" smtClean="0"/>
              <a:t>You can get all the docs and projects </a:t>
            </a:r>
            <a:r>
              <a:rPr lang="en-US" dirty="0" smtClean="0"/>
              <a:t>from this presentation here: </a:t>
            </a:r>
          </a:p>
          <a:p>
            <a:pPr marL="0" indent="0">
              <a:buNone/>
            </a:pPr>
            <a:endParaRPr lang="en-US" dirty="0" smtClean="0"/>
          </a:p>
          <a:p>
            <a:pPr marL="0" indent="0">
              <a:buNone/>
            </a:pPr>
            <a:r>
              <a:rPr lang="en-US" sz="2800" dirty="0" smtClean="0">
                <a:hlinkClick r:id="rId2"/>
              </a:rPr>
              <a:t>https</a:t>
            </a:r>
            <a:r>
              <a:rPr lang="en-US" sz="2800" dirty="0">
                <a:hlinkClick r:id="rId2"/>
              </a:rPr>
              <a:t>://github.com/mbuechel/PartnerConf2013</a:t>
            </a:r>
            <a:endParaRPr lang="en-US" sz="2800" dirty="0"/>
          </a:p>
        </p:txBody>
      </p:sp>
    </p:spTree>
    <p:extLst>
      <p:ext uri="{BB962C8B-B14F-4D97-AF65-F5344CB8AC3E}">
        <p14:creationId xmlns:p14="http://schemas.microsoft.com/office/powerpoint/2010/main" val="16756615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70712" y="559256"/>
            <a:ext cx="8229600" cy="857250"/>
          </a:xfrm>
        </p:spPr>
        <p:txBody>
          <a:bodyPr>
            <a:normAutofit/>
          </a:bodyPr>
          <a:lstStyle/>
          <a:p>
            <a:r>
              <a:rPr lang="en-US" sz="2800" dirty="0" smtClean="0"/>
              <a:t>Questions?</a:t>
            </a:r>
            <a:endParaRPr lang="en-US" sz="2800" dirty="0"/>
          </a:p>
        </p:txBody>
      </p:sp>
      <p:sp>
        <p:nvSpPr>
          <p:cNvPr id="8" name="Content Placeholder 7"/>
          <p:cNvSpPr>
            <a:spLocks noGrp="1"/>
          </p:cNvSpPr>
          <p:nvPr>
            <p:ph idx="1"/>
          </p:nvPr>
        </p:nvSpPr>
        <p:spPr>
          <a:xfrm>
            <a:off x="470712" y="1416506"/>
            <a:ext cx="8229600" cy="3231694"/>
          </a:xfrm>
        </p:spPr>
        <p:txBody>
          <a:bodyPr>
            <a:normAutofit/>
          </a:bodyPr>
          <a:lstStyle/>
          <a:p>
            <a:pPr marL="0" indent="0">
              <a:buNone/>
            </a:pPr>
            <a:r>
              <a:rPr lang="en-US" dirty="0" smtClean="0"/>
              <a:t>Any questions on UI automation or load testing?</a:t>
            </a:r>
            <a:endParaRPr lang="en-US" dirty="0"/>
          </a:p>
        </p:txBody>
      </p:sp>
    </p:spTree>
    <p:extLst>
      <p:ext uri="{BB962C8B-B14F-4D97-AF65-F5344CB8AC3E}">
        <p14:creationId xmlns:p14="http://schemas.microsoft.com/office/powerpoint/2010/main" val="19898459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69900" y="1031854"/>
            <a:ext cx="8229600" cy="2968646"/>
          </a:xfrm>
          <a:prstGeom prst="rect">
            <a:avLst/>
          </a:prstGeom>
        </p:spPr>
        <p:txBody>
          <a:bodyPr/>
          <a:lstStyle>
            <a:lvl1pPr marL="0" marR="0" indent="0" algn="ctr" defTabSz="457200" rtl="0" eaLnBrk="1" fontAlgn="auto" latinLnBrk="0" hangingPunct="1">
              <a:lnSpc>
                <a:spcPct val="100000"/>
              </a:lnSpc>
              <a:spcBef>
                <a:spcPct val="0"/>
              </a:spcBef>
              <a:spcAft>
                <a:spcPts val="0"/>
              </a:spcAft>
              <a:buClrTx/>
              <a:buSzTx/>
              <a:buFontTx/>
              <a:buNone/>
              <a:tabLst/>
              <a:defRPr sz="1800" b="1" kern="1200">
                <a:solidFill>
                  <a:schemeClr val="bg1"/>
                </a:solidFill>
                <a:latin typeface="Helvetica"/>
                <a:ea typeface="+mj-ea"/>
                <a:cs typeface="Helvetica"/>
              </a:defRPr>
            </a:lvl1pPr>
          </a:lstStyle>
          <a:p>
            <a:endParaRPr lang="en-US" sz="3600" i="1" dirty="0"/>
          </a:p>
          <a:p>
            <a:endParaRPr lang="en-US" dirty="0" smtClean="0"/>
          </a:p>
          <a:p>
            <a:endParaRPr lang="en-US" dirty="0"/>
          </a:p>
          <a:p>
            <a:endParaRPr lang="en-US" dirty="0"/>
          </a:p>
          <a:p>
            <a:endParaRPr lang="en-US" u="sng" dirty="0" smtClean="0">
              <a:solidFill>
                <a:srgbClr val="FC3606"/>
              </a:solidFill>
            </a:endParaRPr>
          </a:p>
          <a:p>
            <a:r>
              <a:rPr lang="en-US" i="1" dirty="0" smtClean="0"/>
              <a:t> </a:t>
            </a:r>
          </a:p>
          <a:p>
            <a:endParaRPr lang="en-US" sz="3600" i="1" dirty="0"/>
          </a:p>
          <a:p>
            <a:endParaRPr lang="en-US" sz="2800" i="1" dirty="0"/>
          </a:p>
        </p:txBody>
      </p:sp>
    </p:spTree>
    <p:extLst>
      <p:ext uri="{BB962C8B-B14F-4D97-AF65-F5344CB8AC3E}">
        <p14:creationId xmlns:p14="http://schemas.microsoft.com/office/powerpoint/2010/main" val="3015072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r>
              <a:rPr lang="en-US" sz="2800" dirty="0" smtClean="0"/>
              <a:t>What is Selenium?</a:t>
            </a:r>
            <a:endParaRPr lang="en-US" sz="2800" dirty="0"/>
          </a:p>
        </p:txBody>
      </p:sp>
      <p:sp>
        <p:nvSpPr>
          <p:cNvPr id="3" name="Content Placeholder 2"/>
          <p:cNvSpPr>
            <a:spLocks noGrp="1"/>
          </p:cNvSpPr>
          <p:nvPr>
            <p:ph idx="1"/>
          </p:nvPr>
        </p:nvSpPr>
        <p:spPr>
          <a:xfrm>
            <a:off x="445311" y="1298643"/>
            <a:ext cx="8229600" cy="3412226"/>
          </a:xfrm>
        </p:spPr>
        <p:txBody>
          <a:bodyPr>
            <a:noAutofit/>
          </a:bodyPr>
          <a:lstStyle/>
          <a:p>
            <a:pPr marL="0" indent="0">
              <a:spcAft>
                <a:spcPts val="600"/>
              </a:spcAft>
              <a:buNone/>
            </a:pPr>
            <a:r>
              <a:rPr lang="en-US" sz="1800" dirty="0"/>
              <a:t>Selenium </a:t>
            </a:r>
            <a:r>
              <a:rPr lang="en-US" sz="1800" dirty="0" smtClean="0"/>
              <a:t>is an open-source tool for browser automation</a:t>
            </a:r>
          </a:p>
          <a:p>
            <a:pPr>
              <a:spcAft>
                <a:spcPts val="600"/>
              </a:spcAft>
            </a:pPr>
            <a:r>
              <a:rPr lang="en-US" sz="1800" dirty="0" smtClean="0"/>
              <a:t>Selenium IDE</a:t>
            </a:r>
          </a:p>
          <a:p>
            <a:pPr lvl="1">
              <a:spcAft>
                <a:spcPts val="600"/>
              </a:spcAft>
            </a:pPr>
            <a:r>
              <a:rPr lang="en-US" sz="1600" dirty="0"/>
              <a:t>Firefox add-on for simple record and playback</a:t>
            </a:r>
          </a:p>
          <a:p>
            <a:pPr lvl="1">
              <a:spcAft>
                <a:spcPts val="600"/>
              </a:spcAft>
            </a:pPr>
            <a:r>
              <a:rPr lang="en-US" sz="1600" dirty="0" smtClean="0"/>
              <a:t>Create quick scripts without any coding</a:t>
            </a:r>
          </a:p>
          <a:p>
            <a:pPr>
              <a:spcAft>
                <a:spcPts val="600"/>
              </a:spcAft>
            </a:pPr>
            <a:r>
              <a:rPr lang="en-US" dirty="0" smtClean="0"/>
              <a:t>Selenium WebDriver</a:t>
            </a:r>
          </a:p>
          <a:p>
            <a:pPr lvl="1">
              <a:spcAft>
                <a:spcPts val="600"/>
              </a:spcAft>
            </a:pPr>
            <a:r>
              <a:rPr lang="en-US" dirty="0" smtClean="0"/>
              <a:t>Selenium API used in common </a:t>
            </a:r>
            <a:r>
              <a:rPr lang="en-US" dirty="0" smtClean="0"/>
              <a:t>IDEs </a:t>
            </a:r>
            <a:r>
              <a:rPr lang="en-US" dirty="0" smtClean="0"/>
              <a:t>(Eclipse, Visual Studio, etc.)</a:t>
            </a:r>
          </a:p>
          <a:p>
            <a:pPr lvl="1">
              <a:spcAft>
                <a:spcPts val="600"/>
              </a:spcAft>
            </a:pPr>
            <a:r>
              <a:rPr lang="en-US" dirty="0" smtClean="0"/>
              <a:t>Robust, browser-based regression automation</a:t>
            </a:r>
            <a:endParaRPr lang="en-US" dirty="0"/>
          </a:p>
          <a:p>
            <a:pPr>
              <a:spcAft>
                <a:spcPts val="600"/>
              </a:spcAft>
            </a:pPr>
            <a:endParaRPr lang="en-US" sz="1800" b="1" dirty="0" smtClean="0"/>
          </a:p>
          <a:p>
            <a:pPr>
              <a:spcAft>
                <a:spcPts val="600"/>
              </a:spcAft>
            </a:pPr>
            <a:endParaRPr lang="en-US" sz="1800" b="1" dirty="0"/>
          </a:p>
          <a:p>
            <a:pPr marL="0" indent="0">
              <a:spcAft>
                <a:spcPts val="600"/>
              </a:spcAft>
              <a:buNone/>
            </a:pPr>
            <a:endParaRPr lang="en-US" sz="1800" dirty="0" smtClean="0"/>
          </a:p>
        </p:txBody>
      </p:sp>
    </p:spTree>
    <p:extLst>
      <p:ext uri="{BB962C8B-B14F-4D97-AF65-F5344CB8AC3E}">
        <p14:creationId xmlns:p14="http://schemas.microsoft.com/office/powerpoint/2010/main" val="2530058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r>
              <a:rPr lang="en-US" sz="2800" dirty="0" smtClean="0"/>
              <a:t>Selenium IDE</a:t>
            </a:r>
            <a:endParaRPr lang="en-US" sz="2800" dirty="0"/>
          </a:p>
        </p:txBody>
      </p:sp>
      <p:sp>
        <p:nvSpPr>
          <p:cNvPr id="3" name="Content Placeholder 2"/>
          <p:cNvSpPr>
            <a:spLocks noGrp="1"/>
          </p:cNvSpPr>
          <p:nvPr>
            <p:ph idx="1"/>
          </p:nvPr>
        </p:nvSpPr>
        <p:spPr>
          <a:xfrm>
            <a:off x="445311" y="1298643"/>
            <a:ext cx="8229600" cy="4167295"/>
          </a:xfrm>
        </p:spPr>
        <p:txBody>
          <a:bodyPr>
            <a:noAutofit/>
          </a:bodyPr>
          <a:lstStyle/>
          <a:p>
            <a:pPr>
              <a:spcAft>
                <a:spcPts val="600"/>
              </a:spcAft>
            </a:pPr>
            <a:r>
              <a:rPr lang="en-US" sz="1800" dirty="0" smtClean="0"/>
              <a:t>Firefox Setup</a:t>
            </a:r>
          </a:p>
          <a:p>
            <a:pPr lvl="1">
              <a:spcAft>
                <a:spcPts val="600"/>
              </a:spcAft>
            </a:pPr>
            <a:r>
              <a:rPr lang="en-US" sz="1600" dirty="0" smtClean="0"/>
              <a:t>Install </a:t>
            </a:r>
            <a:r>
              <a:rPr lang="en-US" sz="1600" dirty="0" smtClean="0">
                <a:hlinkClick r:id="rId2"/>
              </a:rPr>
              <a:t>Firebug</a:t>
            </a:r>
            <a:r>
              <a:rPr lang="en-US" sz="1600" dirty="0" smtClean="0"/>
              <a:t>, </a:t>
            </a:r>
            <a:r>
              <a:rPr lang="en-US" sz="1600" dirty="0" smtClean="0">
                <a:hlinkClick r:id="rId3"/>
              </a:rPr>
              <a:t>FirePath</a:t>
            </a:r>
            <a:r>
              <a:rPr lang="en-US" sz="1600" dirty="0" smtClean="0"/>
              <a:t>, and </a:t>
            </a:r>
            <a:r>
              <a:rPr lang="en-US" sz="1600" dirty="0" smtClean="0">
                <a:hlinkClick r:id="rId4"/>
              </a:rPr>
              <a:t>Selenium IDE</a:t>
            </a:r>
            <a:endParaRPr lang="en-US" sz="1600" dirty="0" smtClean="0"/>
          </a:p>
          <a:p>
            <a:pPr lvl="1">
              <a:spcAft>
                <a:spcPts val="600"/>
              </a:spcAft>
            </a:pPr>
            <a:r>
              <a:rPr lang="en-US" sz="1600" dirty="0" smtClean="0"/>
              <a:t>Launch Selenium IDE in Firefox</a:t>
            </a:r>
          </a:p>
          <a:p>
            <a:pPr lvl="2">
              <a:spcAft>
                <a:spcPts val="600"/>
              </a:spcAft>
            </a:pPr>
            <a:r>
              <a:rPr lang="en-US" sz="1400" dirty="0" smtClean="0"/>
              <a:t>Select: Web Developer -&gt; Selenium IDE</a:t>
            </a:r>
          </a:p>
          <a:p>
            <a:pPr lvl="2">
              <a:spcAft>
                <a:spcPts val="600"/>
              </a:spcAft>
            </a:pPr>
            <a:r>
              <a:rPr lang="en-US" sz="1400" dirty="0" smtClean="0"/>
              <a:t>Or simply type CRTL + ALT + s</a:t>
            </a:r>
            <a:endParaRPr lang="en-US" dirty="0" smtClean="0"/>
          </a:p>
          <a:p>
            <a:pPr lvl="1">
              <a:spcAft>
                <a:spcPts val="600"/>
              </a:spcAft>
            </a:pPr>
            <a:r>
              <a:rPr lang="en-US" dirty="0" smtClean="0"/>
              <a:t>Selenium IDE opens and starts </a:t>
            </a:r>
          </a:p>
          <a:p>
            <a:pPr marL="457200" lvl="1" indent="0">
              <a:spcAft>
                <a:spcPts val="600"/>
              </a:spcAft>
              <a:buNone/>
            </a:pPr>
            <a:r>
              <a:rPr lang="en-US" dirty="0"/>
              <a:t>	</a:t>
            </a:r>
            <a:r>
              <a:rPr lang="en-US" dirty="0" smtClean="0"/>
              <a:t>recording by default</a:t>
            </a:r>
          </a:p>
          <a:p>
            <a:pPr lvl="1">
              <a:spcAft>
                <a:spcPts val="600"/>
              </a:spcAft>
            </a:pPr>
            <a:endParaRPr lang="en-US" sz="1600" b="1" dirty="0" smtClean="0"/>
          </a:p>
          <a:p>
            <a:pPr>
              <a:spcAft>
                <a:spcPts val="600"/>
              </a:spcAft>
            </a:pPr>
            <a:endParaRPr lang="en-US" sz="1800" b="1" dirty="0"/>
          </a:p>
          <a:p>
            <a:pPr marL="0" indent="0">
              <a:spcAft>
                <a:spcPts val="600"/>
              </a:spcAft>
              <a:buNone/>
            </a:pPr>
            <a:endParaRPr lang="en-US" sz="1800" dirty="0" smtClean="0"/>
          </a:p>
        </p:txBody>
      </p:sp>
      <p:pic>
        <p:nvPicPr>
          <p:cNvPr id="5" name="Picture 4"/>
          <p:cNvPicPr/>
          <p:nvPr/>
        </p:nvPicPr>
        <p:blipFill>
          <a:blip r:embed="rId5"/>
          <a:stretch>
            <a:fillRect/>
          </a:stretch>
        </p:blipFill>
        <p:spPr>
          <a:xfrm>
            <a:off x="5335846" y="1721151"/>
            <a:ext cx="3173095" cy="28003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49030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r>
              <a:rPr lang="en-US" sz="2800" dirty="0" smtClean="0"/>
              <a:t>Selenium IDE</a:t>
            </a:r>
            <a:endParaRPr lang="en-US" sz="2800" dirty="0"/>
          </a:p>
        </p:txBody>
      </p:sp>
      <p:sp>
        <p:nvSpPr>
          <p:cNvPr id="3" name="Content Placeholder 2"/>
          <p:cNvSpPr>
            <a:spLocks noGrp="1"/>
          </p:cNvSpPr>
          <p:nvPr>
            <p:ph idx="1"/>
          </p:nvPr>
        </p:nvSpPr>
        <p:spPr>
          <a:xfrm>
            <a:off x="445311" y="1298643"/>
            <a:ext cx="8229600" cy="4167295"/>
          </a:xfrm>
        </p:spPr>
        <p:txBody>
          <a:bodyPr>
            <a:noAutofit/>
          </a:bodyPr>
          <a:lstStyle/>
          <a:p>
            <a:pPr>
              <a:spcAft>
                <a:spcPts val="600"/>
              </a:spcAft>
            </a:pPr>
            <a:r>
              <a:rPr lang="en-US" sz="1800" dirty="0" smtClean="0"/>
              <a:t>Example: Your first test</a:t>
            </a:r>
          </a:p>
          <a:p>
            <a:pPr>
              <a:spcAft>
                <a:spcPts val="600"/>
              </a:spcAft>
            </a:pPr>
            <a:r>
              <a:rPr lang="en-US" sz="1800" dirty="0" smtClean="0"/>
              <a:t>Perform the following actions with Selenium IDE recording</a:t>
            </a:r>
          </a:p>
          <a:p>
            <a:pPr lvl="1">
              <a:spcAft>
                <a:spcPts val="600"/>
              </a:spcAft>
            </a:pPr>
            <a:r>
              <a:rPr lang="en-US" sz="1600" dirty="0" smtClean="0"/>
              <a:t>Navigate to the Saleslogix login page</a:t>
            </a:r>
          </a:p>
          <a:p>
            <a:pPr lvl="1">
              <a:spcAft>
                <a:spcPts val="600"/>
              </a:spcAft>
            </a:pPr>
            <a:r>
              <a:rPr lang="en-US" sz="1600" dirty="0" smtClean="0"/>
              <a:t>Enter ‘lee’ in the user name field</a:t>
            </a:r>
          </a:p>
          <a:p>
            <a:pPr lvl="1">
              <a:spcAft>
                <a:spcPts val="600"/>
              </a:spcAft>
            </a:pPr>
            <a:r>
              <a:rPr lang="en-US" sz="1600" dirty="0" smtClean="0"/>
              <a:t>Click the logon button</a:t>
            </a:r>
          </a:p>
          <a:p>
            <a:pPr lvl="1">
              <a:spcAft>
                <a:spcPts val="600"/>
              </a:spcAft>
            </a:pPr>
            <a:r>
              <a:rPr lang="en-US" sz="1600" dirty="0" smtClean="0"/>
              <a:t>Click the Accounts </a:t>
            </a:r>
            <a:r>
              <a:rPr lang="en-US" sz="1600" dirty="0" err="1" smtClean="0"/>
              <a:t>nav</a:t>
            </a:r>
            <a:r>
              <a:rPr lang="en-US" sz="1600" dirty="0" smtClean="0"/>
              <a:t> button</a:t>
            </a:r>
          </a:p>
          <a:p>
            <a:pPr lvl="1">
              <a:spcAft>
                <a:spcPts val="600"/>
              </a:spcAft>
            </a:pPr>
            <a:r>
              <a:rPr lang="en-US" sz="1600" dirty="0" smtClean="0"/>
              <a:t>Click the ‘Abbott Ltd.’ link/record</a:t>
            </a:r>
          </a:p>
          <a:p>
            <a:pPr lvl="1">
              <a:spcAft>
                <a:spcPts val="600"/>
              </a:spcAft>
            </a:pPr>
            <a:r>
              <a:rPr lang="en-US" sz="1600" dirty="0" smtClean="0"/>
              <a:t>Click the log off button</a:t>
            </a:r>
          </a:p>
          <a:p>
            <a:pPr lvl="1">
              <a:spcAft>
                <a:spcPts val="600"/>
              </a:spcAft>
            </a:pPr>
            <a:r>
              <a:rPr lang="en-US" sz="1600" dirty="0" smtClean="0"/>
              <a:t>Stop the recording in Selenium IDE</a:t>
            </a:r>
          </a:p>
          <a:p>
            <a:pPr lvl="1">
              <a:spcAft>
                <a:spcPts val="600"/>
              </a:spcAft>
            </a:pPr>
            <a:endParaRPr lang="en-US" sz="1600" b="1" dirty="0" smtClean="0"/>
          </a:p>
          <a:p>
            <a:pPr>
              <a:spcAft>
                <a:spcPts val="600"/>
              </a:spcAft>
            </a:pPr>
            <a:endParaRPr lang="en-US" sz="1800" b="1" dirty="0"/>
          </a:p>
          <a:p>
            <a:pPr marL="0" indent="0">
              <a:spcAft>
                <a:spcPts val="600"/>
              </a:spcAft>
              <a:buNone/>
            </a:pPr>
            <a:endParaRPr lang="en-US" sz="1800" dirty="0" smtClean="0"/>
          </a:p>
        </p:txBody>
      </p:sp>
    </p:spTree>
    <p:extLst>
      <p:ext uri="{BB962C8B-B14F-4D97-AF65-F5344CB8AC3E}">
        <p14:creationId xmlns:p14="http://schemas.microsoft.com/office/powerpoint/2010/main" val="1231423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r>
              <a:rPr lang="en-US" sz="2800" dirty="0" smtClean="0"/>
              <a:t>Selenium IDE</a:t>
            </a:r>
            <a:endParaRPr lang="en-US" sz="2800" dirty="0"/>
          </a:p>
        </p:txBody>
      </p:sp>
      <p:sp>
        <p:nvSpPr>
          <p:cNvPr id="3" name="Content Placeholder 2"/>
          <p:cNvSpPr>
            <a:spLocks noGrp="1"/>
          </p:cNvSpPr>
          <p:nvPr>
            <p:ph idx="1"/>
          </p:nvPr>
        </p:nvSpPr>
        <p:spPr>
          <a:xfrm>
            <a:off x="445311" y="1298643"/>
            <a:ext cx="8229600" cy="4167295"/>
          </a:xfrm>
        </p:spPr>
        <p:txBody>
          <a:bodyPr>
            <a:noAutofit/>
          </a:bodyPr>
          <a:lstStyle/>
          <a:p>
            <a:pPr>
              <a:spcAft>
                <a:spcPts val="600"/>
              </a:spcAft>
            </a:pPr>
            <a:r>
              <a:rPr lang="en-US" sz="1800" dirty="0" smtClean="0"/>
              <a:t>You should have a test similar to:</a:t>
            </a:r>
          </a:p>
          <a:p>
            <a:pPr>
              <a:spcAft>
                <a:spcPts val="600"/>
              </a:spcAft>
            </a:pPr>
            <a:endParaRPr lang="en-US" sz="1800" dirty="0" smtClean="0"/>
          </a:p>
          <a:p>
            <a:pPr>
              <a:spcAft>
                <a:spcPts val="600"/>
              </a:spcAft>
            </a:pPr>
            <a:r>
              <a:rPr lang="en-US" sz="1800" dirty="0" smtClean="0"/>
              <a:t>Each command line contain 3 fields</a:t>
            </a:r>
          </a:p>
          <a:p>
            <a:pPr lvl="1">
              <a:spcAft>
                <a:spcPts val="600"/>
              </a:spcAft>
            </a:pPr>
            <a:r>
              <a:rPr lang="en-US" sz="1600" dirty="0" smtClean="0"/>
              <a:t>Command: List of built-in commands</a:t>
            </a:r>
          </a:p>
          <a:p>
            <a:pPr lvl="1">
              <a:spcAft>
                <a:spcPts val="600"/>
              </a:spcAft>
            </a:pPr>
            <a:r>
              <a:rPr lang="en-US" sz="1600" dirty="0" smtClean="0"/>
              <a:t>Target: The element to work with</a:t>
            </a:r>
          </a:p>
          <a:p>
            <a:pPr lvl="1">
              <a:spcAft>
                <a:spcPts val="600"/>
              </a:spcAft>
            </a:pPr>
            <a:r>
              <a:rPr lang="en-US" sz="1600" dirty="0" smtClean="0"/>
              <a:t>Value:  The value to use (optional)</a:t>
            </a:r>
          </a:p>
          <a:p>
            <a:pPr>
              <a:spcAft>
                <a:spcPts val="600"/>
              </a:spcAft>
            </a:pPr>
            <a:endParaRPr lang="en-US" sz="1800" b="1" dirty="0"/>
          </a:p>
          <a:p>
            <a:pPr marL="0" indent="0">
              <a:spcAft>
                <a:spcPts val="600"/>
              </a:spcAft>
              <a:buNone/>
            </a:pPr>
            <a:endParaRPr lang="en-US" sz="1800" dirty="0" smtClean="0"/>
          </a:p>
        </p:txBody>
      </p:sp>
      <p:pic>
        <p:nvPicPr>
          <p:cNvPr id="4" name="Picture 3"/>
          <p:cNvPicPr>
            <a:picLocks noChangeAspect="1"/>
          </p:cNvPicPr>
          <p:nvPr/>
        </p:nvPicPr>
        <p:blipFill>
          <a:blip r:embed="rId2"/>
          <a:stretch>
            <a:fillRect/>
          </a:stretch>
        </p:blipFill>
        <p:spPr>
          <a:xfrm>
            <a:off x="4874957" y="1229933"/>
            <a:ext cx="3799954" cy="335317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56565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r>
              <a:rPr lang="en-US" sz="2800" dirty="0" smtClean="0"/>
              <a:t>Selenium IDE</a:t>
            </a:r>
            <a:endParaRPr lang="en-US" sz="2800" dirty="0"/>
          </a:p>
        </p:txBody>
      </p:sp>
      <p:sp>
        <p:nvSpPr>
          <p:cNvPr id="3" name="Content Placeholder 2"/>
          <p:cNvSpPr>
            <a:spLocks noGrp="1"/>
          </p:cNvSpPr>
          <p:nvPr>
            <p:ph idx="1"/>
          </p:nvPr>
        </p:nvSpPr>
        <p:spPr>
          <a:xfrm>
            <a:off x="445311" y="1298643"/>
            <a:ext cx="8229600" cy="4167295"/>
          </a:xfrm>
        </p:spPr>
        <p:txBody>
          <a:bodyPr>
            <a:noAutofit/>
          </a:bodyPr>
          <a:lstStyle/>
          <a:p>
            <a:pPr>
              <a:spcAft>
                <a:spcPts val="600"/>
              </a:spcAft>
            </a:pPr>
            <a:r>
              <a:rPr lang="en-US" sz="1800" dirty="0" smtClean="0"/>
              <a:t>Play back your recorded test</a:t>
            </a:r>
          </a:p>
          <a:p>
            <a:pPr lvl="1">
              <a:spcAft>
                <a:spcPts val="600"/>
              </a:spcAft>
            </a:pPr>
            <a:r>
              <a:rPr lang="en-US" sz="1400" dirty="0" smtClean="0"/>
              <a:t>Move the slider to “Slow”</a:t>
            </a:r>
          </a:p>
          <a:p>
            <a:pPr lvl="1">
              <a:spcAft>
                <a:spcPts val="600"/>
              </a:spcAft>
            </a:pPr>
            <a:r>
              <a:rPr lang="en-US" sz="1400" dirty="0" smtClean="0"/>
              <a:t>Click the “Play current test case” button</a:t>
            </a:r>
          </a:p>
          <a:p>
            <a:pPr lvl="1">
              <a:spcAft>
                <a:spcPts val="600"/>
              </a:spcAft>
            </a:pPr>
            <a:endParaRPr lang="en-US" sz="1400" dirty="0" smtClean="0"/>
          </a:p>
          <a:p>
            <a:pPr>
              <a:spcAft>
                <a:spcPts val="600"/>
              </a:spcAft>
            </a:pPr>
            <a:r>
              <a:rPr lang="en-US" sz="1800" dirty="0" smtClean="0"/>
              <a:t>You’ve created your first test!</a:t>
            </a:r>
          </a:p>
          <a:p>
            <a:pPr lvl="1">
              <a:spcAft>
                <a:spcPts val="600"/>
              </a:spcAft>
            </a:pPr>
            <a:r>
              <a:rPr lang="en-US" sz="1600" dirty="0" smtClean="0"/>
              <a:t>But it’s pretty simple…</a:t>
            </a:r>
            <a:endParaRPr lang="en-US" sz="1600" dirty="0"/>
          </a:p>
          <a:p>
            <a:pPr marL="0" indent="0">
              <a:spcAft>
                <a:spcPts val="600"/>
              </a:spcAft>
              <a:buNone/>
            </a:pPr>
            <a:endParaRPr lang="en-US" sz="1800" dirty="0" smtClean="0"/>
          </a:p>
        </p:txBody>
      </p:sp>
      <p:pic>
        <p:nvPicPr>
          <p:cNvPr id="5" name="Picture 4"/>
          <p:cNvPicPr/>
          <p:nvPr/>
        </p:nvPicPr>
        <p:blipFill>
          <a:blip r:embed="rId2"/>
          <a:stretch>
            <a:fillRect/>
          </a:stretch>
        </p:blipFill>
        <p:spPr>
          <a:xfrm>
            <a:off x="4560722" y="1236372"/>
            <a:ext cx="4037971" cy="331552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04619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12" y="854289"/>
            <a:ext cx="8153381" cy="219438"/>
          </a:xfrm>
        </p:spPr>
        <p:txBody>
          <a:bodyPr>
            <a:noAutofit/>
          </a:bodyPr>
          <a:lstStyle/>
          <a:p>
            <a:r>
              <a:rPr lang="en-US" sz="2800" dirty="0" smtClean="0"/>
              <a:t>Selenium IDE</a:t>
            </a:r>
            <a:endParaRPr lang="en-US" sz="2800" dirty="0"/>
          </a:p>
        </p:txBody>
      </p:sp>
      <p:sp>
        <p:nvSpPr>
          <p:cNvPr id="3" name="Content Placeholder 2"/>
          <p:cNvSpPr>
            <a:spLocks noGrp="1"/>
          </p:cNvSpPr>
          <p:nvPr>
            <p:ph idx="1"/>
          </p:nvPr>
        </p:nvSpPr>
        <p:spPr>
          <a:xfrm>
            <a:off x="445311" y="1298643"/>
            <a:ext cx="8229600" cy="4167295"/>
          </a:xfrm>
        </p:spPr>
        <p:txBody>
          <a:bodyPr>
            <a:noAutofit/>
          </a:bodyPr>
          <a:lstStyle/>
          <a:p>
            <a:pPr>
              <a:spcAft>
                <a:spcPts val="600"/>
              </a:spcAft>
            </a:pPr>
            <a:r>
              <a:rPr lang="en-US" sz="1800" dirty="0" smtClean="0"/>
              <a:t>Using XPath values to make test more dynamic</a:t>
            </a:r>
          </a:p>
          <a:p>
            <a:pPr lvl="1">
              <a:spcAft>
                <a:spcPts val="600"/>
              </a:spcAft>
            </a:pPr>
            <a:r>
              <a:rPr lang="en-US" sz="1400" dirty="0" smtClean="0"/>
              <a:t>XPath is a simple query language for selecting nodes from an XML document</a:t>
            </a:r>
          </a:p>
          <a:p>
            <a:pPr lvl="1">
              <a:spcAft>
                <a:spcPts val="600"/>
              </a:spcAft>
            </a:pPr>
            <a:r>
              <a:rPr lang="en-US" sz="1400" dirty="0" smtClean="0"/>
              <a:t>XPath allows you to search and find web page elements based on the elements properties</a:t>
            </a:r>
          </a:p>
          <a:p>
            <a:pPr lvl="1">
              <a:spcAft>
                <a:spcPts val="600"/>
              </a:spcAft>
            </a:pPr>
            <a:r>
              <a:rPr lang="en-US" sz="1400" dirty="0" smtClean="0"/>
              <a:t>You can use XPath values to create verification points in your test</a:t>
            </a:r>
          </a:p>
          <a:p>
            <a:pPr lvl="1">
              <a:spcAft>
                <a:spcPts val="600"/>
              </a:spcAft>
            </a:pPr>
            <a:endParaRPr lang="en-US" sz="1400" dirty="0"/>
          </a:p>
          <a:p>
            <a:pPr>
              <a:spcAft>
                <a:spcPts val="600"/>
              </a:spcAft>
            </a:pPr>
            <a:r>
              <a:rPr lang="en-US" sz="1600" dirty="0" smtClean="0"/>
              <a:t>Using FirePath to get and test XPath values</a:t>
            </a:r>
          </a:p>
          <a:p>
            <a:pPr lvl="1">
              <a:spcAft>
                <a:spcPts val="600"/>
              </a:spcAft>
            </a:pPr>
            <a:r>
              <a:rPr lang="en-US" sz="1400" dirty="0" smtClean="0"/>
              <a:t>In Firefox, open Firebug and select the FirePath tab</a:t>
            </a:r>
          </a:p>
          <a:p>
            <a:pPr lvl="1">
              <a:spcAft>
                <a:spcPts val="600"/>
              </a:spcAft>
            </a:pPr>
            <a:r>
              <a:rPr lang="en-US" sz="1400" dirty="0" smtClean="0"/>
              <a:t>Click the inspector button and select an item in the page</a:t>
            </a:r>
          </a:p>
          <a:p>
            <a:pPr lvl="1">
              <a:spcAft>
                <a:spcPts val="600"/>
              </a:spcAft>
            </a:pPr>
            <a:r>
              <a:rPr lang="en-US" sz="1400" dirty="0" smtClean="0"/>
              <a:t>The field is highlighted in the UI and the XPath is listed</a:t>
            </a:r>
          </a:p>
          <a:p>
            <a:pPr lvl="1">
              <a:spcAft>
                <a:spcPts val="600"/>
              </a:spcAft>
            </a:pPr>
            <a:endParaRPr lang="en-US" sz="1400" dirty="0"/>
          </a:p>
          <a:p>
            <a:pPr marL="0" indent="0">
              <a:spcAft>
                <a:spcPts val="600"/>
              </a:spcAft>
              <a:buNone/>
            </a:pPr>
            <a:endParaRPr lang="en-US" sz="1800" dirty="0" smtClean="0"/>
          </a:p>
        </p:txBody>
      </p:sp>
    </p:spTree>
    <p:extLst>
      <p:ext uri="{BB962C8B-B14F-4D97-AF65-F5344CB8AC3E}">
        <p14:creationId xmlns:p14="http://schemas.microsoft.com/office/powerpoint/2010/main" val="2607574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Swiftpage Color Theme">
      <a:dk1>
        <a:sysClr val="windowText" lastClr="000000"/>
      </a:dk1>
      <a:lt1>
        <a:sysClr val="window" lastClr="FFFFFF"/>
      </a:lt1>
      <a:dk2>
        <a:srgbClr val="FE5000"/>
      </a:dk2>
      <a:lt2>
        <a:srgbClr val="EEEEEE"/>
      </a:lt2>
      <a:accent1>
        <a:srgbClr val="00DDDB"/>
      </a:accent1>
      <a:accent2>
        <a:srgbClr val="009CA6"/>
      </a:accent2>
      <a:accent3>
        <a:srgbClr val="006788"/>
      </a:accent3>
      <a:accent4>
        <a:srgbClr val="444444"/>
      </a:accent4>
      <a:accent5>
        <a:srgbClr val="666666"/>
      </a:accent5>
      <a:accent6>
        <a:srgbClr val="C0C0C0"/>
      </a:accent6>
      <a:hlink>
        <a:srgbClr val="00DDDB"/>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a:defRPr sz="32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Swiftpage_Theme-Color Pallete</Template>
  <TotalTime>1779</TotalTime>
  <Words>1808</Words>
  <Application>Microsoft Office PowerPoint</Application>
  <PresentationFormat>On-screen Show (16:9)</PresentationFormat>
  <Paragraphs>277</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Helvetica</vt:lpstr>
      <vt:lpstr>HelveticaNeueLT Std</vt:lpstr>
      <vt:lpstr>HelveticaNeueLT Std Thin</vt:lpstr>
      <vt:lpstr>Office Theme</vt:lpstr>
      <vt:lpstr>Saleslogix</vt:lpstr>
      <vt:lpstr>PowerPoint Presentation</vt:lpstr>
      <vt:lpstr>Session Agenda</vt:lpstr>
      <vt:lpstr>What is Selenium?</vt:lpstr>
      <vt:lpstr>Selenium IDE</vt:lpstr>
      <vt:lpstr>Selenium IDE</vt:lpstr>
      <vt:lpstr>Selenium IDE</vt:lpstr>
      <vt:lpstr>Selenium IDE</vt:lpstr>
      <vt:lpstr>Selenium IDE</vt:lpstr>
      <vt:lpstr>Selenium IDE</vt:lpstr>
      <vt:lpstr>Selenium IDE</vt:lpstr>
      <vt:lpstr>Selenium IDE</vt:lpstr>
      <vt:lpstr>Using XPath to search for elements</vt:lpstr>
      <vt:lpstr>Using XPath to search for elements</vt:lpstr>
      <vt:lpstr>Using XPath to search for elements</vt:lpstr>
      <vt:lpstr>Using XPath with Dynamic IDs</vt:lpstr>
      <vt:lpstr>Saving, Editing, and Exporting IDE Tests</vt:lpstr>
      <vt:lpstr>Selenium WebDriver</vt:lpstr>
      <vt:lpstr>Questions?</vt:lpstr>
      <vt:lpstr>Performance &amp; Load Testing with JMeter</vt:lpstr>
      <vt:lpstr>Performance &amp; Load Testing with JMeter</vt:lpstr>
      <vt:lpstr>Performance &amp; Load Testing with JMeter</vt:lpstr>
      <vt:lpstr>Performance &amp; Load Testing with JMeter</vt:lpstr>
      <vt:lpstr>Performance &amp; Load Testing with JMeter</vt:lpstr>
      <vt:lpstr>Performance &amp; Load Testing with JMeter</vt:lpstr>
      <vt:lpstr>Performance &amp; Load Testing with JMeter</vt:lpstr>
      <vt:lpstr>Performance &amp; Load Testing with JMeter</vt:lpstr>
      <vt:lpstr>Performance &amp; Load Testing with JMeter</vt:lpstr>
      <vt:lpstr>Performance &amp; Load Testing with JMeter</vt:lpstr>
      <vt:lpstr>Resources</vt:lpstr>
      <vt:lpstr>Questions?</vt:lpstr>
      <vt:lpstr>PowerPoint Presentation</vt:lpstr>
    </vt:vector>
  </TitlesOfParts>
  <Company>BigFish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 Berkey</dc:creator>
  <cp:lastModifiedBy>Buechel, Matthew</cp:lastModifiedBy>
  <cp:revision>158</cp:revision>
  <cp:lastPrinted>2013-08-15T17:52:58Z</cp:lastPrinted>
  <dcterms:created xsi:type="dcterms:W3CDTF">2013-05-29T20:45:57Z</dcterms:created>
  <dcterms:modified xsi:type="dcterms:W3CDTF">2013-11-06T21:31:28Z</dcterms:modified>
</cp:coreProperties>
</file>