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2" r:id="rId29"/>
    <p:sldId id="281" r:id="rId30"/>
    <p:sldId id="283" r:id="rId31"/>
    <p:sldId id="284" r:id="rId32"/>
    <p:sldId id="279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3;p2"/>
          <p:cNvPicPr/>
          <p:nvPr/>
        </p:nvPicPr>
        <p:blipFill>
          <a:blip r:embed="rId14"/>
          <a:stretch/>
        </p:blipFill>
        <p:spPr>
          <a:xfrm>
            <a:off x="647280" y="750600"/>
            <a:ext cx="1236960" cy="311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1;p4"/>
          <p:cNvPicPr/>
          <p:nvPr/>
        </p:nvPicPr>
        <p:blipFill>
          <a:blip r:embed="rId14"/>
          <a:stretch/>
        </p:blipFill>
        <p:spPr>
          <a:xfrm>
            <a:off x="644400" y="750600"/>
            <a:ext cx="1243080" cy="3110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magine 9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628560" y="6476040"/>
            <a:ext cx="462960" cy="124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Elemento grafico 2"/>
          <p:cNvPicPr/>
          <p:nvPr/>
        </p:nvPicPr>
        <p:blipFill>
          <a:blip r:embed="rId14"/>
          <a:stretch/>
        </p:blipFill>
        <p:spPr>
          <a:xfrm>
            <a:off x="3484080" y="2501280"/>
            <a:ext cx="2192760" cy="18547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ba.com/stats/teams/traditional/?sort=W_PCT&amp;dir=-1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4040" y="5244840"/>
            <a:ext cx="7825320" cy="9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latin typeface="Fira Sans Medium"/>
              </a:rPr>
              <a:t>Gian Paolo Bernardini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latin typeface="Fira Sans Medium"/>
              </a:rPr>
              <a:t>Muhammad Umair Yousuf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latin typeface="Fira Sans Medium"/>
              </a:rPr>
              <a:t>Mehrpuya Fathi Bonyadabad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4400" y="1613160"/>
            <a:ext cx="7825320" cy="20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FFFFFF"/>
                </a:solidFill>
                <a:latin typeface="Roboto Slab"/>
                <a:ea typeface="Roboto Slab"/>
              </a:rPr>
              <a:t>RDD on NBA stats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44040" y="4091400"/>
            <a:ext cx="7825320" cy="7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400" b="0" strike="noStrike" spc="-1">
                <a:solidFill>
                  <a:srgbClr val="FFFFFF"/>
                </a:solidFill>
                <a:latin typeface="Roboto Slab"/>
                <a:ea typeface="Roboto Slab"/>
              </a:rPr>
              <a:t>Project for the exam of «Large Scale Computing», MSc. Computer Science, Genoa, a.y. 2020/21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Q3 how the FGM (Field Goals Made) percentage influences the winning of a title?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9F55B31-EAB6-4F61-9918-7A1A19C3ACFE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10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28560" y="104436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727272"/>
                </a:solidFill>
                <a:latin typeface="Fira Sans Medium"/>
              </a:rPr>
              <a:t>Calculate the mean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</a:rPr>
              <a:t>The mean has been calculated based on the command .mean().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28560" y="2755080"/>
            <a:ext cx="7886160" cy="12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727272"/>
                </a:solidFill>
                <a:latin typeface="Fira Sans Medium"/>
                <a:ea typeface="DejaVu Sans"/>
              </a:rPr>
              <a:t>Join with the winners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  <a:ea typeface="DejaVu Sans"/>
              </a:rPr>
              <a:t>Winners have been imported according to the key [TEAM, SEASON].</a:t>
            </a:r>
            <a:endParaRPr lang="en-US" sz="1600" b="0" strike="noStrike" spc="-1">
              <a:latin typeface="Arial"/>
            </a:endParaRPr>
          </a:p>
          <a:p>
            <a:pPr marL="342720">
              <a:lnSpc>
                <a:spcPct val="150000"/>
              </a:lnSpc>
              <a:spcBef>
                <a:spcPts val="374"/>
              </a:spcBef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95" name="Picture 6"/>
          <p:cNvPicPr/>
          <p:nvPr/>
        </p:nvPicPr>
        <p:blipFill>
          <a:blip r:embed="rId2"/>
          <a:stretch/>
        </p:blipFill>
        <p:spPr>
          <a:xfrm>
            <a:off x="3219480" y="1964520"/>
            <a:ext cx="2704680" cy="936720"/>
          </a:xfrm>
          <a:prstGeom prst="rect">
            <a:avLst/>
          </a:prstGeom>
          <a:ln>
            <a:noFill/>
          </a:ln>
        </p:spPr>
      </p:pic>
      <p:pic>
        <p:nvPicPr>
          <p:cNvPr id="196" name="Picture 8"/>
          <p:cNvPicPr/>
          <p:nvPr/>
        </p:nvPicPr>
        <p:blipFill>
          <a:blip r:embed="rId3"/>
          <a:stretch/>
        </p:blipFill>
        <p:spPr>
          <a:xfrm>
            <a:off x="2083680" y="3701880"/>
            <a:ext cx="4975560" cy="29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Q3 how the FGM (Field Goals Made) percentage influences the winning of a title?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D952692-0C76-4B69-A09A-7A720697156B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11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28560" y="4692960"/>
            <a:ext cx="7886160" cy="15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727272"/>
                </a:solidFill>
                <a:latin typeface="Fira Sans Medium"/>
              </a:rPr>
              <a:t>Comparison with the regular season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</a:rPr>
              <a:t>the teams that won the title are quite far from the mean FGM percentage in all the decade.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00" name="Picture 5"/>
          <p:cNvPicPr/>
          <p:nvPr/>
        </p:nvPicPr>
        <p:blipFill>
          <a:blip r:embed="rId2"/>
          <a:stretch/>
        </p:blipFill>
        <p:spPr>
          <a:xfrm>
            <a:off x="2148480" y="1370160"/>
            <a:ext cx="4845960" cy="334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Q4 how the mean of FGM for the winners is near to the mean of the team who has the best FGM percentage?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AE2753-ABA1-46E4-B07A-BD94375D537E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12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28560" y="4845600"/>
            <a:ext cx="7886160" cy="15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2720">
              <a:lnSpc>
                <a:spcPct val="15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</a:rPr>
              <a:t>Golden State Warriors has done the better FGM percentage, very close to the mean of those who won the title.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04" name="Picture 6"/>
          <p:cNvPicPr/>
          <p:nvPr/>
        </p:nvPicPr>
        <p:blipFill>
          <a:blip r:embed="rId2"/>
          <a:stretch/>
        </p:blipFill>
        <p:spPr>
          <a:xfrm>
            <a:off x="1442520" y="1610280"/>
            <a:ext cx="5851800" cy="359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44040" y="4512240"/>
            <a:ext cx="7824960" cy="9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Mehrpuya Fathi Bonyadabad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44400" y="1602720"/>
            <a:ext cx="7825320" cy="24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262626"/>
                </a:solidFill>
                <a:latin typeface="Roboto Slab"/>
                <a:ea typeface="Roboto Slab"/>
              </a:rPr>
              <a:t>Part 2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96709AD-97D4-4717-B5EF-B282F91FF35B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14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Q1 Which team has the most field GOAL percentage? (and its win%) (gathering part)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280160" y="2468880"/>
            <a:ext cx="6480000" cy="374868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1280160" y="1828800"/>
            <a:ext cx="6309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Gathering data. It gets name, FGP and win%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Then just a 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Q2 Which team has the most field GOAL percentage? (and its win%) (reduce part)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376F51-C48B-4201-96B2-528F99AFCB16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15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1110960" y="2816280"/>
            <a:ext cx="6752520" cy="349272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1097280" y="1828800"/>
            <a:ext cx="676620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Reducing them by their key and calculation the average of them by reducing them by their keys . Last sort.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Best team is the team witch has most win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Q3 Can be (the best most field GOAL) guarantee to be (the best winner)?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29DD838-B63B-4C62-9C10-5DFBB658001F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16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360" y="3931920"/>
            <a:ext cx="9143280" cy="133920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822960" y="1645920"/>
            <a:ext cx="77720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Think about a coach who has focused on the amount of goals per match.(he thinks the team which has more goals, has more win)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Is he a successful coach?</a:t>
            </a:r>
          </a:p>
        </p:txBody>
      </p:sp>
      <p:sp>
        <p:nvSpPr>
          <p:cNvPr id="219" name="CustomShape 4"/>
          <p:cNvSpPr/>
          <p:nvPr/>
        </p:nvSpPr>
        <p:spPr>
          <a:xfrm>
            <a:off x="822960" y="2926080"/>
            <a:ext cx="79549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First we gather the data of witch team has the most FGP in all the team.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Second we obtain the amount of goals and win% of that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Q3 Can be (the best most field GOAL) guarantee to be (the best winner)?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9CC8908-26FB-4182-B820-7A8E0AF2D15C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17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0" y="2890440"/>
            <a:ext cx="9143280" cy="32356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822960" y="1463040"/>
            <a:ext cx="78634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Then filter the rows to the team that have more wins than the team witch had the max goals. 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4 teams (San Antonio Spurs , ...)their goals is less than max but they are more successful . SO, coach thinks wrong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Q4 How about be less than average (to be in top 10)?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C813245-C4D3-4E3C-883A-1A5C2E4AF5B5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18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365760" y="4480560"/>
            <a:ext cx="8411760" cy="141336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822960" y="1554480"/>
            <a:ext cx="78634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Some other coach believes that for being in top 10 , you must have goals more than average . For example if average is 35 , all the teams under 10 are definitely fewer than 35.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Is he right?</a:t>
            </a:r>
          </a:p>
        </p:txBody>
      </p:sp>
      <p:sp>
        <p:nvSpPr>
          <p:cNvPr id="228" name="CustomShape 4"/>
          <p:cNvSpPr/>
          <p:nvPr/>
        </p:nvSpPr>
        <p:spPr>
          <a:xfrm>
            <a:off x="822960" y="3108960"/>
            <a:ext cx="77720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First, we get the average of FGP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Second we sort the teams order by win and filter the teams that they have FGP less than average.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Q4 How about be less than average (to be in top 10)?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CF026D6-92CC-41F8-B778-9E5402DC116C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19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230760" y="3200400"/>
            <a:ext cx="8638560" cy="288540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48640" y="1463040"/>
            <a:ext cx="83206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Then, we obtain all the teams in top 10.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Now we have 2 groups, and any intersection between them proves that coach is wrong .As a result, the result shows us that 3 teams with FGP fewer than average are in top 10 . Maybe, if we try top 3 , we see another result.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4040" y="2345760"/>
            <a:ext cx="7824960" cy="40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The motivations is to work on a field (RDD) at the basis of the Map/Reduce pattern. Although RDD syntax is a low level one, it is the foundation for all the subsequent high level API like DataFrames and SparkSQL.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We asked ourselves some questions on behaviors of the teams in the decade 2010-2020, also respect to the teams that won a title. We have taken into consideration the regular season.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The starting point is at this link: </a:t>
            </a:r>
            <a:r>
              <a:rPr lang="en-US" sz="2400" b="0" u="sng" strike="noStrike" spc="-1">
                <a:solidFill>
                  <a:srgbClr val="1A9BFC"/>
                </a:solidFill>
                <a:uFillTx/>
                <a:latin typeface="Roboto Slab"/>
                <a:ea typeface="Roboto Slab"/>
                <a:hlinkClick r:id="rId2"/>
              </a:rPr>
              <a:t>https://www.nba.com/stats/teams/traditional/?sort=W_PCT&amp;dir=-1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4400" y="1602720"/>
            <a:ext cx="7825320" cy="7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262626"/>
                </a:solidFill>
                <a:latin typeface="Roboto Slab"/>
                <a:ea typeface="Roboto Slab"/>
              </a:rPr>
              <a:t>Intro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Q5 Group by data on their seasons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FB10ED1-4A59-4500-ABB2-DF6192B1DEDE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20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28560" y="4845600"/>
            <a:ext cx="7886160" cy="15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6" name="Picture 235"/>
          <p:cNvPicPr/>
          <p:nvPr/>
        </p:nvPicPr>
        <p:blipFill>
          <a:blip r:embed="rId2"/>
          <a:stretch/>
        </p:blipFill>
        <p:spPr>
          <a:xfrm>
            <a:off x="365760" y="2039040"/>
            <a:ext cx="8229240" cy="3904200"/>
          </a:xfrm>
          <a:prstGeom prst="rect">
            <a:avLst/>
          </a:prstGeom>
          <a:ln>
            <a:noFill/>
          </a:ln>
        </p:spPr>
      </p:pic>
      <p:sp>
        <p:nvSpPr>
          <p:cNvPr id="237" name="CustomShape 4"/>
          <p:cNvSpPr/>
          <p:nvPr/>
        </p:nvSpPr>
        <p:spPr>
          <a:xfrm>
            <a:off x="914400" y="139104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For a better view of the data, we must see the teams by their season.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Q6 Whitch are faster (RDD,SQL,Data frame) in a (SELECT , SORT) problem?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C9FE89B-D1E2-46DB-A555-6682FD6895B3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21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822960" y="2949120"/>
            <a:ext cx="6994800" cy="33598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822960" y="1352880"/>
            <a:ext cx="7406280" cy="6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If we had a Select and sort query, witch way is faster? SQL? DF? RDD?</a:t>
            </a:r>
          </a:p>
        </p:txBody>
      </p:sp>
      <p:sp>
        <p:nvSpPr>
          <p:cNvPr id="242" name="CustomShape 4"/>
          <p:cNvSpPr/>
          <p:nvPr/>
        </p:nvSpPr>
        <p:spPr>
          <a:xfrm>
            <a:off x="822960" y="2011680"/>
            <a:ext cx="70405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3 codes are written in on way in 3 different ways but they do one thing. Actually, the amount of data is less than we can judge between these ways, But, It seems SQL is faster.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Q7 Whitch are faster (RDD,SQL,Data frame) in a (SELECT , FILTER) problem?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22</a:t>
            </a:fld>
            <a:endParaRPr lang="en-US" sz="83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1097280" y="3291840"/>
            <a:ext cx="6217200" cy="301176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1097280" y="1738800"/>
            <a:ext cx="6766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How about Filter?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Again all the codes are the same. With respect to the fact that the amount of data is not sufficient.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You Judge :)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44040" y="4512240"/>
            <a:ext cx="7824960" cy="9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Muhammad Umair Yousuf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44400" y="1602720"/>
            <a:ext cx="7825320" cy="24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262626"/>
                </a:solidFill>
                <a:latin typeface="Roboto Slab"/>
                <a:ea typeface="Roboto Slab"/>
              </a:rPr>
              <a:t>Part 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35108" y="372901"/>
            <a:ext cx="8461012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Q1 Each Team lost and Wining Matches Count?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24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29658" y="785822"/>
            <a:ext cx="8361802" cy="833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In this </a:t>
            </a:r>
            <a:r>
              <a:rPr lang="en-US" sz="1800" b="0" strike="noStrike" spc="-1" dirty="0" err="1" smtClean="0">
                <a:latin typeface="Arial"/>
              </a:rPr>
              <a:t>rdd</a:t>
            </a:r>
            <a:r>
              <a:rPr lang="en-US" sz="1800" b="0" strike="noStrike" spc="-1" dirty="0" smtClean="0">
                <a:latin typeface="Arial"/>
              </a:rPr>
              <a:t> query </a:t>
            </a:r>
            <a:r>
              <a:rPr lang="en-US" sz="1800" b="0" strike="noStrike" spc="-1" dirty="0" smtClean="0">
                <a:latin typeface="Arial"/>
              </a:rPr>
              <a:t>I am </a:t>
            </a:r>
            <a:r>
              <a:rPr lang="en-US" sz="1800" b="0" strike="noStrike" spc="-1" dirty="0" smtClean="0">
                <a:latin typeface="Arial"/>
              </a:rPr>
              <a:t>using </a:t>
            </a:r>
            <a:r>
              <a:rPr lang="en-US" sz="1800" b="0" strike="noStrike" spc="-1" dirty="0" smtClean="0">
                <a:latin typeface="Arial"/>
              </a:rPr>
              <a:t>sort by </a:t>
            </a:r>
            <a:r>
              <a:rPr lang="en-US" sz="1800" b="0" strike="noStrike" spc="-1" dirty="0" smtClean="0">
                <a:latin typeface="Arial"/>
              </a:rPr>
              <a:t>function </a:t>
            </a:r>
            <a:r>
              <a:rPr lang="en-US" sz="1800" b="0" strike="noStrike" spc="-1" dirty="0" smtClean="0">
                <a:latin typeface="Arial"/>
              </a:rPr>
              <a:t>and map function for getting </a:t>
            </a:r>
            <a:r>
              <a:rPr lang="en-US" spc="-1" dirty="0"/>
              <a:t>corresponding </a:t>
            </a:r>
            <a:r>
              <a:rPr lang="en-US" sz="1800" b="0" strike="noStrike" spc="-1" dirty="0" smtClean="0">
                <a:latin typeface="Arial"/>
              </a:rPr>
              <a:t>Results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8" y="1646812"/>
            <a:ext cx="8670333" cy="44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8641" y="111652"/>
            <a:ext cx="8493645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Q2 select top 10 teams with its wining percentage and with total </a:t>
            </a: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points?</a:t>
            </a:r>
          </a:p>
          <a:p>
            <a:pPr>
              <a:lnSpc>
                <a:spcPct val="100000"/>
              </a:lnSpc>
            </a:pPr>
            <a:endParaRPr lang="en-US" sz="2800" spc="-1" dirty="0"/>
          </a:p>
          <a:p>
            <a:pPr>
              <a:lnSpc>
                <a:spcPct val="100000"/>
              </a:lnSpc>
            </a:pPr>
            <a:r>
              <a:rPr lang="en-US" spc="-1" dirty="0" smtClean="0"/>
              <a:t>In this Query I am using again sort by function and map function for getting </a:t>
            </a:r>
            <a:r>
              <a:rPr lang="en-US" spc="-1" dirty="0"/>
              <a:t>corresponding </a:t>
            </a:r>
            <a:r>
              <a:rPr lang="en-US" spc="-1" dirty="0" smtClean="0"/>
              <a:t>Results</a:t>
            </a:r>
            <a:endParaRPr lang="en-US" spc="-1" dirty="0"/>
          </a:p>
          <a:p>
            <a:pPr>
              <a:lnSpc>
                <a:spcPct val="100000"/>
              </a:lnSpc>
            </a:pPr>
            <a:endParaRPr lang="en-US" sz="2800" b="1" spc="-1" dirty="0">
              <a:solidFill>
                <a:srgbClr val="474747"/>
              </a:solidFill>
              <a:latin typeface="Roboto Slab"/>
              <a:ea typeface="Roboto Slab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25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98977" y="1352880"/>
            <a:ext cx="6766200" cy="13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9" y="2009749"/>
            <a:ext cx="8912286" cy="45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42011" y="210804"/>
            <a:ext cx="8901989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Q3 In this Query group data by wining percentage?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26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097280" y="1738800"/>
            <a:ext cx="6766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1" y="1614920"/>
            <a:ext cx="8659258" cy="474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216" y="1007057"/>
            <a:ext cx="8543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/>
              <a:t>In this Query I am using </a:t>
            </a:r>
            <a:r>
              <a:rPr lang="en-US" spc="-1" dirty="0" smtClean="0"/>
              <a:t>group by function map by values function </a:t>
            </a:r>
            <a:r>
              <a:rPr lang="en-US" spc="-1" dirty="0"/>
              <a:t>and map function for </a:t>
            </a:r>
            <a:r>
              <a:rPr lang="en-US" spc="-1" dirty="0" smtClean="0"/>
              <a:t>getting corresponding Results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6678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69553" y="63907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Q4 In this Query group data by Team Name?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27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097280" y="1738800"/>
            <a:ext cx="6766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0" y="1769986"/>
            <a:ext cx="8207566" cy="48992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4998" y="846656"/>
            <a:ext cx="7991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/>
              <a:t>In this Query I am </a:t>
            </a:r>
            <a:r>
              <a:rPr lang="en-US" spc="-1" dirty="0" smtClean="0"/>
              <a:t>using again </a:t>
            </a:r>
            <a:r>
              <a:rPr lang="en-US" spc="-1" dirty="0"/>
              <a:t>group by function map by values function and map function for getting corresponding Results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8766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Q5 In this Query Reduce by key and calculate the average by the </a:t>
            </a:r>
            <a:r>
              <a:rPr lang="en-US" sz="2800" b="1" strike="noStrike" spc="-1" dirty="0" smtClean="0">
                <a:solidFill>
                  <a:srgbClr val="474747"/>
                </a:solidFill>
                <a:latin typeface="Roboto Slab"/>
                <a:ea typeface="Roboto Slab"/>
              </a:rPr>
              <a:t>key?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BD3459-BB16-4991-832E-1B4F9C79049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28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097280" y="1738800"/>
            <a:ext cx="6766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" y="2159382"/>
            <a:ext cx="8460955" cy="4962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8560" y="1415634"/>
            <a:ext cx="833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/>
              <a:t>In this Query I am using </a:t>
            </a:r>
            <a:r>
              <a:rPr lang="en-US" spc="-1" dirty="0" smtClean="0"/>
              <a:t>reduce by key function </a:t>
            </a:r>
            <a:r>
              <a:rPr lang="en-US" spc="-1" dirty="0" err="1" smtClean="0"/>
              <a:t>sortby</a:t>
            </a:r>
            <a:r>
              <a:rPr lang="en-US" spc="-1" dirty="0" smtClean="0"/>
              <a:t> function </a:t>
            </a:r>
            <a:r>
              <a:rPr lang="en-US" spc="-1" dirty="0"/>
              <a:t>and map function for getting corresponding Results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42774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44040" y="2345760"/>
            <a:ext cx="7824960" cy="40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644400" y="1602720"/>
            <a:ext cx="7825320" cy="7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262626"/>
                </a:solidFill>
                <a:latin typeface="Roboto Slab"/>
                <a:ea typeface="Roboto Slab"/>
              </a:rPr>
              <a:t>Glossary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63" name="Picture 4"/>
          <p:cNvPicPr/>
          <p:nvPr/>
        </p:nvPicPr>
        <p:blipFill>
          <a:blip r:embed="rId2"/>
          <a:stretch/>
        </p:blipFill>
        <p:spPr>
          <a:xfrm>
            <a:off x="72000" y="2929680"/>
            <a:ext cx="8999280" cy="9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44040" y="4512240"/>
            <a:ext cx="7824960" cy="9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400" b="0" strike="noStrike" spc="-1">
                <a:solidFill>
                  <a:srgbClr val="474747"/>
                </a:solidFill>
                <a:latin typeface="Roboto Slab"/>
                <a:ea typeface="Roboto Slab"/>
              </a:rPr>
              <a:t>Gian Paolo Bernardini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44400" y="1602720"/>
            <a:ext cx="7825320" cy="24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262626"/>
                </a:solidFill>
                <a:latin typeface="Roboto Slab"/>
                <a:ea typeface="Roboto Slab"/>
              </a:rPr>
              <a:t>Part 1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Q1 which is the most winning team in all the decade, based on WIN% (W/GP)?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D2977F0-E950-48E0-B909-EDCC7222AA72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5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28560" y="153180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727272"/>
                </a:solidFill>
                <a:latin typeface="Fira Sans Medium"/>
              </a:rPr>
              <a:t>Gathering the data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727272"/>
                </a:solidFill>
                <a:latin typeface="Fira Sans"/>
              </a:rPr>
              <a:t>At first al the data have been gathered.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28560" y="5747040"/>
            <a:ext cx="78861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050" b="0" i="1" strike="noStrike" spc="-1">
                <a:solidFill>
                  <a:srgbClr val="727272"/>
                </a:solidFill>
                <a:latin typeface="Fira Sans Medium"/>
              </a:rPr>
              <a:t>The main data frame has been persisted in memory in order not to load it anymore and redo calculations.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2"/>
          <a:stretch/>
        </p:blipFill>
        <p:spPr>
          <a:xfrm>
            <a:off x="2411640" y="2514600"/>
            <a:ext cx="4320360" cy="182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Q1 which is the most winning team in all the decade, based on WIN% (W/GP)?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D08E60-E158-42E5-AEF6-D350334891E1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6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28560" y="153180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727272"/>
                </a:solidFill>
                <a:latin typeface="Fira Sans Medium"/>
              </a:rPr>
              <a:t>Calculate the mean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</a:rPr>
              <a:t>The mean has been calculated based on a map reduce approach.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74" name="Picture 6"/>
          <p:cNvPicPr/>
          <p:nvPr/>
        </p:nvPicPr>
        <p:blipFill>
          <a:blip r:embed="rId2"/>
          <a:stretch/>
        </p:blipFill>
        <p:spPr>
          <a:xfrm>
            <a:off x="2491560" y="2581200"/>
            <a:ext cx="4160160" cy="263592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628560" y="521388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500"/>
          </a:bodyPr>
          <a:lstStyle/>
          <a:p>
            <a:pPr marL="342720">
              <a:lnSpc>
                <a:spcPct val="15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  <a:ea typeface="DejaVu Sans"/>
              </a:rPr>
              <a:t>As it may be noticed only one on the first three teams that have the best % of winning,  won a title, so having a great regular season, don’t assure the winning of a title.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Q2 is scoring a lot of points important for the winning of a title?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EA940F-23C8-4758-9E3F-43EE1280D1F7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7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28560" y="153180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6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727272"/>
                </a:solidFill>
                <a:latin typeface="Fira Sans Medium"/>
              </a:rPr>
              <a:t>Gathering the data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727272"/>
                </a:solidFill>
                <a:latin typeface="Fira Sans"/>
              </a:rPr>
              <a:t>Again here have been gathered all the teams that in average have scored most points.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79" name="Picture 6"/>
          <p:cNvPicPr/>
          <p:nvPr/>
        </p:nvPicPr>
        <p:blipFill>
          <a:blip r:embed="rId2"/>
          <a:stretch/>
        </p:blipFill>
        <p:spPr>
          <a:xfrm>
            <a:off x="2411640" y="2503080"/>
            <a:ext cx="4320360" cy="185112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628560" y="5747040"/>
            <a:ext cx="78861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Q2 is scoring a lot of points important for the winning of a title?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3743A8F-A0D7-44A6-8E28-5CAA134A0D28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8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28560" y="153180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727272"/>
                </a:solidFill>
                <a:latin typeface="Fira Sans Medium"/>
              </a:rPr>
              <a:t>Calculate the mean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</a:rPr>
              <a:t>The mean has been calculated based on a map reduce approach.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28560" y="521388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1500" lnSpcReduction="20000"/>
          </a:bodyPr>
          <a:lstStyle/>
          <a:p>
            <a:pPr marL="342720">
              <a:lnSpc>
                <a:spcPct val="15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727272"/>
                </a:solidFill>
                <a:latin typeface="Fira Sans"/>
                <a:ea typeface="DejaVu Sans"/>
              </a:rPr>
              <a:t>The team that in the decade has scored most points in average was LA Clippers which never won a title, but Golden State Warriors won 3 times and 5 times reached finals, so scoring a lot of points, could be a good indicator of a potential title winner.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85" name="Picture 5"/>
          <p:cNvPicPr/>
          <p:nvPr/>
        </p:nvPicPr>
        <p:blipFill>
          <a:blip r:embed="rId2"/>
          <a:stretch/>
        </p:blipFill>
        <p:spPr>
          <a:xfrm>
            <a:off x="2765880" y="2564640"/>
            <a:ext cx="361152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8560" y="365040"/>
            <a:ext cx="788616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474747"/>
                </a:solidFill>
                <a:latin typeface="Roboto Slab"/>
                <a:ea typeface="Roboto Slab"/>
              </a:rPr>
              <a:t>Q3 how the FGM (Field Goals Made) percentage influences the winning of a title? (Compared to the mean of those who have won a title)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EDA81EB-6C86-4A0F-9119-C88A00ED3FE4}" type="slidenum">
              <a:rPr lang="it-IT" sz="830" b="0" strike="noStrike" spc="-1">
                <a:solidFill>
                  <a:srgbClr val="BFBFBF"/>
                </a:solidFill>
                <a:latin typeface="Fira Sans Medium"/>
              </a:rPr>
              <a:t>9</a:t>
            </a:fld>
            <a:endParaRPr lang="en-US" sz="83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28560" y="1978920"/>
            <a:ext cx="78861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>
              <a:lnSpc>
                <a:spcPct val="15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727272"/>
                </a:solidFill>
                <a:latin typeface="Fira Sans Medium"/>
              </a:rPr>
              <a:t>The same policy is applied</a:t>
            </a:r>
            <a:endParaRPr lang="en-US" sz="2000" b="0" strike="noStrike" spc="-1">
              <a:latin typeface="Arial"/>
            </a:endParaRPr>
          </a:p>
          <a:p>
            <a:pPr marL="514440" lvl="1" indent="-170640">
              <a:lnSpc>
                <a:spcPct val="150000"/>
              </a:lnSpc>
              <a:spcBef>
                <a:spcPts val="374"/>
              </a:spcBef>
              <a:buClr>
                <a:srgbClr val="727272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727272"/>
                </a:solidFill>
                <a:latin typeface="Fira Sans"/>
              </a:rPr>
              <a:t>The best FG makers of all the decade have been gathered.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28560" y="5747040"/>
            <a:ext cx="78861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050" b="0" i="1" strike="noStrike" spc="-1">
                <a:solidFill>
                  <a:srgbClr val="727272"/>
                </a:solidFill>
                <a:latin typeface="Fira Sans Medium"/>
              </a:rPr>
              <a:t>.cache() permits to cache in memory the RDD in use and to load it quickly.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90" name="Picture 5"/>
          <p:cNvPicPr/>
          <p:nvPr/>
        </p:nvPicPr>
        <p:blipFill>
          <a:blip r:embed="rId2"/>
          <a:stretch/>
        </p:blipFill>
        <p:spPr>
          <a:xfrm>
            <a:off x="2430720" y="2993400"/>
            <a:ext cx="4282200" cy="198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BFC"/>
      </a:accent1>
      <a:accent2>
        <a:srgbClr val="1A9BFC"/>
      </a:accent2>
      <a:accent3>
        <a:srgbClr val="1A9BFC"/>
      </a:accent3>
      <a:accent4>
        <a:srgbClr val="1A9BFC"/>
      </a:accent4>
      <a:accent5>
        <a:srgbClr val="1A9BFC"/>
      </a:accent5>
      <a:accent6>
        <a:srgbClr val="002677"/>
      </a:accent6>
      <a:hlink>
        <a:srgbClr val="1A9BFC"/>
      </a:hlink>
      <a:folHlink>
        <a:srgbClr val="00D7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BFC"/>
      </a:accent1>
      <a:accent2>
        <a:srgbClr val="1A9BFC"/>
      </a:accent2>
      <a:accent3>
        <a:srgbClr val="1A9BFC"/>
      </a:accent3>
      <a:accent4>
        <a:srgbClr val="1A9BFC"/>
      </a:accent4>
      <a:accent5>
        <a:srgbClr val="1A9BFC"/>
      </a:accent5>
      <a:accent6>
        <a:srgbClr val="002677"/>
      </a:accent6>
      <a:hlink>
        <a:srgbClr val="1A9BFC"/>
      </a:hlink>
      <a:folHlink>
        <a:srgbClr val="00D7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BFC"/>
      </a:accent1>
      <a:accent2>
        <a:srgbClr val="1A9BFC"/>
      </a:accent2>
      <a:accent3>
        <a:srgbClr val="1A9BFC"/>
      </a:accent3>
      <a:accent4>
        <a:srgbClr val="1A9BFC"/>
      </a:accent4>
      <a:accent5>
        <a:srgbClr val="1A9BFC"/>
      </a:accent5>
      <a:accent6>
        <a:srgbClr val="002677"/>
      </a:accent6>
      <a:hlink>
        <a:srgbClr val="1A9BFC"/>
      </a:hlink>
      <a:folHlink>
        <a:srgbClr val="00D7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BFC"/>
      </a:accent1>
      <a:accent2>
        <a:srgbClr val="1A9BFC"/>
      </a:accent2>
      <a:accent3>
        <a:srgbClr val="1A9BFC"/>
      </a:accent3>
      <a:accent4>
        <a:srgbClr val="1A9BFC"/>
      </a:accent4>
      <a:accent5>
        <a:srgbClr val="1A9BFC"/>
      </a:accent5>
      <a:accent6>
        <a:srgbClr val="002677"/>
      </a:accent6>
      <a:hlink>
        <a:srgbClr val="1A9BFC"/>
      </a:hlink>
      <a:folHlink>
        <a:srgbClr val="00D7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UniGe_presentazione</Template>
  <TotalTime>2527</TotalTime>
  <Words>1293</Words>
  <Application>Microsoft Office PowerPoint</Application>
  <PresentationFormat>On-screen Show (4:3)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DejaVu Sans</vt:lpstr>
      <vt:lpstr>Fira Sans</vt:lpstr>
      <vt:lpstr>Fira Sans Medium</vt:lpstr>
      <vt:lpstr>Roboto Slab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Gian Paolo Bernardini</dc:creator>
  <dc:description/>
  <cp:lastModifiedBy>HP</cp:lastModifiedBy>
  <cp:revision>74</cp:revision>
  <cp:lastPrinted>2019-04-15T13:03:12Z</cp:lastPrinted>
  <dcterms:created xsi:type="dcterms:W3CDTF">2021-01-11T15:19:30Z</dcterms:created>
  <dcterms:modified xsi:type="dcterms:W3CDTF">2021-01-26T13:43:15Z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