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Lato Black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Roboto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37" Type="http://schemas.openxmlformats.org/officeDocument/2006/relationships/font" Target="fonts/LatoBlack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Black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d0e0b3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7d0e0b3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724e2de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724e2de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724e2de1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724e2de1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724e2de1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724e2de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724e2de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724e2de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7f60d643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7f60d64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724e2de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724e2de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d51229f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d51229f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e018476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e018476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d51229f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d51229f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724e2de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724e2de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d51229f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cd51229f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724e2de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724e2de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724e2de1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724e2de1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724e2de1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724e2de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/ Prolog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17850" y="3030875"/>
            <a:ext cx="4736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Sintaxis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y Semántica de los Lenguajes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K2006</a:t>
            </a:r>
            <a:endParaRPr b="1"/>
          </a:p>
        </p:txBody>
      </p:sp>
      <p:sp>
        <p:nvSpPr>
          <p:cNvPr id="136" name="Google Shape;136;p13"/>
          <p:cNvSpPr txBox="1"/>
          <p:nvPr/>
        </p:nvSpPr>
        <p:spPr>
          <a:xfrm>
            <a:off x="3641250" y="2457100"/>
            <a:ext cx="513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Trabajo grupal - Grupo 3 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2327775" y="2898450"/>
            <a:ext cx="36204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Ordenamiento Mergesort</a:t>
            </a:r>
            <a:endParaRPr sz="19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22"/>
          <p:cNvSpPr/>
          <p:nvPr/>
        </p:nvSpPr>
        <p:spPr>
          <a:xfrm rot="5271437">
            <a:off x="1963482" y="2997735"/>
            <a:ext cx="264785" cy="20414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235825" y="205300"/>
            <a:ext cx="4559400" cy="5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([], []).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// 2,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OrdenadaIzq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OrdenadaDer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OrdenadaIzq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OrdenadaDer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([],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[],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MergedResto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=&lt;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MergedResto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MergedResto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MergedResto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033850" y="470200"/>
            <a:ext cx="31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Prolog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4795225" y="920900"/>
            <a:ext cx="41553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([4, 2, 8, 5, 1, 6, 7, 3]).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%coleccion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([4, 2, 8, 5, 1, 6, 7, 3, 4, 2, 8, 5, 1, 6, 7, 3]).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%coleccion([4, 2, 8, 5, 1, 6, 7, 3, 4, 2, 8, 5, 1, 6, 7, 3, 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4, 2, 8, 5, 1, 6, 7, 3]).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ordenar_y_medir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get_time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get_time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Ejecucion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'Colección ordenada: 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'Tiempo de ejecución: 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Ejecucion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 segundos'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178650" y="142350"/>
            <a:ext cx="4855200" cy="4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caso de que el array le queda un solo elemento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corto el array por la mitad y divido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vuelvo a llamar a la funcion para volver a 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cortar los arrays cortados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ordena 2 elementos de menor a mayor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5033850" y="0"/>
            <a:ext cx="31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154725" y="575475"/>
            <a:ext cx="33018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'Colección ordenada:'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'Tiempo de ejecución:'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'ms'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317300" y="2410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Conclusiones</a:t>
            </a:r>
            <a:endParaRPr sz="5000"/>
          </a:p>
        </p:txBody>
      </p:sp>
      <p:sp>
        <p:nvSpPr>
          <p:cNvPr id="222" name="Google Shape;222;p25"/>
          <p:cNvSpPr txBox="1"/>
          <p:nvPr/>
        </p:nvSpPr>
        <p:spPr>
          <a:xfrm>
            <a:off x="336800" y="1956075"/>
            <a:ext cx="6994500" cy="2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Char char="-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Compatibilidad con el Tipo de Problema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Char char="-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Complejidad y Claridad del Código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336800" y="3385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Preguntas para pensar</a:t>
            </a:r>
            <a:endParaRPr sz="3000"/>
          </a:p>
        </p:txBody>
      </p:sp>
      <p:sp>
        <p:nvSpPr>
          <p:cNvPr id="228" name="Google Shape;228;p26"/>
          <p:cNvSpPr txBox="1"/>
          <p:nvPr/>
        </p:nvSpPr>
        <p:spPr>
          <a:xfrm>
            <a:off x="336800" y="1487200"/>
            <a:ext cx="69945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¿Cuáles son las ventajas y desventajas de la evaluación perezosa en Prolog y cómo se compara  con la evaluación más inmediata en JavaScript?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¿Cómo influyen las diferencias en las optimizaciones internas y las estrategias de administración de memoria en el rendimiento de los algoritmos en ambos lenguajes?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¿Cómo afectan los paradigmas de programación, lógico en Prolog y orientado a objetos en JavaScript, a la forma en que abordan los problemas?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¿Cómo los resultados obtenidos se usan para la selección de un lenguaje para proyectos reales?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Gracias!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Historia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20900" y="216547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Prolog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2622000" y="70242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1960</a:t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604050" y="659075"/>
            <a:ext cx="3915900" cy="4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Alain Colmerauer y Robert Kowalski comienzan a explorar la lógica de predicados.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 la Universidad de Aix-Marseille, Francia, Alain Colmerauer y Philippe Roussel desarrollan Prolog.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Prolog gana popularidad en la comunidad de IA, gracias a su capacidad para realizar inferencias lógicas.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Continúa siendo usado en áreas que se enfocan en la representación de relaciones y razonamiento lógico, volviéndolo valioso para resolver problemas que se adaptan a su paradigma, así como en ámbitos educativos.</a:t>
            </a:r>
            <a:endParaRPr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2622000" y="154272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1970</a:t>
            </a:r>
            <a:endParaRPr/>
          </a:p>
        </p:txBody>
      </p:sp>
      <p:sp>
        <p:nvSpPr>
          <p:cNvPr id="150" name="Google Shape;150;p15"/>
          <p:cNvSpPr txBox="1"/>
          <p:nvPr>
            <p:ph idx="1" type="subTitle"/>
          </p:nvPr>
        </p:nvSpPr>
        <p:spPr>
          <a:xfrm>
            <a:off x="2622000" y="26358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1990</a:t>
            </a:r>
            <a:endParaRPr/>
          </a:p>
        </p:txBody>
      </p:sp>
      <p:sp>
        <p:nvSpPr>
          <p:cNvPr id="151" name="Google Shape;151;p15"/>
          <p:cNvSpPr txBox="1"/>
          <p:nvPr>
            <p:ph idx="1" type="subTitle"/>
          </p:nvPr>
        </p:nvSpPr>
        <p:spPr>
          <a:xfrm>
            <a:off x="2622000" y="36123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Actualidad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646300" y="216547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2622000" y="6590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1990</a:t>
            </a:r>
            <a:endParaRPr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604050" y="659075"/>
            <a:ext cx="36768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Netscape Communications Corporation lanza Netscape Navigator, que no tarda en asociarse con Sun Microsystems (Oracle) para crear JavaScript.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 European Computer Manufacturers Association (ECMA) establece un comité para definir un estándar para el lenguaje: ECMAScript.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Frameworks como Angular, React y Vue aparecen para facilitar la creación de aplicaciones web más complejas, completas y dinámicas.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JavaScript trasciende su papel original en los navegadores.</a:t>
            </a:r>
            <a:endParaRPr/>
          </a:p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2622000" y="1555900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</a:t>
            </a:r>
            <a:endParaRPr/>
          </a:p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2622000" y="24834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2010</a:t>
            </a:r>
            <a:endParaRPr/>
          </a:p>
        </p:txBody>
      </p:sp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2622000" y="335502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Actualidad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Bnfs Genéricas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12725" y="4327450"/>
            <a:ext cx="3822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 Black"/>
                <a:ea typeface="Lato Black"/>
                <a:cs typeface="Lato Black"/>
                <a:sym typeface="Lato Black"/>
              </a:rPr>
              <a:t>Javascript</a:t>
            </a:r>
            <a:endParaRPr sz="17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927150" y="596025"/>
            <a:ext cx="30000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&lt;programa_js&gt; ::= &lt;sentencias_js&gt;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&lt;sentencias_js&gt; ::= &lt;sentencia_js&gt; | &lt;sentencia_js&gt;, &lt;sentencias_js&gt;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&lt;sentencia_js&gt; ::= &lt;declaracion_js&gt; | &lt;asignacion_js&gt; | &lt;llamada_funcion_js&gt;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&lt;declaracion_js&gt; ::= var &lt;variable_js&gt; = &lt;expresion_js&gt;;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&lt;asignacion_js&gt; ::= &lt;variable_js&gt; = &lt;expresion_js&gt;;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&lt;llamada_funcion_js&gt; ::= &lt;nombre_funcion_js&gt; ( &lt;argumentos_js&gt; );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&lt;argumentos_js&gt; ::= &lt;expresion_js&gt; | &lt;expresion_js&gt;, &lt;argumentos_js&gt;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&lt;expresion_js&gt; ::= &lt;numero&gt; | &lt;cadena&gt; | &lt;booleano&gt; | &lt;variable_js&gt;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&lt;nombre_funcion_js&gt; ::= &lt;nombre&gt; | &lt;nombre_funcion_js&gt;.&lt;nombre&gt;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&lt;variable_js&gt; ::= &lt;letra&gt;, &lt;resto_de_caracteres&gt;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>
            <a:off x="4579425" y="955200"/>
            <a:ext cx="55200" cy="3040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/>
        </p:nvSpPr>
        <p:spPr>
          <a:xfrm>
            <a:off x="5108275" y="715300"/>
            <a:ext cx="30000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&lt;programa_prolog&gt; ::= &lt;sentencias_prolog&gt;.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&lt;sentencias_prolog&gt; ::= &lt;sentencia_prolog&gt; | &lt;sentencia_prolog&gt;, &lt;sentencias_prolog&gt;.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&lt;sentencia_prolog&gt; ::= &lt;hecho_prolog&gt; | &lt;regla_prolog&gt;.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&lt;hecho_prolog&gt; ::= &lt;predicado_prolog&gt;.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&lt;regla_prolog&gt; ::= &lt;predicado_prolog&gt; :- &lt;cuerpo_prolog&gt;.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&lt;cuerpo_prolog&gt; ::= &lt;predicado_prolog&gt; | &lt;predicado_prolog&gt;, &lt;cuerpo_prolog&gt;.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&lt;predicado_prolog&gt; ::= &lt;nombre&gt; (&lt;argumentos_prolog&gt;).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&lt;argumentos_prolog&gt; ::= &lt;termino_prolog&gt; | &lt;termino_prolog&gt;, &lt;argumentos_prolog&gt;.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&lt;termino_prolog&gt; ::= &lt;nombre&gt; | &lt;variable_prolog&gt;.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&lt;variable_prolog&gt; ::= &lt;mayuscula&gt;, &lt;resto_de_caracteres&gt;.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697275" y="4327450"/>
            <a:ext cx="3822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 Black"/>
                <a:ea typeface="Lato Black"/>
                <a:cs typeface="Lato Black"/>
                <a:sym typeface="Lato Black"/>
              </a:rPr>
              <a:t>Prolog</a:t>
            </a:r>
            <a:endParaRPr sz="17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2327775" y="2898450"/>
            <a:ext cx="36204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Búsqueda Binaria</a:t>
            </a:r>
            <a:endParaRPr sz="19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2" name="Google Shape;182;p19"/>
          <p:cNvSpPr/>
          <p:nvPr/>
        </p:nvSpPr>
        <p:spPr>
          <a:xfrm rot="5271437">
            <a:off x="1963482" y="2997735"/>
            <a:ext cx="264785" cy="20414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451400" y="209475"/>
            <a:ext cx="8002200" cy="4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(_, [], _, _) :-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fail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|_], _, _) :- !.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// 2,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nth0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ValorMedio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ValorMedio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-&gt;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ValorMedio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-&gt;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- 1);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+ 1,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tamano_coleccion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(10000000). 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% Uso como ejemplo coleccion con 10.000.000 de elementos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crear_coleccion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tamano_coleccion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Tamano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(0,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Tamano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elemento_a_buscar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:- %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El Elemento a buscar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tamano_coleccion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Tamano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5000000. %elemento a buscar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medir_tiempo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Ejecucion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crear_coleccion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elemento_a_buscar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get_time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tamano_coleccion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Tamano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033850" y="284025"/>
            <a:ext cx="31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Prolog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782750" y="3059175"/>
            <a:ext cx="40728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0,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Tamano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get_time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Ejecucion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'Resultado para Prolog'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'Elemento encontrado: true'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'Tiempo de ejecución: 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Ejecucion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 segundos'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451400" y="208875"/>
            <a:ext cx="8002200" cy="4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buscarBinaria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buscarBinaria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buscarBinaria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tamañoColeccion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10000000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Uso como ejemplo coleccion con 10.000.000 de elementos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tamañoColeccion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},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elementoABuscar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El elemento a buscar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encontrado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buscarBinaria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elementoABuscar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5033850" y="470200"/>
            <a:ext cx="31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