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37" Type="http://schemas.openxmlformats.org/officeDocument/2006/relationships/font" Target="fonts/LatoBlack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Black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d0e0b3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d0e0b3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24e2de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24e2de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24e2de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724e2de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724e2de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724e2de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24e2de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724e2de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7f60d64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7f60d64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24e2de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724e2de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d51229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d51229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d51229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d51229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e018476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e018476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724e2de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724e2de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d51229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d51229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724e2de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724e2de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24e2de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24e2de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724e2de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724e2de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/ Prolog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7850" y="3030875"/>
            <a:ext cx="4736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Sintaxis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y Semántica de los Lenguajes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K2006</a:t>
            </a:r>
            <a:endParaRPr b="1"/>
          </a:p>
        </p:txBody>
      </p:sp>
      <p:sp>
        <p:nvSpPr>
          <p:cNvPr id="136" name="Google Shape;136;p13"/>
          <p:cNvSpPr txBox="1"/>
          <p:nvPr/>
        </p:nvSpPr>
        <p:spPr>
          <a:xfrm>
            <a:off x="3641250" y="2457100"/>
            <a:ext cx="513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Trabajo grupal - Grupo 3 </a:t>
            </a:r>
            <a:endParaRPr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2327775" y="2898450"/>
            <a:ext cx="36204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Ordenamiento Mergesort</a:t>
            </a:r>
            <a:endParaRPr sz="19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22"/>
          <p:cNvSpPr/>
          <p:nvPr/>
        </p:nvSpPr>
        <p:spPr>
          <a:xfrm rot="5271437">
            <a:off x="1963482" y="2997735"/>
            <a:ext cx="264785" cy="2041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451400" y="161150"/>
            <a:ext cx="8002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mergeSort(array)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if (array.length &lt;= 1)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return array;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const medio = Math.floor(array.length / 2);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const izquierda = array.slice(0, medio);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const derecha = array.slice(medio);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return merge(mergeSort(izquierda), mergeSort(derecha));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merge(izquierda, derecha)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let result = [];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let i = 0;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let j = 0;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while (i &lt; izquierda.length &amp;&amp; j &lt; derecha.length)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if (izquierda[i] &lt; derecha[j])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result.push(izquierda[i]);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i++;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} else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result.push(derecha[j]);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j++;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// va concatenando y resolviendo ordenanza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return result.concat(izquierda.slice(i)).concat(derecha.slice(j));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5033850" y="470200"/>
            <a:ext cx="314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27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418275" y="205300"/>
            <a:ext cx="8035200" cy="5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merge(List, List, []).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merge(List, [], List).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merge([MinList1|RestMerged], [MinList1|RestList1], [MinList2|RestList2]) 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MinList1 =&lt; MinList2,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merge(RestMerged,RestList1,[MinList2|RestList2]).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merge([MinList2|RestMerged], [MinList1|RestList1], [MinList2|RestList2]) 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MinList2 =&lt; MinList1,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merge(RestMerged,[MinList1|RestList1],RestList2).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mergeSort([], []).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mergeSort([A], [A|[]]).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mergeSort(Sorted, List) 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length(List, N),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FirstLength is //(N, 2),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SecondLength is N - FirstLength,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length(FirstUnsorted, FirstLength),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length(SecondUnsorted, SecondLength),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append(FirstUnsorted, SecondUnsorted, List),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mergeSort(FirstSorted, FirstUnsorted),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mergeSort(SecondSorted, SecondUnsorted),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merge(Sorted, FirstSorted, SecondSorted).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5033850" y="470200"/>
            <a:ext cx="314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Prolog</a:t>
            </a:r>
            <a:endParaRPr b="1" sz="27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7300" y="2410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Conclusiones</a:t>
            </a:r>
            <a:endParaRPr sz="5000"/>
          </a:p>
        </p:txBody>
      </p:sp>
      <p:sp>
        <p:nvSpPr>
          <p:cNvPr id="219" name="Google Shape;219;p25"/>
          <p:cNvSpPr txBox="1"/>
          <p:nvPr/>
        </p:nvSpPr>
        <p:spPr>
          <a:xfrm>
            <a:off x="336800" y="1956075"/>
            <a:ext cx="69945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Compatibilidad con el Tipo de Problema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Complejidad y Claridad del Código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36800" y="3385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Preguntas para pensar</a:t>
            </a:r>
            <a:endParaRPr sz="3000"/>
          </a:p>
        </p:txBody>
      </p:sp>
      <p:sp>
        <p:nvSpPr>
          <p:cNvPr id="225" name="Google Shape;225;p26"/>
          <p:cNvSpPr txBox="1"/>
          <p:nvPr/>
        </p:nvSpPr>
        <p:spPr>
          <a:xfrm>
            <a:off x="336800" y="1487200"/>
            <a:ext cx="69945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¿Cuáles son las ventajas y desventajas de la evaluación perezosa en Prolog y cómo se compara  con la evaluación más inmediata en JavaScript?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influyen las diferencias en las optimizaciones internas y las estrategias de administración de memoria en el rendimiento de los algoritmos en ambos lenguajes?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afectan los paradigmas de programación, lógico en Prolog y orientado a objetos en JavaScript, a la forma en que abordan los problemas?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los resultados obtenidos se usan para la selección de un lenguaje para proyectos reales?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Gracias!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Historia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46300" y="2165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2622000" y="6590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1990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604050" y="659075"/>
            <a:ext cx="36768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Netscape Communications Corporation lanza Netscape Navigator, que no tarda en asociarse con Sun Microsystems (Oracle) para crear JavaScript.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European Computer Manufacturers Association (ECMA) establece un comité para definir un estándar para el lenguaje: ECMAScript.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Frameworks como Angular, React y Vue aparecen para facilitar la creación de aplicaciones web más complejas, completas y dinámicas.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JavaScript trasciende su papel original en los navegadores.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2622000" y="1555900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</a:t>
            </a:r>
            <a:endParaRPr/>
          </a:p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2622000" y="24834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</a:t>
            </a:r>
            <a:endParaRPr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2622000" y="33550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120900" y="21654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</a:t>
            </a:r>
            <a:endParaRPr/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2622000" y="7024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1960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604050" y="659075"/>
            <a:ext cx="39159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Alain Colmerauer y Robert Kowalski comienzan a explorar la lógica de predicados.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 la Universidad de Aix-Marseille, Francia, Alain Colmerauer y Philippe Roussel desarrollan Prolog.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Prolog gana popularidad en la comunidad de IA, gracias a su capacidad para realizar inferencias lógicas.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Continúa siendo usado en áreas que se enfocan en la representación de relaciones y razonamiento lógico, volviéndolo valioso para resolver problemas que se adaptan a su paradigma, así como en ámbitos educativos.</a:t>
            </a:r>
            <a:endParaRPr/>
          </a:p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2622000" y="154272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1970</a:t>
            </a:r>
            <a:endParaRPr/>
          </a:p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2622000" y="26358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1990</a:t>
            </a:r>
            <a:endParaRPr/>
          </a:p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622000" y="3612375"/>
            <a:ext cx="2156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Bnfs Genéricas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2725" y="4327450"/>
            <a:ext cx="3822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 Black"/>
                <a:ea typeface="Lato Black"/>
                <a:cs typeface="Lato Black"/>
                <a:sym typeface="Lato Black"/>
              </a:rPr>
              <a:t>Javascript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27150" y="596025"/>
            <a:ext cx="3000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&lt;programa_js&gt; ::= &lt;sentencias_js&gt;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&lt;sentencias_js&gt; ::= &lt;sentencia_js&gt; | &lt;sentencia_js&gt;, &lt;sentencias_js&gt;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&lt;sentencia_js&gt; ::= &lt;declaracion_js&gt; | &lt;asignacion_js&gt; | &lt;llamada_funcion_js&gt;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&lt;declaracion_js&gt; ::= var &lt;variable_js&gt; = &lt;expresion_js&gt;;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&lt;asignacion_js&gt; ::= &lt;variable_js&gt; = &lt;expresion_js&gt;;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&lt;llamada_funcion_js&gt; ::= &lt;nombre_funcion_js&gt; ( &lt;argumentos_js&gt; );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&lt;argumentos_js&gt; ::= &lt;expresion_js&gt; | &lt;expresion_js&gt;, &lt;argumentos_js&gt;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&lt;expresion_js&gt; ::= &lt;numero&gt; | &lt;cadena&gt; | &lt;booleano&gt; | &lt;variable_js&gt;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&lt;nombre_funcion_js&gt; ::= &lt;nombre&gt; | &lt;nombre_funcion_js&gt;.&lt;nombre&gt;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&lt;variable_js&gt; ::= &lt;letra&gt;, &lt;resto_de_caracteres&gt;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4579425" y="955200"/>
            <a:ext cx="55200" cy="304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5108275" y="715300"/>
            <a:ext cx="30000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&lt;programa_prolog&gt; ::= &lt;sentencias_prolog&gt;.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&lt;sentencias_prolog&gt; ::= &lt;sentencia_prolog&gt; | &lt;sentencia_prolog&gt;, &lt;sentencias_prolog&gt;.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&lt;sentencia_prolog&gt; ::= &lt;hecho_prolog&gt; | &lt;regla_prolog&gt;.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&lt;hecho_prolog&gt; ::= &lt;predicado_prolog&gt;.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&lt;regla_prolog&gt; ::= &lt;predicado_prolog&gt; :- &lt;cuerpo_prolog&gt;.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&lt;cuerpo_prolog&gt; ::= &lt;predicado_prolog&gt; | &lt;predicado_prolog&gt;, &lt;cuerpo_prolog&gt;.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&lt;predicado_prolog&gt; ::= &lt;nombre&gt; (&lt;argumentos_prolog&gt;).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&lt;argumentos_prolog&gt; ::= &lt;termino_prolog&gt; | &lt;termino_prolog&gt;, &lt;argumentos_prolog&gt;.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&lt;termino_prolog&gt; ::= &lt;nombre&gt; | &lt;variable_prolog&gt;.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&lt;variable_prolog&gt; ::= &lt;mayuscula&gt;, &lt;resto_de_caracteres&gt;.</a:t>
            </a:r>
            <a:endParaRPr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697275" y="4327450"/>
            <a:ext cx="3822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 Black"/>
                <a:ea typeface="Lato Black"/>
                <a:cs typeface="Lato Black"/>
                <a:sym typeface="Lato Black"/>
              </a:rPr>
              <a:t>Prolog</a:t>
            </a:r>
            <a:endParaRPr sz="17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327775" y="2898450"/>
            <a:ext cx="36204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Búsqueda Binaria</a:t>
            </a:r>
            <a:endParaRPr sz="19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19"/>
          <p:cNvSpPr/>
          <p:nvPr/>
        </p:nvSpPr>
        <p:spPr>
          <a:xfrm rot="5271437">
            <a:off x="1963482" y="2997735"/>
            <a:ext cx="264785" cy="20414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451400" y="470200"/>
            <a:ext cx="8002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buscarBinaria(elemento, array, inicio = 0, fin = array.length - 1)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if (inicio &gt; fin)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return false;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}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const medio = Math.floor((inicio + fin) / 2);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if (array[medio] === elemento)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return true;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} else if (array[medio] &gt; elemento)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return buscarBinaria(elemento, array, inicio, medio - 1);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} else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return buscarBinaria(elemento, array, medio + 1, fin);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}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 tamañoColeccion = 10000000; // Uso como ejemplo coleccion con 10.000.000 de elementos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 coleccion = Array.from({ length: tamañoColeccion }, (_, i) =&gt; i);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 elementoABuscar = 1;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33850" y="470200"/>
            <a:ext cx="314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1" sz="27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451400" y="470200"/>
            <a:ext cx="8002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buscar_binaria(_, [], _, _) :- fail.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buscar_binaria(Elemento, [Elemento|_], _, _) :- !.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buscar_binaria(Elemento, Lista, Inicio, Fin) 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Mitad is (Inicio + Fin) // 2,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nth0(Mitad, Lista, ValorMedio),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(Elemento = ValorMedio -&gt; true;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Elemento &lt; ValorMedio -&gt; buscar_binaria(Elemento, Lista, Inicio, Mitad - 1);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buscar_binaria(Elemento, Lista, Mitad + 1, Fin)).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tamano_coleccion(10000000).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crear_coleccion(Coleccion) 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tamano_coleccion(Tamano),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numlist(0, Tamano, Coleccion).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elemento_a_buscar(Elemento) :-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tamano_coleccion(Tamano),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Elemento is 1.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%Elemento is 9999999.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%Elemento is 5000000.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5033850" y="470200"/>
            <a:ext cx="314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Prolog</a:t>
            </a:r>
            <a:endParaRPr b="1" sz="27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